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tags/tag3.xml" ContentType="application/vnd.openxmlformats-officedocument.presentationml.tags+xml"/>
  <Override PartName="/ppt/notesSlides/notesSlide187.xml" ContentType="application/vnd.openxmlformats-officedocument.presentationml.notesSlide+xml"/>
  <Override PartName="/ppt/tags/tag4.xml" ContentType="application/vnd.openxmlformats-officedocument.presentationml.tags+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comments/comment1.xml" ContentType="application/vnd.openxmlformats-officedocument.presentationml.comments+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tags/tag5.xml" ContentType="application/vnd.openxmlformats-officedocument.presentationml.tags+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3846" r:id="rId4"/>
    <p:sldMasterId id="2147483875" r:id="rId5"/>
  </p:sldMasterIdLst>
  <p:notesMasterIdLst>
    <p:notesMasterId r:id="rId277"/>
  </p:notesMasterIdLst>
  <p:handoutMasterIdLst>
    <p:handoutMasterId r:id="rId278"/>
  </p:handoutMasterIdLst>
  <p:sldIdLst>
    <p:sldId id="473" r:id="rId6"/>
    <p:sldId id="393" r:id="rId7"/>
    <p:sldId id="424" r:id="rId8"/>
    <p:sldId id="618" r:id="rId9"/>
    <p:sldId id="549" r:id="rId10"/>
    <p:sldId id="546" r:id="rId11"/>
    <p:sldId id="547" r:id="rId12"/>
    <p:sldId id="550" r:id="rId13"/>
    <p:sldId id="544" r:id="rId14"/>
    <p:sldId id="615" r:id="rId15"/>
    <p:sldId id="617" r:id="rId16"/>
    <p:sldId id="430" r:id="rId17"/>
    <p:sldId id="428" r:id="rId18"/>
    <p:sldId id="545" r:id="rId19"/>
    <p:sldId id="622" r:id="rId20"/>
    <p:sldId id="623" r:id="rId21"/>
    <p:sldId id="626" r:id="rId22"/>
    <p:sldId id="624" r:id="rId23"/>
    <p:sldId id="628" r:id="rId24"/>
    <p:sldId id="629" r:id="rId25"/>
    <p:sldId id="630" r:id="rId26"/>
    <p:sldId id="631" r:id="rId27"/>
    <p:sldId id="436" r:id="rId28"/>
    <p:sldId id="437" r:id="rId29"/>
    <p:sldId id="440" r:id="rId30"/>
    <p:sldId id="443" r:id="rId31"/>
    <p:sldId id="509" r:id="rId32"/>
    <p:sldId id="454" r:id="rId33"/>
    <p:sldId id="455" r:id="rId34"/>
    <p:sldId id="554" r:id="rId35"/>
    <p:sldId id="508" r:id="rId36"/>
    <p:sldId id="416" r:id="rId37"/>
    <p:sldId id="527" r:id="rId38"/>
    <p:sldId id="528" r:id="rId39"/>
    <p:sldId id="450" r:id="rId40"/>
    <p:sldId id="627" r:id="rId41"/>
    <p:sldId id="556" r:id="rId42"/>
    <p:sldId id="619" r:id="rId43"/>
    <p:sldId id="620" r:id="rId44"/>
    <p:sldId id="621" r:id="rId45"/>
    <p:sldId id="558" r:id="rId46"/>
    <p:sldId id="633" r:id="rId47"/>
    <p:sldId id="634" r:id="rId48"/>
    <p:sldId id="559" r:id="rId49"/>
    <p:sldId id="561" r:id="rId50"/>
    <p:sldId id="562" r:id="rId51"/>
    <p:sldId id="563" r:id="rId52"/>
    <p:sldId id="564" r:id="rId53"/>
    <p:sldId id="565" r:id="rId54"/>
    <p:sldId id="566" r:id="rId55"/>
    <p:sldId id="567" r:id="rId56"/>
    <p:sldId id="568" r:id="rId57"/>
    <p:sldId id="569" r:id="rId58"/>
    <p:sldId id="570" r:id="rId59"/>
    <p:sldId id="572" r:id="rId60"/>
    <p:sldId id="573" r:id="rId61"/>
    <p:sldId id="574" r:id="rId62"/>
    <p:sldId id="575" r:id="rId63"/>
    <p:sldId id="607" r:id="rId64"/>
    <p:sldId id="608" r:id="rId65"/>
    <p:sldId id="625" r:id="rId66"/>
    <p:sldId id="609" r:id="rId67"/>
    <p:sldId id="610" r:id="rId68"/>
    <p:sldId id="611" r:id="rId69"/>
    <p:sldId id="612" r:id="rId70"/>
    <p:sldId id="577" r:id="rId71"/>
    <p:sldId id="578" r:id="rId72"/>
    <p:sldId id="579" r:id="rId73"/>
    <p:sldId id="580" r:id="rId74"/>
    <p:sldId id="581" r:id="rId75"/>
    <p:sldId id="582" r:id="rId76"/>
    <p:sldId id="583" r:id="rId77"/>
    <p:sldId id="635" r:id="rId78"/>
    <p:sldId id="636" r:id="rId79"/>
    <p:sldId id="535" r:id="rId80"/>
    <p:sldId id="543" r:id="rId81"/>
    <p:sldId id="637" r:id="rId82"/>
    <p:sldId id="538" r:id="rId83"/>
    <p:sldId id="541" r:id="rId84"/>
    <p:sldId id="638" r:id="rId85"/>
    <p:sldId id="536" r:id="rId86"/>
    <p:sldId id="639" r:id="rId87"/>
    <p:sldId id="640" r:id="rId88"/>
    <p:sldId id="641" r:id="rId89"/>
    <p:sldId id="551" r:id="rId90"/>
    <p:sldId id="482" r:id="rId91"/>
    <p:sldId id="553" r:id="rId92"/>
    <p:sldId id="571" r:id="rId93"/>
    <p:sldId id="642" r:id="rId94"/>
    <p:sldId id="643" r:id="rId95"/>
    <p:sldId id="555" r:id="rId96"/>
    <p:sldId id="552" r:id="rId97"/>
    <p:sldId id="644" r:id="rId98"/>
    <p:sldId id="490" r:id="rId99"/>
    <p:sldId id="645" r:id="rId100"/>
    <p:sldId id="646" r:id="rId101"/>
    <p:sldId id="647" r:id="rId102"/>
    <p:sldId id="648" r:id="rId103"/>
    <p:sldId id="649" r:id="rId104"/>
    <p:sldId id="557" r:id="rId105"/>
    <p:sldId id="650" r:id="rId106"/>
    <p:sldId id="560" r:id="rId107"/>
    <p:sldId id="651" r:id="rId108"/>
    <p:sldId id="491" r:id="rId109"/>
    <p:sldId id="494" r:id="rId110"/>
    <p:sldId id="492" r:id="rId111"/>
    <p:sldId id="652" r:id="rId112"/>
    <p:sldId id="653" r:id="rId113"/>
    <p:sldId id="654" r:id="rId114"/>
    <p:sldId id="515" r:id="rId115"/>
    <p:sldId id="517" r:id="rId116"/>
    <p:sldId id="516" r:id="rId117"/>
    <p:sldId id="655" r:id="rId118"/>
    <p:sldId id="656" r:id="rId119"/>
    <p:sldId id="657" r:id="rId120"/>
    <p:sldId id="658" r:id="rId121"/>
    <p:sldId id="425" r:id="rId122"/>
    <p:sldId id="426" r:id="rId123"/>
    <p:sldId id="499" r:id="rId124"/>
    <p:sldId id="659" r:id="rId125"/>
    <p:sldId id="660" r:id="rId126"/>
    <p:sldId id="452" r:id="rId127"/>
    <p:sldId id="500" r:id="rId128"/>
    <p:sldId id="661" r:id="rId129"/>
    <p:sldId id="483" r:id="rId130"/>
    <p:sldId id="484" r:id="rId131"/>
    <p:sldId id="662" r:id="rId132"/>
    <p:sldId id="501" r:id="rId133"/>
    <p:sldId id="457" r:id="rId134"/>
    <p:sldId id="449" r:id="rId135"/>
    <p:sldId id="433" r:id="rId136"/>
    <p:sldId id="479" r:id="rId137"/>
    <p:sldId id="418" r:id="rId138"/>
    <p:sldId id="456" r:id="rId139"/>
    <p:sldId id="663" r:id="rId140"/>
    <p:sldId id="502" r:id="rId141"/>
    <p:sldId id="498" r:id="rId142"/>
    <p:sldId id="664" r:id="rId143"/>
    <p:sldId id="474" r:id="rId144"/>
    <p:sldId id="476" r:id="rId145"/>
    <p:sldId id="475" r:id="rId146"/>
    <p:sldId id="485" r:id="rId147"/>
    <p:sldId id="665" r:id="rId148"/>
    <p:sldId id="441" r:id="rId149"/>
    <p:sldId id="666" r:id="rId150"/>
    <p:sldId id="667" r:id="rId151"/>
    <p:sldId id="429" r:id="rId152"/>
    <p:sldId id="668" r:id="rId153"/>
    <p:sldId id="669" r:id="rId154"/>
    <p:sldId id="670" r:id="rId155"/>
    <p:sldId id="427" r:id="rId156"/>
    <p:sldId id="432" r:id="rId157"/>
    <p:sldId id="431" r:id="rId158"/>
    <p:sldId id="671" r:id="rId159"/>
    <p:sldId id="435" r:id="rId160"/>
    <p:sldId id="672" r:id="rId161"/>
    <p:sldId id="419" r:id="rId162"/>
    <p:sldId id="446" r:id="rId163"/>
    <p:sldId id="673" r:id="rId164"/>
    <p:sldId id="674" r:id="rId165"/>
    <p:sldId id="675" r:id="rId166"/>
    <p:sldId id="676" r:id="rId167"/>
    <p:sldId id="453" r:id="rId168"/>
    <p:sldId id="421" r:id="rId169"/>
    <p:sldId id="677" r:id="rId170"/>
    <p:sldId id="678" r:id="rId171"/>
    <p:sldId id="458" r:id="rId172"/>
    <p:sldId id="466" r:id="rId173"/>
    <p:sldId id="459" r:id="rId174"/>
    <p:sldId id="461" r:id="rId175"/>
    <p:sldId id="460" r:id="rId176"/>
    <p:sldId id="467" r:id="rId177"/>
    <p:sldId id="540" r:id="rId178"/>
    <p:sldId id="679" r:id="rId179"/>
    <p:sldId id="680" r:id="rId180"/>
    <p:sldId id="529" r:id="rId181"/>
    <p:sldId id="530" r:id="rId182"/>
    <p:sldId id="681" r:id="rId183"/>
    <p:sldId id="682" r:id="rId184"/>
    <p:sldId id="683" r:id="rId185"/>
    <p:sldId id="684" r:id="rId186"/>
    <p:sldId id="685" r:id="rId187"/>
    <p:sldId id="542" r:id="rId188"/>
    <p:sldId id="576" r:id="rId189"/>
    <p:sldId id="686" r:id="rId190"/>
    <p:sldId id="687" r:id="rId191"/>
    <p:sldId id="688" r:id="rId192"/>
    <p:sldId id="689" r:id="rId193"/>
    <p:sldId id="690" r:id="rId194"/>
    <p:sldId id="691" r:id="rId195"/>
    <p:sldId id="692" r:id="rId196"/>
    <p:sldId id="693" r:id="rId197"/>
    <p:sldId id="694" r:id="rId198"/>
    <p:sldId id="513" r:id="rId199"/>
    <p:sldId id="695" r:id="rId200"/>
    <p:sldId id="696" r:id="rId201"/>
    <p:sldId id="697" r:id="rId202"/>
    <p:sldId id="698" r:id="rId203"/>
    <p:sldId id="548" r:id="rId204"/>
    <p:sldId id="439" r:id="rId205"/>
    <p:sldId id="699" r:id="rId206"/>
    <p:sldId id="700" r:id="rId207"/>
    <p:sldId id="701" r:id="rId208"/>
    <p:sldId id="702" r:id="rId209"/>
    <p:sldId id="703" r:id="rId210"/>
    <p:sldId id="704" r:id="rId211"/>
    <p:sldId id="705" r:id="rId212"/>
    <p:sldId id="706" r:id="rId213"/>
    <p:sldId id="707" r:id="rId214"/>
    <p:sldId id="708" r:id="rId215"/>
    <p:sldId id="709" r:id="rId216"/>
    <p:sldId id="711" r:id="rId217"/>
    <p:sldId id="712" r:id="rId218"/>
    <p:sldId id="605" r:id="rId219"/>
    <p:sldId id="713" r:id="rId220"/>
    <p:sldId id="714" r:id="rId221"/>
    <p:sldId id="715" r:id="rId222"/>
    <p:sldId id="716" r:id="rId223"/>
    <p:sldId id="717" r:id="rId224"/>
    <p:sldId id="718" r:id="rId225"/>
    <p:sldId id="719" r:id="rId226"/>
    <p:sldId id="720" r:id="rId227"/>
    <p:sldId id="584" r:id="rId228"/>
    <p:sldId id="722" r:id="rId229"/>
    <p:sldId id="723" r:id="rId230"/>
    <p:sldId id="724" r:id="rId231"/>
    <p:sldId id="725" r:id="rId232"/>
    <p:sldId id="613" r:id="rId233"/>
    <p:sldId id="726" r:id="rId234"/>
    <p:sldId id="595" r:id="rId235"/>
    <p:sldId id="601" r:id="rId236"/>
    <p:sldId id="596" r:id="rId237"/>
    <p:sldId id="597" r:id="rId238"/>
    <p:sldId id="727" r:id="rId239"/>
    <p:sldId id="728" r:id="rId240"/>
    <p:sldId id="388" r:id="rId241"/>
    <p:sldId id="729" r:id="rId242"/>
    <p:sldId id="411" r:id="rId243"/>
    <p:sldId id="412" r:id="rId244"/>
    <p:sldId id="730" r:id="rId245"/>
    <p:sldId id="486" r:id="rId246"/>
    <p:sldId id="420" r:id="rId247"/>
    <p:sldId id="731" r:id="rId248"/>
    <p:sldId id="732" r:id="rId249"/>
    <p:sldId id="733" r:id="rId250"/>
    <p:sldId id="734" r:id="rId251"/>
    <p:sldId id="477" r:id="rId252"/>
    <p:sldId id="735" r:id="rId253"/>
    <p:sldId id="736" r:id="rId254"/>
    <p:sldId id="438" r:id="rId255"/>
    <p:sldId id="737" r:id="rId256"/>
    <p:sldId id="738" r:id="rId257"/>
    <p:sldId id="739" r:id="rId258"/>
    <p:sldId id="478" r:id="rId259"/>
    <p:sldId id="445" r:id="rId260"/>
    <p:sldId id="740" r:id="rId261"/>
    <p:sldId id="447" r:id="rId262"/>
    <p:sldId id="741" r:id="rId263"/>
    <p:sldId id="742" r:id="rId264"/>
    <p:sldId id="743" r:id="rId265"/>
    <p:sldId id="744" r:id="rId266"/>
    <p:sldId id="480" r:id="rId267"/>
    <p:sldId id="745" r:id="rId268"/>
    <p:sldId id="746" r:id="rId269"/>
    <p:sldId id="747" r:id="rId270"/>
    <p:sldId id="748" r:id="rId271"/>
    <p:sldId id="749" r:id="rId272"/>
    <p:sldId id="481" r:id="rId273"/>
    <p:sldId id="463" r:id="rId274"/>
    <p:sldId id="464" r:id="rId275"/>
    <p:sldId id="489" r:id="rId276"/>
  </p:sldIdLst>
  <p:sldSz cx="12436475" cy="6994525"/>
  <p:notesSz cx="7010400" cy="9296400"/>
  <p:defaultTextStyle>
    <a:defPPr>
      <a:defRPr lang="en-US"/>
    </a:defPPr>
    <a:lvl1pPr marL="0" algn="l" defTabSz="1110264" rtl="0" eaLnBrk="1" latinLnBrk="0" hangingPunct="1">
      <a:defRPr sz="2186" kern="1200">
        <a:solidFill>
          <a:schemeClr val="tx1"/>
        </a:solidFill>
        <a:latin typeface="+mn-lt"/>
        <a:ea typeface="+mn-ea"/>
        <a:cs typeface="+mn-cs"/>
      </a:defRPr>
    </a:lvl1pPr>
    <a:lvl2pPr marL="555132" algn="l" defTabSz="1110264" rtl="0" eaLnBrk="1" latinLnBrk="0" hangingPunct="1">
      <a:defRPr sz="2186" kern="1200">
        <a:solidFill>
          <a:schemeClr val="tx1"/>
        </a:solidFill>
        <a:latin typeface="+mn-lt"/>
        <a:ea typeface="+mn-ea"/>
        <a:cs typeface="+mn-cs"/>
      </a:defRPr>
    </a:lvl2pPr>
    <a:lvl3pPr marL="1110264" algn="l" defTabSz="1110264" rtl="0" eaLnBrk="1" latinLnBrk="0" hangingPunct="1">
      <a:defRPr sz="2186" kern="1200">
        <a:solidFill>
          <a:schemeClr val="tx1"/>
        </a:solidFill>
        <a:latin typeface="+mn-lt"/>
        <a:ea typeface="+mn-ea"/>
        <a:cs typeface="+mn-cs"/>
      </a:defRPr>
    </a:lvl3pPr>
    <a:lvl4pPr marL="1665397" algn="l" defTabSz="1110264" rtl="0" eaLnBrk="1" latinLnBrk="0" hangingPunct="1">
      <a:defRPr sz="2186" kern="1200">
        <a:solidFill>
          <a:schemeClr val="tx1"/>
        </a:solidFill>
        <a:latin typeface="+mn-lt"/>
        <a:ea typeface="+mn-ea"/>
        <a:cs typeface="+mn-cs"/>
      </a:defRPr>
    </a:lvl4pPr>
    <a:lvl5pPr marL="2220529" algn="l" defTabSz="1110264" rtl="0" eaLnBrk="1" latinLnBrk="0" hangingPunct="1">
      <a:defRPr sz="2186" kern="1200">
        <a:solidFill>
          <a:schemeClr val="tx1"/>
        </a:solidFill>
        <a:latin typeface="+mn-lt"/>
        <a:ea typeface="+mn-ea"/>
        <a:cs typeface="+mn-cs"/>
      </a:defRPr>
    </a:lvl5pPr>
    <a:lvl6pPr marL="2775661" algn="l" defTabSz="1110264" rtl="0" eaLnBrk="1" latinLnBrk="0" hangingPunct="1">
      <a:defRPr sz="2186" kern="1200">
        <a:solidFill>
          <a:schemeClr val="tx1"/>
        </a:solidFill>
        <a:latin typeface="+mn-lt"/>
        <a:ea typeface="+mn-ea"/>
        <a:cs typeface="+mn-cs"/>
      </a:defRPr>
    </a:lvl6pPr>
    <a:lvl7pPr marL="3330793" algn="l" defTabSz="1110264" rtl="0" eaLnBrk="1" latinLnBrk="0" hangingPunct="1">
      <a:defRPr sz="2186" kern="1200">
        <a:solidFill>
          <a:schemeClr val="tx1"/>
        </a:solidFill>
        <a:latin typeface="+mn-lt"/>
        <a:ea typeface="+mn-ea"/>
        <a:cs typeface="+mn-cs"/>
      </a:defRPr>
    </a:lvl7pPr>
    <a:lvl8pPr marL="3885926" algn="l" defTabSz="1110264" rtl="0" eaLnBrk="1" latinLnBrk="0" hangingPunct="1">
      <a:defRPr sz="2186" kern="1200">
        <a:solidFill>
          <a:schemeClr val="tx1"/>
        </a:solidFill>
        <a:latin typeface="+mn-lt"/>
        <a:ea typeface="+mn-ea"/>
        <a:cs typeface="+mn-cs"/>
      </a:defRPr>
    </a:lvl8pPr>
    <a:lvl9pPr marL="4441058" algn="l" defTabSz="1110264" rtl="0" eaLnBrk="1" latinLnBrk="0" hangingPunct="1">
      <a:defRPr sz="2186" kern="1200">
        <a:solidFill>
          <a:schemeClr val="tx1"/>
        </a:solidFill>
        <a:latin typeface="+mn-lt"/>
        <a:ea typeface="+mn-ea"/>
        <a:cs typeface="+mn-cs"/>
      </a:defRPr>
    </a:lvl9pPr>
  </p:defaultTextStyle>
  <p:extLst>
    <p:ext uri="{521415D9-36F7-43E2-AB2F-B90AF26B5E84}">
      <p14:sectionLst xmlns:p14="http://schemas.microsoft.com/office/powerpoint/2010/main">
        <p14:section name="COVER PAGE" id="{2865A40D-E9CD-4C9A-A8F5-4D67DD427CE2}">
          <p14:sldIdLst/>
        </p14:section>
        <p14:section name="TEXT PAGES" id="{5BED5B67-C0E8-634E-98D3-AF0A5F93789B}">
          <p14:sldIdLst>
            <p14:sldId id="473"/>
            <p14:sldId id="393"/>
            <p14:sldId id="424"/>
            <p14:sldId id="618"/>
            <p14:sldId id="549"/>
            <p14:sldId id="546"/>
            <p14:sldId id="547"/>
            <p14:sldId id="550"/>
            <p14:sldId id="544"/>
            <p14:sldId id="615"/>
            <p14:sldId id="617"/>
            <p14:sldId id="430"/>
            <p14:sldId id="428"/>
            <p14:sldId id="545"/>
            <p14:sldId id="622"/>
            <p14:sldId id="623"/>
            <p14:sldId id="626"/>
            <p14:sldId id="624"/>
            <p14:sldId id="628"/>
            <p14:sldId id="629"/>
            <p14:sldId id="630"/>
            <p14:sldId id="631"/>
            <p14:sldId id="436"/>
            <p14:sldId id="437"/>
            <p14:sldId id="440"/>
            <p14:sldId id="443"/>
            <p14:sldId id="509"/>
            <p14:sldId id="454"/>
            <p14:sldId id="455"/>
            <p14:sldId id="554"/>
            <p14:sldId id="508"/>
            <p14:sldId id="416"/>
            <p14:sldId id="527"/>
            <p14:sldId id="528"/>
            <p14:sldId id="450"/>
            <p14:sldId id="627"/>
            <p14:sldId id="556"/>
            <p14:sldId id="619"/>
            <p14:sldId id="620"/>
            <p14:sldId id="621"/>
            <p14:sldId id="558"/>
            <p14:sldId id="633"/>
            <p14:sldId id="634"/>
            <p14:sldId id="559"/>
            <p14:sldId id="561"/>
            <p14:sldId id="562"/>
            <p14:sldId id="563"/>
            <p14:sldId id="564"/>
            <p14:sldId id="565"/>
            <p14:sldId id="566"/>
            <p14:sldId id="567"/>
            <p14:sldId id="568"/>
            <p14:sldId id="569"/>
            <p14:sldId id="570"/>
            <p14:sldId id="572"/>
            <p14:sldId id="573"/>
            <p14:sldId id="574"/>
            <p14:sldId id="575"/>
            <p14:sldId id="607"/>
            <p14:sldId id="608"/>
            <p14:sldId id="625"/>
            <p14:sldId id="609"/>
            <p14:sldId id="610"/>
            <p14:sldId id="611"/>
            <p14:sldId id="612"/>
            <p14:sldId id="577"/>
            <p14:sldId id="578"/>
            <p14:sldId id="579"/>
            <p14:sldId id="580"/>
            <p14:sldId id="581"/>
            <p14:sldId id="582"/>
            <p14:sldId id="583"/>
            <p14:sldId id="635"/>
            <p14:sldId id="636"/>
            <p14:sldId id="535"/>
            <p14:sldId id="543"/>
            <p14:sldId id="637"/>
            <p14:sldId id="538"/>
            <p14:sldId id="541"/>
            <p14:sldId id="638"/>
            <p14:sldId id="536"/>
            <p14:sldId id="639"/>
            <p14:sldId id="640"/>
            <p14:sldId id="641"/>
            <p14:sldId id="551"/>
            <p14:sldId id="482"/>
            <p14:sldId id="553"/>
            <p14:sldId id="571"/>
            <p14:sldId id="642"/>
            <p14:sldId id="643"/>
            <p14:sldId id="555"/>
            <p14:sldId id="552"/>
            <p14:sldId id="644"/>
            <p14:sldId id="490"/>
            <p14:sldId id="645"/>
            <p14:sldId id="646"/>
            <p14:sldId id="647"/>
            <p14:sldId id="648"/>
            <p14:sldId id="649"/>
            <p14:sldId id="557"/>
            <p14:sldId id="650"/>
            <p14:sldId id="560"/>
            <p14:sldId id="651"/>
            <p14:sldId id="491"/>
            <p14:sldId id="494"/>
            <p14:sldId id="492"/>
            <p14:sldId id="652"/>
            <p14:sldId id="653"/>
            <p14:sldId id="654"/>
            <p14:sldId id="515"/>
            <p14:sldId id="517"/>
            <p14:sldId id="516"/>
            <p14:sldId id="655"/>
            <p14:sldId id="656"/>
            <p14:sldId id="657"/>
            <p14:sldId id="658"/>
            <p14:sldId id="425"/>
            <p14:sldId id="426"/>
            <p14:sldId id="499"/>
            <p14:sldId id="659"/>
            <p14:sldId id="660"/>
            <p14:sldId id="452"/>
            <p14:sldId id="500"/>
            <p14:sldId id="661"/>
            <p14:sldId id="483"/>
            <p14:sldId id="484"/>
            <p14:sldId id="662"/>
            <p14:sldId id="501"/>
            <p14:sldId id="457"/>
            <p14:sldId id="449"/>
            <p14:sldId id="433"/>
            <p14:sldId id="479"/>
            <p14:sldId id="418"/>
            <p14:sldId id="456"/>
            <p14:sldId id="663"/>
            <p14:sldId id="502"/>
            <p14:sldId id="498"/>
            <p14:sldId id="664"/>
            <p14:sldId id="474"/>
            <p14:sldId id="476"/>
            <p14:sldId id="475"/>
            <p14:sldId id="485"/>
            <p14:sldId id="665"/>
            <p14:sldId id="441"/>
            <p14:sldId id="666"/>
            <p14:sldId id="667"/>
            <p14:sldId id="429"/>
            <p14:sldId id="668"/>
            <p14:sldId id="669"/>
            <p14:sldId id="670"/>
            <p14:sldId id="427"/>
            <p14:sldId id="432"/>
            <p14:sldId id="431"/>
            <p14:sldId id="671"/>
            <p14:sldId id="435"/>
            <p14:sldId id="672"/>
            <p14:sldId id="419"/>
            <p14:sldId id="446"/>
            <p14:sldId id="673"/>
            <p14:sldId id="674"/>
            <p14:sldId id="675"/>
            <p14:sldId id="676"/>
            <p14:sldId id="453"/>
            <p14:sldId id="421"/>
            <p14:sldId id="677"/>
            <p14:sldId id="678"/>
            <p14:sldId id="458"/>
            <p14:sldId id="466"/>
            <p14:sldId id="459"/>
            <p14:sldId id="461"/>
            <p14:sldId id="460"/>
            <p14:sldId id="467"/>
            <p14:sldId id="540"/>
            <p14:sldId id="679"/>
            <p14:sldId id="680"/>
            <p14:sldId id="529"/>
            <p14:sldId id="530"/>
            <p14:sldId id="681"/>
            <p14:sldId id="682"/>
            <p14:sldId id="683"/>
            <p14:sldId id="684"/>
            <p14:sldId id="685"/>
            <p14:sldId id="542"/>
            <p14:sldId id="576"/>
            <p14:sldId id="686"/>
            <p14:sldId id="687"/>
            <p14:sldId id="688"/>
            <p14:sldId id="689"/>
            <p14:sldId id="690"/>
            <p14:sldId id="691"/>
            <p14:sldId id="692"/>
            <p14:sldId id="693"/>
            <p14:sldId id="694"/>
            <p14:sldId id="513"/>
            <p14:sldId id="695"/>
            <p14:sldId id="696"/>
            <p14:sldId id="697"/>
            <p14:sldId id="698"/>
            <p14:sldId id="548"/>
            <p14:sldId id="439"/>
            <p14:sldId id="699"/>
            <p14:sldId id="700"/>
            <p14:sldId id="701"/>
            <p14:sldId id="702"/>
            <p14:sldId id="703"/>
            <p14:sldId id="704"/>
            <p14:sldId id="705"/>
            <p14:sldId id="706"/>
            <p14:sldId id="707"/>
            <p14:sldId id="708"/>
            <p14:sldId id="709"/>
            <p14:sldId id="711"/>
            <p14:sldId id="712"/>
            <p14:sldId id="605"/>
            <p14:sldId id="713"/>
            <p14:sldId id="714"/>
            <p14:sldId id="715"/>
            <p14:sldId id="716"/>
            <p14:sldId id="717"/>
            <p14:sldId id="718"/>
            <p14:sldId id="719"/>
            <p14:sldId id="720"/>
            <p14:sldId id="584"/>
            <p14:sldId id="722"/>
            <p14:sldId id="723"/>
            <p14:sldId id="724"/>
            <p14:sldId id="725"/>
            <p14:sldId id="613"/>
            <p14:sldId id="726"/>
            <p14:sldId id="595"/>
            <p14:sldId id="601"/>
            <p14:sldId id="596"/>
            <p14:sldId id="597"/>
            <p14:sldId id="727"/>
            <p14:sldId id="728"/>
            <p14:sldId id="388"/>
            <p14:sldId id="729"/>
            <p14:sldId id="411"/>
            <p14:sldId id="412"/>
            <p14:sldId id="730"/>
            <p14:sldId id="486"/>
            <p14:sldId id="420"/>
            <p14:sldId id="731"/>
            <p14:sldId id="732"/>
            <p14:sldId id="733"/>
            <p14:sldId id="734"/>
            <p14:sldId id="477"/>
            <p14:sldId id="735"/>
            <p14:sldId id="736"/>
            <p14:sldId id="438"/>
            <p14:sldId id="737"/>
            <p14:sldId id="738"/>
            <p14:sldId id="739"/>
            <p14:sldId id="478"/>
            <p14:sldId id="445"/>
            <p14:sldId id="740"/>
            <p14:sldId id="447"/>
            <p14:sldId id="741"/>
            <p14:sldId id="742"/>
            <p14:sldId id="743"/>
            <p14:sldId id="744"/>
            <p14:sldId id="480"/>
            <p14:sldId id="745"/>
            <p14:sldId id="746"/>
            <p14:sldId id="747"/>
            <p14:sldId id="748"/>
            <p14:sldId id="749"/>
            <p14:sldId id="481"/>
            <p14:sldId id="463"/>
            <p14:sldId id="464"/>
            <p14:sldId id="489"/>
          </p14:sldIdLst>
        </p14:section>
      </p14:sectionLst>
    </p:ext>
    <p:ext uri="{EFAFB233-063F-42B5-8137-9DF3F51BA10A}">
      <p15:sldGuideLst xmlns:p15="http://schemas.microsoft.com/office/powerpoint/2012/main">
        <p15:guide id="1" orient="horz" pos="3990" userDrawn="1">
          <p15:clr>
            <a:srgbClr val="A4A3A4"/>
          </p15:clr>
        </p15:guide>
        <p15:guide id="2" pos="392" userDrawn="1">
          <p15:clr>
            <a:srgbClr val="A4A3A4"/>
          </p15:clr>
        </p15:guide>
        <p15:guide id="3" orient="horz" pos="1768">
          <p15:clr>
            <a:srgbClr val="A4A3A4"/>
          </p15:clr>
        </p15:guide>
        <p15:guide id="4" orient="horz" pos="2719">
          <p15:clr>
            <a:srgbClr val="A4A3A4"/>
          </p15:clr>
        </p15:guide>
        <p15:guide id="5" orient="horz" pos="4281">
          <p15:clr>
            <a:srgbClr val="A4A3A4"/>
          </p15:clr>
        </p15:guide>
        <p15:guide id="6" orient="horz" pos="434">
          <p15:clr>
            <a:srgbClr val="A4A3A4"/>
          </p15:clr>
        </p15:guide>
        <p15:guide id="7" pos="7600">
          <p15:clr>
            <a:srgbClr val="A4A3A4"/>
          </p15:clr>
        </p15:guide>
        <p15:guide id="8" pos="222">
          <p15:clr>
            <a:srgbClr val="A4A3A4"/>
          </p15:clr>
        </p15:guide>
        <p15:guide id="9" pos="3969">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6" name="Author" initials="A" lastIdx="209"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9C402"/>
    <a:srgbClr val="FFF100"/>
    <a:srgbClr val="E81123"/>
    <a:srgbClr val="00ABEC"/>
    <a:srgbClr val="24AAE1"/>
    <a:srgbClr val="87C440"/>
    <a:srgbClr val="011839"/>
    <a:srgbClr val="010E21"/>
    <a:srgbClr val="FFB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893" autoAdjust="0"/>
    <p:restoredTop sz="85569" autoAdjust="0"/>
  </p:normalViewPr>
  <p:slideViewPr>
    <p:cSldViewPr snapToGrid="0">
      <p:cViewPr varScale="1">
        <p:scale>
          <a:sx n="58" d="100"/>
          <a:sy n="58" d="100"/>
        </p:scale>
        <p:origin x="60" y="1041"/>
      </p:cViewPr>
      <p:guideLst>
        <p:guide orient="horz" pos="3990"/>
        <p:guide pos="392"/>
        <p:guide orient="horz" pos="1768"/>
        <p:guide orient="horz" pos="2719"/>
        <p:guide orient="horz" pos="4281"/>
        <p:guide orient="horz" pos="434"/>
        <p:guide pos="7600"/>
        <p:guide pos="222"/>
        <p:guide pos="396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snapToObjects="1">
      <p:cViewPr varScale="1">
        <p:scale>
          <a:sx n="104" d="100"/>
          <a:sy n="104" d="100"/>
        </p:scale>
        <p:origin x="-3912" y="-11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268" Type="http://schemas.openxmlformats.org/officeDocument/2006/relationships/slide" Target="slides/slide263.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2.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79" Type="http://schemas.openxmlformats.org/officeDocument/2006/relationships/commentAuthors" Target="commentAuthors.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presProps" Target="presProps.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260" Type="http://schemas.openxmlformats.org/officeDocument/2006/relationships/slide" Target="slides/slide255.xml"/><Relationship Id="rId265" Type="http://schemas.openxmlformats.org/officeDocument/2006/relationships/slide" Target="slides/slide260.xml"/><Relationship Id="rId281" Type="http://schemas.openxmlformats.org/officeDocument/2006/relationships/viewProps" Target="viewProps.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183" Type="http://schemas.openxmlformats.org/officeDocument/2006/relationships/slide" Target="slides/slide178.xml"/><Relationship Id="rId213" Type="http://schemas.openxmlformats.org/officeDocument/2006/relationships/slide" Target="slides/slide208.xml"/><Relationship Id="rId218" Type="http://schemas.openxmlformats.org/officeDocument/2006/relationships/slide" Target="slides/slide213.xml"/><Relationship Id="rId234" Type="http://schemas.openxmlformats.org/officeDocument/2006/relationships/slide" Target="slides/slide229.xml"/><Relationship Id="rId239" Type="http://schemas.openxmlformats.org/officeDocument/2006/relationships/slide" Target="slides/slide234.xml"/><Relationship Id="rId2" Type="http://schemas.openxmlformats.org/officeDocument/2006/relationships/customXml" Target="../customXml/item2.xml"/><Relationship Id="rId29" Type="http://schemas.openxmlformats.org/officeDocument/2006/relationships/slide" Target="slides/slide24.xml"/><Relationship Id="rId250" Type="http://schemas.openxmlformats.org/officeDocument/2006/relationships/slide" Target="slides/slide245.xml"/><Relationship Id="rId255" Type="http://schemas.openxmlformats.org/officeDocument/2006/relationships/slide" Target="slides/slide250.xml"/><Relationship Id="rId271" Type="http://schemas.openxmlformats.org/officeDocument/2006/relationships/slide" Target="slides/slide266.xml"/><Relationship Id="rId276" Type="http://schemas.openxmlformats.org/officeDocument/2006/relationships/slide" Target="slides/slide271.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199" Type="http://schemas.openxmlformats.org/officeDocument/2006/relationships/slide" Target="slides/slide194.xml"/><Relationship Id="rId203" Type="http://schemas.openxmlformats.org/officeDocument/2006/relationships/slide" Target="slides/slide198.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slide" Target="slides/slide240.xml"/><Relationship Id="rId261" Type="http://schemas.openxmlformats.org/officeDocument/2006/relationships/slide" Target="slides/slide256.xml"/><Relationship Id="rId266" Type="http://schemas.openxmlformats.org/officeDocument/2006/relationships/slide" Target="slides/slide261.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282"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customXml" Target="../customXml/item3.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1" Type="http://schemas.openxmlformats.org/officeDocument/2006/relationships/slide" Target="slides/slide246.xml"/><Relationship Id="rId256" Type="http://schemas.openxmlformats.org/officeDocument/2006/relationships/slide" Target="slides/slide251.xml"/><Relationship Id="rId277" Type="http://schemas.openxmlformats.org/officeDocument/2006/relationships/notesMaster" Target="notesMasters/notesMaster1.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72" Type="http://schemas.openxmlformats.org/officeDocument/2006/relationships/slide" Target="slides/slide267.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267" Type="http://schemas.openxmlformats.org/officeDocument/2006/relationships/slide" Target="slides/slide262.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262" Type="http://schemas.openxmlformats.org/officeDocument/2006/relationships/slide" Target="slides/slide257.xml"/><Relationship Id="rId283" Type="http://schemas.openxmlformats.org/officeDocument/2006/relationships/tableStyles" Target="tableStyles.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1.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handoutMaster" Target="handoutMasters/handoutMaster1.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s>
</file>

<file path=ppt/comments/comment1.xml><?xml version="1.0" encoding="utf-8"?>
<p:cmLst xmlns:a="http://schemas.openxmlformats.org/drawingml/2006/main" xmlns:r="http://schemas.openxmlformats.org/officeDocument/2006/relationships" xmlns:p="http://schemas.openxmlformats.org/presentationml/2006/main">
  <p:cm authorId="6" dt="2017-10-10T12:52:51.709" idx="209">
    <p:pos x="10" y="10"/>
    <p:text>Add boot time to show differentiation of VM and Hyper - V containers… boot time and nestedness. Call out that they are the same and why.</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A33C002-BD27-4DE9-A87E-C04CF63696AB}" type="doc">
      <dgm:prSet loTypeId="urn:microsoft.com/office/officeart/2005/8/layout/hierarchy5" loCatId="hierarchy" qsTypeId="urn:microsoft.com/office/officeart/2005/8/quickstyle/simple1" qsCatId="simple" csTypeId="urn:microsoft.com/office/officeart/2005/8/colors/accent2_2" csCatId="accent2" phldr="1"/>
      <dgm:spPr/>
      <dgm:t>
        <a:bodyPr/>
        <a:lstStyle/>
        <a:p>
          <a:endParaRPr lang="en-US"/>
        </a:p>
      </dgm:t>
    </dgm:pt>
    <dgm:pt modelId="{E453C7B4-A613-4390-AEC7-40BDF84D4E2C}">
      <dgm:prSet/>
      <dgm:spPr>
        <a:solidFill>
          <a:srgbClr val="00ABEC"/>
        </a:solidFill>
      </dgm:spPr>
      <dgm:t>
        <a:bodyPr/>
        <a:lstStyle/>
        <a:p>
          <a:pPr rtl="0"/>
          <a:r>
            <a:rPr lang="en-US" dirty="0"/>
            <a:t>Storage Accounts</a:t>
          </a:r>
        </a:p>
      </dgm:t>
    </dgm:pt>
    <dgm:pt modelId="{CF3171D5-850B-4D2E-B53D-2E1EE72C1137}" type="parTrans" cxnId="{DD2DFA05-4C7D-44E2-B633-B1DC4255365A}">
      <dgm:prSet/>
      <dgm:spPr/>
      <dgm:t>
        <a:bodyPr/>
        <a:lstStyle/>
        <a:p>
          <a:endParaRPr lang="en-US"/>
        </a:p>
      </dgm:t>
    </dgm:pt>
    <dgm:pt modelId="{70A48FE2-F82F-489E-A465-7900A5640D77}" type="sibTrans" cxnId="{DD2DFA05-4C7D-44E2-B633-B1DC4255365A}">
      <dgm:prSet/>
      <dgm:spPr/>
      <dgm:t>
        <a:bodyPr/>
        <a:lstStyle/>
        <a:p>
          <a:endParaRPr lang="en-US"/>
        </a:p>
      </dgm:t>
    </dgm:pt>
    <dgm:pt modelId="{4633E26C-DC83-4944-BE57-579CFB0F8D62}">
      <dgm:prSet/>
      <dgm:spPr>
        <a:solidFill>
          <a:srgbClr val="00ABEC"/>
        </a:solidFill>
      </dgm:spPr>
      <dgm:t>
        <a:bodyPr/>
        <a:lstStyle/>
        <a:p>
          <a:pPr rtl="0"/>
          <a:r>
            <a:rPr lang="en-US" dirty="0"/>
            <a:t>Blob Storage</a:t>
          </a:r>
        </a:p>
      </dgm:t>
    </dgm:pt>
    <dgm:pt modelId="{1253E646-5D18-405B-81F5-B8FA657AE6C0}" type="parTrans" cxnId="{E47BA1F3-8977-4390-890F-206F948CA0B2}">
      <dgm:prSet/>
      <dgm:spPr/>
      <dgm:t>
        <a:bodyPr/>
        <a:lstStyle/>
        <a:p>
          <a:endParaRPr lang="en-US"/>
        </a:p>
      </dgm:t>
    </dgm:pt>
    <dgm:pt modelId="{C69598F3-190A-4FC7-81FB-2E777719B1A8}" type="sibTrans" cxnId="{E47BA1F3-8977-4390-890F-206F948CA0B2}">
      <dgm:prSet/>
      <dgm:spPr/>
      <dgm:t>
        <a:bodyPr/>
        <a:lstStyle/>
        <a:p>
          <a:endParaRPr lang="en-US"/>
        </a:p>
      </dgm:t>
    </dgm:pt>
    <dgm:pt modelId="{3D5C7107-8B46-42DA-A51D-0485AC9AC3E7}">
      <dgm:prSet/>
      <dgm:spPr>
        <a:solidFill>
          <a:srgbClr val="00ABEC"/>
        </a:solidFill>
      </dgm:spPr>
      <dgm:t>
        <a:bodyPr/>
        <a:lstStyle/>
        <a:p>
          <a:pPr rtl="0"/>
          <a:r>
            <a:rPr lang="en-US" dirty="0"/>
            <a:t>Table Storage</a:t>
          </a:r>
        </a:p>
      </dgm:t>
    </dgm:pt>
    <dgm:pt modelId="{C2453BCB-E3C8-47B0-A022-08832D8D9377}" type="parTrans" cxnId="{319F068D-14CB-4E86-9168-275584E1C0B5}">
      <dgm:prSet/>
      <dgm:spPr/>
      <dgm:t>
        <a:bodyPr/>
        <a:lstStyle/>
        <a:p>
          <a:endParaRPr lang="en-US"/>
        </a:p>
      </dgm:t>
    </dgm:pt>
    <dgm:pt modelId="{B6F92326-C125-4857-9083-F8F4CA29B8B5}" type="sibTrans" cxnId="{319F068D-14CB-4E86-9168-275584E1C0B5}">
      <dgm:prSet/>
      <dgm:spPr/>
      <dgm:t>
        <a:bodyPr/>
        <a:lstStyle/>
        <a:p>
          <a:endParaRPr lang="en-US"/>
        </a:p>
      </dgm:t>
    </dgm:pt>
    <dgm:pt modelId="{D2309F1C-D72B-4EA4-9E21-F023B5F63E55}">
      <dgm:prSet/>
      <dgm:spPr>
        <a:solidFill>
          <a:srgbClr val="00ABEC"/>
        </a:solidFill>
      </dgm:spPr>
      <dgm:t>
        <a:bodyPr/>
        <a:lstStyle/>
        <a:p>
          <a:pPr rtl="0"/>
          <a:r>
            <a:rPr lang="en-US" dirty="0"/>
            <a:t>Queue Storage</a:t>
          </a:r>
        </a:p>
      </dgm:t>
    </dgm:pt>
    <dgm:pt modelId="{B642374D-506A-4CFF-A403-1B12B6AFF8FF}" type="parTrans" cxnId="{F24B15DD-E194-4AD8-9DC0-3F2EB83B34D1}">
      <dgm:prSet/>
      <dgm:spPr/>
      <dgm:t>
        <a:bodyPr/>
        <a:lstStyle/>
        <a:p>
          <a:endParaRPr lang="en-US"/>
        </a:p>
      </dgm:t>
    </dgm:pt>
    <dgm:pt modelId="{1CE0E2CA-C4CD-4250-81EF-91E682ACE495}" type="sibTrans" cxnId="{F24B15DD-E194-4AD8-9DC0-3F2EB83B34D1}">
      <dgm:prSet/>
      <dgm:spPr/>
      <dgm:t>
        <a:bodyPr/>
        <a:lstStyle/>
        <a:p>
          <a:endParaRPr lang="en-US"/>
        </a:p>
      </dgm:t>
    </dgm:pt>
    <dgm:pt modelId="{A8145457-DB9A-4D38-B676-595248806A15}">
      <dgm:prSet/>
      <dgm:spPr>
        <a:solidFill>
          <a:schemeClr val="tx1"/>
        </a:solidFill>
      </dgm:spPr>
      <dgm:t>
        <a:bodyPr/>
        <a:lstStyle/>
        <a:p>
          <a:pPr rtl="0"/>
          <a:r>
            <a:rPr lang="en-US" dirty="0"/>
            <a:t>Azure Subscription</a:t>
          </a:r>
        </a:p>
      </dgm:t>
    </dgm:pt>
    <dgm:pt modelId="{06CD2EF1-9EE8-4F4B-9ABF-0FDCCC19EB7A}" type="parTrans" cxnId="{930712D7-A5D3-4EE1-97A8-CA94AD09F631}">
      <dgm:prSet/>
      <dgm:spPr/>
      <dgm:t>
        <a:bodyPr/>
        <a:lstStyle/>
        <a:p>
          <a:endParaRPr lang="en-US"/>
        </a:p>
      </dgm:t>
    </dgm:pt>
    <dgm:pt modelId="{C2FAC42F-67E8-4151-AFC8-4FFBBBD26165}" type="sibTrans" cxnId="{930712D7-A5D3-4EE1-97A8-CA94AD09F631}">
      <dgm:prSet/>
      <dgm:spPr/>
      <dgm:t>
        <a:bodyPr/>
        <a:lstStyle/>
        <a:p>
          <a:endParaRPr lang="en-US"/>
        </a:p>
      </dgm:t>
    </dgm:pt>
    <dgm:pt modelId="{EF8D02E9-51FE-4ABB-BA4C-C0CEDC9D6DC0}">
      <dgm:prSet/>
      <dgm:spPr>
        <a:solidFill>
          <a:schemeClr val="tx1"/>
        </a:solidFill>
      </dgm:spPr>
      <dgm:t>
        <a:bodyPr/>
        <a:lstStyle/>
        <a:p>
          <a:pPr rtl="0"/>
          <a:r>
            <a:rPr lang="en-US" dirty="0"/>
            <a:t>Blob Containers</a:t>
          </a:r>
        </a:p>
      </dgm:t>
    </dgm:pt>
    <dgm:pt modelId="{29EA8DC7-1A1D-49CB-90FD-6921E7C8B50E}" type="parTrans" cxnId="{F4B9B2B8-9A29-40A6-AFA1-B3842C29E864}">
      <dgm:prSet/>
      <dgm:spPr/>
      <dgm:t>
        <a:bodyPr/>
        <a:lstStyle/>
        <a:p>
          <a:endParaRPr lang="en-US"/>
        </a:p>
      </dgm:t>
    </dgm:pt>
    <dgm:pt modelId="{96AB7116-7DAA-4B53-9341-34D9FFA5D39E}" type="sibTrans" cxnId="{F4B9B2B8-9A29-40A6-AFA1-B3842C29E864}">
      <dgm:prSet/>
      <dgm:spPr/>
      <dgm:t>
        <a:bodyPr/>
        <a:lstStyle/>
        <a:p>
          <a:endParaRPr lang="en-US"/>
        </a:p>
      </dgm:t>
    </dgm:pt>
    <dgm:pt modelId="{F3B1DC8A-B388-4951-935B-6AE3D46433A2}">
      <dgm:prSet/>
      <dgm:spPr>
        <a:solidFill>
          <a:schemeClr val="tx1"/>
        </a:solidFill>
      </dgm:spPr>
      <dgm:t>
        <a:bodyPr/>
        <a:lstStyle/>
        <a:p>
          <a:pPr rtl="0"/>
          <a:r>
            <a:rPr lang="en-US" dirty="0"/>
            <a:t>Blobs</a:t>
          </a:r>
        </a:p>
      </dgm:t>
    </dgm:pt>
    <dgm:pt modelId="{72502657-A8E8-40B7-BC42-D57BA33F1FAA}" type="parTrans" cxnId="{92E4B021-6EA7-4532-AC9D-5C3866976244}">
      <dgm:prSet/>
      <dgm:spPr/>
      <dgm:t>
        <a:bodyPr/>
        <a:lstStyle/>
        <a:p>
          <a:endParaRPr lang="en-US"/>
        </a:p>
      </dgm:t>
    </dgm:pt>
    <dgm:pt modelId="{8E5409B7-C939-4FD9-A9EF-CF89AC21E5CE}" type="sibTrans" cxnId="{92E4B021-6EA7-4532-AC9D-5C3866976244}">
      <dgm:prSet/>
      <dgm:spPr/>
      <dgm:t>
        <a:bodyPr/>
        <a:lstStyle/>
        <a:p>
          <a:endParaRPr lang="en-US"/>
        </a:p>
      </dgm:t>
    </dgm:pt>
    <dgm:pt modelId="{4DCE37A9-B9DB-4582-B6FA-2C1DDD3C9133}">
      <dgm:prSet/>
      <dgm:spPr>
        <a:solidFill>
          <a:schemeClr val="tx1"/>
        </a:solidFill>
      </dgm:spPr>
      <dgm:t>
        <a:bodyPr/>
        <a:lstStyle/>
        <a:p>
          <a:pPr rtl="0"/>
          <a:r>
            <a:rPr lang="en-US" dirty="0"/>
            <a:t>Tables</a:t>
          </a:r>
        </a:p>
      </dgm:t>
    </dgm:pt>
    <dgm:pt modelId="{95C3975D-3854-4F33-83A7-55D1F7092641}" type="parTrans" cxnId="{11F56E39-7664-45A1-B8BE-D96F29C97191}">
      <dgm:prSet/>
      <dgm:spPr/>
      <dgm:t>
        <a:bodyPr/>
        <a:lstStyle/>
        <a:p>
          <a:endParaRPr lang="en-US"/>
        </a:p>
      </dgm:t>
    </dgm:pt>
    <dgm:pt modelId="{DC3D9C3B-741F-447F-8D1B-FDF348CD8EBE}" type="sibTrans" cxnId="{11F56E39-7664-45A1-B8BE-D96F29C97191}">
      <dgm:prSet/>
      <dgm:spPr/>
      <dgm:t>
        <a:bodyPr/>
        <a:lstStyle/>
        <a:p>
          <a:endParaRPr lang="en-US"/>
        </a:p>
      </dgm:t>
    </dgm:pt>
    <dgm:pt modelId="{FA18A709-8271-46AE-9276-941756B839CF}">
      <dgm:prSet/>
      <dgm:spPr>
        <a:solidFill>
          <a:schemeClr val="tx1"/>
        </a:solidFill>
      </dgm:spPr>
      <dgm:t>
        <a:bodyPr/>
        <a:lstStyle/>
        <a:p>
          <a:pPr rtl="0"/>
          <a:r>
            <a:rPr lang="en-US" dirty="0"/>
            <a:t>Entities</a:t>
          </a:r>
        </a:p>
      </dgm:t>
    </dgm:pt>
    <dgm:pt modelId="{D993D334-E526-4895-BDD9-E099C1CE8E6D}" type="parTrans" cxnId="{19858EDE-F98D-46D9-88EE-D12409675515}">
      <dgm:prSet/>
      <dgm:spPr/>
      <dgm:t>
        <a:bodyPr/>
        <a:lstStyle/>
        <a:p>
          <a:endParaRPr lang="en-US"/>
        </a:p>
      </dgm:t>
    </dgm:pt>
    <dgm:pt modelId="{B9EA1201-DB05-4EBC-99A4-9EE51C7E4B84}" type="sibTrans" cxnId="{19858EDE-F98D-46D9-88EE-D12409675515}">
      <dgm:prSet/>
      <dgm:spPr/>
      <dgm:t>
        <a:bodyPr/>
        <a:lstStyle/>
        <a:p>
          <a:endParaRPr lang="en-US"/>
        </a:p>
      </dgm:t>
    </dgm:pt>
    <dgm:pt modelId="{A1DF0417-C588-4A14-92EE-D3B5AE13BB6A}">
      <dgm:prSet/>
      <dgm:spPr>
        <a:solidFill>
          <a:schemeClr val="tx1"/>
        </a:solidFill>
      </dgm:spPr>
      <dgm:t>
        <a:bodyPr/>
        <a:lstStyle/>
        <a:p>
          <a:pPr rtl="0"/>
          <a:r>
            <a:rPr lang="en-US" dirty="0"/>
            <a:t>Queues</a:t>
          </a:r>
        </a:p>
      </dgm:t>
    </dgm:pt>
    <dgm:pt modelId="{4E1AD7EC-54A3-4C64-9AB3-06AF36CEAFA7}" type="parTrans" cxnId="{32BA0697-1EC7-4905-B154-4431CB2DFFF6}">
      <dgm:prSet/>
      <dgm:spPr/>
      <dgm:t>
        <a:bodyPr/>
        <a:lstStyle/>
        <a:p>
          <a:endParaRPr lang="en-US"/>
        </a:p>
      </dgm:t>
    </dgm:pt>
    <dgm:pt modelId="{0DF6ED71-5B81-47A2-9764-2A3704D78580}" type="sibTrans" cxnId="{32BA0697-1EC7-4905-B154-4431CB2DFFF6}">
      <dgm:prSet/>
      <dgm:spPr/>
      <dgm:t>
        <a:bodyPr/>
        <a:lstStyle/>
        <a:p>
          <a:endParaRPr lang="en-US"/>
        </a:p>
      </dgm:t>
    </dgm:pt>
    <dgm:pt modelId="{BEFE6459-DF04-46B3-B501-C86CE3D4EC17}">
      <dgm:prSet/>
      <dgm:spPr>
        <a:solidFill>
          <a:schemeClr val="tx1"/>
        </a:solidFill>
      </dgm:spPr>
      <dgm:t>
        <a:bodyPr/>
        <a:lstStyle/>
        <a:p>
          <a:pPr rtl="0"/>
          <a:r>
            <a:rPr lang="en-US" dirty="0"/>
            <a:t>Messages</a:t>
          </a:r>
        </a:p>
      </dgm:t>
    </dgm:pt>
    <dgm:pt modelId="{77554AFD-0F28-45BA-9F11-8511692333A6}" type="parTrans" cxnId="{9BB7F62E-DC1C-42FF-A18F-F4C418148024}">
      <dgm:prSet/>
      <dgm:spPr/>
      <dgm:t>
        <a:bodyPr/>
        <a:lstStyle/>
        <a:p>
          <a:endParaRPr lang="en-US"/>
        </a:p>
      </dgm:t>
    </dgm:pt>
    <dgm:pt modelId="{E6624702-5E37-4E2A-8D34-1AE5FF266197}" type="sibTrans" cxnId="{9BB7F62E-DC1C-42FF-A18F-F4C418148024}">
      <dgm:prSet/>
      <dgm:spPr/>
      <dgm:t>
        <a:bodyPr/>
        <a:lstStyle/>
        <a:p>
          <a:endParaRPr lang="en-US"/>
        </a:p>
      </dgm:t>
    </dgm:pt>
    <dgm:pt modelId="{E1AE6B00-1466-4AB0-8AC7-04262A032DBA}">
      <dgm:prSet/>
      <dgm:spPr>
        <a:solidFill>
          <a:srgbClr val="00ABEC"/>
        </a:solidFill>
      </dgm:spPr>
      <dgm:t>
        <a:bodyPr/>
        <a:lstStyle/>
        <a:p>
          <a:pPr rtl="0"/>
          <a:r>
            <a:rPr lang="en-US" dirty="0"/>
            <a:t>File Service</a:t>
          </a:r>
        </a:p>
      </dgm:t>
    </dgm:pt>
    <dgm:pt modelId="{F9BE7431-F7C3-4DB9-9A57-DFCFEB1660DE}" type="parTrans" cxnId="{39B2C595-D638-46F0-B11B-3B5B3572AA35}">
      <dgm:prSet/>
      <dgm:spPr/>
      <dgm:t>
        <a:bodyPr/>
        <a:lstStyle/>
        <a:p>
          <a:endParaRPr lang="en-US"/>
        </a:p>
      </dgm:t>
    </dgm:pt>
    <dgm:pt modelId="{5CBA6E4A-1001-40BC-BEAC-8A1271B6C707}" type="sibTrans" cxnId="{39B2C595-D638-46F0-B11B-3B5B3572AA35}">
      <dgm:prSet/>
      <dgm:spPr/>
      <dgm:t>
        <a:bodyPr/>
        <a:lstStyle/>
        <a:p>
          <a:endParaRPr lang="en-US"/>
        </a:p>
      </dgm:t>
    </dgm:pt>
    <dgm:pt modelId="{A64DC717-6B9D-433D-8C46-B85E1BDB52B6}">
      <dgm:prSet/>
      <dgm:spPr>
        <a:solidFill>
          <a:schemeClr val="tx1"/>
        </a:solidFill>
      </dgm:spPr>
      <dgm:t>
        <a:bodyPr/>
        <a:lstStyle/>
        <a:p>
          <a:pPr rtl="0"/>
          <a:r>
            <a:rPr lang="en-US" dirty="0"/>
            <a:t>Shares</a:t>
          </a:r>
        </a:p>
      </dgm:t>
    </dgm:pt>
    <dgm:pt modelId="{63D4FA3A-ADAA-478D-81B5-4D9BCB513341}" type="parTrans" cxnId="{B269760C-162A-4F80-9A08-ABB0294F94B6}">
      <dgm:prSet/>
      <dgm:spPr/>
      <dgm:t>
        <a:bodyPr/>
        <a:lstStyle/>
        <a:p>
          <a:endParaRPr lang="en-US"/>
        </a:p>
      </dgm:t>
    </dgm:pt>
    <dgm:pt modelId="{9F57EEB5-951F-4984-AC1A-E14FFF30602F}" type="sibTrans" cxnId="{B269760C-162A-4F80-9A08-ABB0294F94B6}">
      <dgm:prSet/>
      <dgm:spPr/>
      <dgm:t>
        <a:bodyPr/>
        <a:lstStyle/>
        <a:p>
          <a:endParaRPr lang="en-US"/>
        </a:p>
      </dgm:t>
    </dgm:pt>
    <dgm:pt modelId="{773A72CC-5C0D-4254-A924-BDDE4D7886D8}">
      <dgm:prSet/>
      <dgm:spPr>
        <a:solidFill>
          <a:schemeClr val="tx1"/>
        </a:solidFill>
      </dgm:spPr>
      <dgm:t>
        <a:bodyPr/>
        <a:lstStyle/>
        <a:p>
          <a:pPr rtl="0"/>
          <a:r>
            <a:rPr lang="en-US" dirty="0"/>
            <a:t>Files and Folders</a:t>
          </a:r>
        </a:p>
      </dgm:t>
    </dgm:pt>
    <dgm:pt modelId="{52C47047-9E88-4796-89F9-D41000D293B7}" type="parTrans" cxnId="{7F2311C8-E4C7-4CA1-98F4-FBC1FDD3ACE7}">
      <dgm:prSet/>
      <dgm:spPr/>
      <dgm:t>
        <a:bodyPr/>
        <a:lstStyle/>
        <a:p>
          <a:endParaRPr lang="en-US"/>
        </a:p>
      </dgm:t>
    </dgm:pt>
    <dgm:pt modelId="{21CD50B5-5B4C-4469-9C40-2074DE33DEE2}" type="sibTrans" cxnId="{7F2311C8-E4C7-4CA1-98F4-FBC1FDD3ACE7}">
      <dgm:prSet/>
      <dgm:spPr/>
      <dgm:t>
        <a:bodyPr/>
        <a:lstStyle/>
        <a:p>
          <a:endParaRPr lang="en-US"/>
        </a:p>
      </dgm:t>
    </dgm:pt>
    <dgm:pt modelId="{2D294DA2-6211-4FAD-B8D0-2D633AA8FD6F}" type="pres">
      <dgm:prSet presAssocID="{EA33C002-BD27-4DE9-A87E-C04CF63696AB}" presName="mainComposite" presStyleCnt="0">
        <dgm:presLayoutVars>
          <dgm:chPref val="1"/>
          <dgm:dir/>
          <dgm:animOne val="branch"/>
          <dgm:animLvl val="lvl"/>
          <dgm:resizeHandles val="exact"/>
        </dgm:presLayoutVars>
      </dgm:prSet>
      <dgm:spPr/>
    </dgm:pt>
    <dgm:pt modelId="{FC884CE2-992E-47D1-8E17-B48CBC8B0E5D}" type="pres">
      <dgm:prSet presAssocID="{EA33C002-BD27-4DE9-A87E-C04CF63696AB}" presName="hierFlow" presStyleCnt="0"/>
      <dgm:spPr/>
    </dgm:pt>
    <dgm:pt modelId="{C79C52B1-065C-48EE-873B-AD6285D317AD}" type="pres">
      <dgm:prSet presAssocID="{EA33C002-BD27-4DE9-A87E-C04CF63696AB}" presName="hierChild1" presStyleCnt="0">
        <dgm:presLayoutVars>
          <dgm:chPref val="1"/>
          <dgm:animOne val="branch"/>
          <dgm:animLvl val="lvl"/>
        </dgm:presLayoutVars>
      </dgm:prSet>
      <dgm:spPr/>
    </dgm:pt>
    <dgm:pt modelId="{00256427-94C2-4D6C-8F95-BB2ABAC901B0}" type="pres">
      <dgm:prSet presAssocID="{A8145457-DB9A-4D38-B676-595248806A15}" presName="Name17" presStyleCnt="0"/>
      <dgm:spPr/>
    </dgm:pt>
    <dgm:pt modelId="{E6D682BA-8F51-475D-8B4B-247A1575E46E}" type="pres">
      <dgm:prSet presAssocID="{A8145457-DB9A-4D38-B676-595248806A15}" presName="level1Shape" presStyleLbl="node0" presStyleIdx="0" presStyleCnt="1" custLinFactNeighborX="18290">
        <dgm:presLayoutVars>
          <dgm:chPref val="3"/>
        </dgm:presLayoutVars>
      </dgm:prSet>
      <dgm:spPr/>
    </dgm:pt>
    <dgm:pt modelId="{8B564972-6F8F-4ADA-A5FF-8349C536CEE9}" type="pres">
      <dgm:prSet presAssocID="{A8145457-DB9A-4D38-B676-595248806A15}" presName="hierChild2" presStyleCnt="0"/>
      <dgm:spPr/>
    </dgm:pt>
    <dgm:pt modelId="{0067BFB4-24AB-46B3-8902-81A3C093F981}" type="pres">
      <dgm:prSet presAssocID="{CF3171D5-850B-4D2E-B53D-2E1EE72C1137}" presName="Name25" presStyleLbl="parChTrans1D2" presStyleIdx="0" presStyleCnt="1"/>
      <dgm:spPr/>
    </dgm:pt>
    <dgm:pt modelId="{664959C1-F053-4DA2-9C22-E4E620516C9B}" type="pres">
      <dgm:prSet presAssocID="{CF3171D5-850B-4D2E-B53D-2E1EE72C1137}" presName="connTx" presStyleLbl="parChTrans1D2" presStyleIdx="0" presStyleCnt="1"/>
      <dgm:spPr/>
    </dgm:pt>
    <dgm:pt modelId="{27874C84-58EB-4213-8C9B-998DAEDD5ACA}" type="pres">
      <dgm:prSet presAssocID="{E453C7B4-A613-4390-AEC7-40BDF84D4E2C}" presName="Name30" presStyleCnt="0"/>
      <dgm:spPr/>
    </dgm:pt>
    <dgm:pt modelId="{B7AC370E-1DD2-4135-97C4-BF53E539CD68}" type="pres">
      <dgm:prSet presAssocID="{E453C7B4-A613-4390-AEC7-40BDF84D4E2C}" presName="level2Shape" presStyleLbl="node2" presStyleIdx="0" presStyleCnt="1"/>
      <dgm:spPr/>
    </dgm:pt>
    <dgm:pt modelId="{6827B36C-2907-46C3-9C0E-153821F0584C}" type="pres">
      <dgm:prSet presAssocID="{E453C7B4-A613-4390-AEC7-40BDF84D4E2C}" presName="hierChild3" presStyleCnt="0"/>
      <dgm:spPr/>
    </dgm:pt>
    <dgm:pt modelId="{145535E8-3809-4748-8226-09F1C8DD5A55}" type="pres">
      <dgm:prSet presAssocID="{1253E646-5D18-405B-81F5-B8FA657AE6C0}" presName="Name25" presStyleLbl="parChTrans1D3" presStyleIdx="0" presStyleCnt="4"/>
      <dgm:spPr/>
    </dgm:pt>
    <dgm:pt modelId="{9FA56D57-BE77-418F-8579-BBBB841950FF}" type="pres">
      <dgm:prSet presAssocID="{1253E646-5D18-405B-81F5-B8FA657AE6C0}" presName="connTx" presStyleLbl="parChTrans1D3" presStyleIdx="0" presStyleCnt="4"/>
      <dgm:spPr/>
    </dgm:pt>
    <dgm:pt modelId="{31E7E430-88FA-4E66-B92A-09B8B170742B}" type="pres">
      <dgm:prSet presAssocID="{4633E26C-DC83-4944-BE57-579CFB0F8D62}" presName="Name30" presStyleCnt="0"/>
      <dgm:spPr/>
    </dgm:pt>
    <dgm:pt modelId="{2FED92D4-B488-43E5-83C4-055D1D4DD50E}" type="pres">
      <dgm:prSet presAssocID="{4633E26C-DC83-4944-BE57-579CFB0F8D62}" presName="level2Shape" presStyleLbl="node3" presStyleIdx="0" presStyleCnt="4" custScaleX="130539"/>
      <dgm:spPr/>
    </dgm:pt>
    <dgm:pt modelId="{7578FC2B-511E-4365-95FC-DC586035D37E}" type="pres">
      <dgm:prSet presAssocID="{4633E26C-DC83-4944-BE57-579CFB0F8D62}" presName="hierChild3" presStyleCnt="0"/>
      <dgm:spPr/>
    </dgm:pt>
    <dgm:pt modelId="{B8856716-919D-4E86-9E97-7E2CFD551F18}" type="pres">
      <dgm:prSet presAssocID="{29EA8DC7-1A1D-49CB-90FD-6921E7C8B50E}" presName="Name25" presStyleLbl="parChTrans1D4" presStyleIdx="0" presStyleCnt="8"/>
      <dgm:spPr/>
    </dgm:pt>
    <dgm:pt modelId="{4FF160F7-204E-4B0C-B439-5C56ACBF81B0}" type="pres">
      <dgm:prSet presAssocID="{29EA8DC7-1A1D-49CB-90FD-6921E7C8B50E}" presName="connTx" presStyleLbl="parChTrans1D4" presStyleIdx="0" presStyleCnt="8"/>
      <dgm:spPr/>
    </dgm:pt>
    <dgm:pt modelId="{F23CBEE1-4C87-45B8-A4D0-EFF5638D47AA}" type="pres">
      <dgm:prSet presAssocID="{EF8D02E9-51FE-4ABB-BA4C-C0CEDC9D6DC0}" presName="Name30" presStyleCnt="0"/>
      <dgm:spPr/>
    </dgm:pt>
    <dgm:pt modelId="{D294BAD9-B183-40BC-AED7-53E7652C6C80}" type="pres">
      <dgm:prSet presAssocID="{EF8D02E9-51FE-4ABB-BA4C-C0CEDC9D6DC0}" presName="level2Shape" presStyleLbl="node4" presStyleIdx="0" presStyleCnt="8"/>
      <dgm:spPr/>
    </dgm:pt>
    <dgm:pt modelId="{42D19AD4-A65B-4267-BC90-542A2A97BCCF}" type="pres">
      <dgm:prSet presAssocID="{EF8D02E9-51FE-4ABB-BA4C-C0CEDC9D6DC0}" presName="hierChild3" presStyleCnt="0"/>
      <dgm:spPr/>
    </dgm:pt>
    <dgm:pt modelId="{8C5E430E-6CE2-4529-BF4B-1EBC05B1CB67}" type="pres">
      <dgm:prSet presAssocID="{72502657-A8E8-40B7-BC42-D57BA33F1FAA}" presName="Name25" presStyleLbl="parChTrans1D4" presStyleIdx="1" presStyleCnt="8"/>
      <dgm:spPr/>
    </dgm:pt>
    <dgm:pt modelId="{37F61C61-910C-4ABF-ADCD-E6DFE0294E44}" type="pres">
      <dgm:prSet presAssocID="{72502657-A8E8-40B7-BC42-D57BA33F1FAA}" presName="connTx" presStyleLbl="parChTrans1D4" presStyleIdx="1" presStyleCnt="8"/>
      <dgm:spPr/>
    </dgm:pt>
    <dgm:pt modelId="{056E6A3E-6625-46C9-9054-47487A992B57}" type="pres">
      <dgm:prSet presAssocID="{F3B1DC8A-B388-4951-935B-6AE3D46433A2}" presName="Name30" presStyleCnt="0"/>
      <dgm:spPr/>
    </dgm:pt>
    <dgm:pt modelId="{76BDBA1B-033B-4378-9541-4F01B293E611}" type="pres">
      <dgm:prSet presAssocID="{F3B1DC8A-B388-4951-935B-6AE3D46433A2}" presName="level2Shape" presStyleLbl="node4" presStyleIdx="1" presStyleCnt="8"/>
      <dgm:spPr/>
    </dgm:pt>
    <dgm:pt modelId="{4B1952DF-E552-4961-889D-0D9A8120F8C3}" type="pres">
      <dgm:prSet presAssocID="{F3B1DC8A-B388-4951-935B-6AE3D46433A2}" presName="hierChild3" presStyleCnt="0"/>
      <dgm:spPr/>
    </dgm:pt>
    <dgm:pt modelId="{F7DFC9A5-5709-4F6C-85C7-7B1EAC84C6CD}" type="pres">
      <dgm:prSet presAssocID="{F9BE7431-F7C3-4DB9-9A57-DFCFEB1660DE}" presName="Name25" presStyleLbl="parChTrans1D3" presStyleIdx="1" presStyleCnt="4"/>
      <dgm:spPr/>
    </dgm:pt>
    <dgm:pt modelId="{77DB393E-39CE-4185-BFCD-3A7E03927B4B}" type="pres">
      <dgm:prSet presAssocID="{F9BE7431-F7C3-4DB9-9A57-DFCFEB1660DE}" presName="connTx" presStyleLbl="parChTrans1D3" presStyleIdx="1" presStyleCnt="4"/>
      <dgm:spPr/>
    </dgm:pt>
    <dgm:pt modelId="{CC7B7C15-3D99-4663-B489-6DFDB20A436B}" type="pres">
      <dgm:prSet presAssocID="{E1AE6B00-1466-4AB0-8AC7-04262A032DBA}" presName="Name30" presStyleCnt="0"/>
      <dgm:spPr/>
    </dgm:pt>
    <dgm:pt modelId="{7F42B3C7-1531-46C4-AF9B-DC29B43F9F98}" type="pres">
      <dgm:prSet presAssocID="{E1AE6B00-1466-4AB0-8AC7-04262A032DBA}" presName="level2Shape" presStyleLbl="node3" presStyleIdx="1" presStyleCnt="4" custScaleX="130539"/>
      <dgm:spPr/>
    </dgm:pt>
    <dgm:pt modelId="{DC2DFB07-2F51-44D4-A087-5219E2A2DC80}" type="pres">
      <dgm:prSet presAssocID="{E1AE6B00-1466-4AB0-8AC7-04262A032DBA}" presName="hierChild3" presStyleCnt="0"/>
      <dgm:spPr/>
    </dgm:pt>
    <dgm:pt modelId="{F0E73506-5F13-47FC-BD96-72ABF1F6F883}" type="pres">
      <dgm:prSet presAssocID="{63D4FA3A-ADAA-478D-81B5-4D9BCB513341}" presName="Name25" presStyleLbl="parChTrans1D4" presStyleIdx="2" presStyleCnt="8"/>
      <dgm:spPr/>
    </dgm:pt>
    <dgm:pt modelId="{35ABB68E-4C1A-4123-8D6C-5E103524DCDF}" type="pres">
      <dgm:prSet presAssocID="{63D4FA3A-ADAA-478D-81B5-4D9BCB513341}" presName="connTx" presStyleLbl="parChTrans1D4" presStyleIdx="2" presStyleCnt="8"/>
      <dgm:spPr/>
    </dgm:pt>
    <dgm:pt modelId="{5B6BD983-C6CC-4EEA-88CC-5F517EAF65D8}" type="pres">
      <dgm:prSet presAssocID="{A64DC717-6B9D-433D-8C46-B85E1BDB52B6}" presName="Name30" presStyleCnt="0"/>
      <dgm:spPr/>
    </dgm:pt>
    <dgm:pt modelId="{DA3C6250-F3E9-48EF-B7EE-8ACB6AF1EF52}" type="pres">
      <dgm:prSet presAssocID="{A64DC717-6B9D-433D-8C46-B85E1BDB52B6}" presName="level2Shape" presStyleLbl="node4" presStyleIdx="2" presStyleCnt="8"/>
      <dgm:spPr/>
    </dgm:pt>
    <dgm:pt modelId="{3B105A12-D2C2-40E9-89AA-9B994292C42E}" type="pres">
      <dgm:prSet presAssocID="{A64DC717-6B9D-433D-8C46-B85E1BDB52B6}" presName="hierChild3" presStyleCnt="0"/>
      <dgm:spPr/>
    </dgm:pt>
    <dgm:pt modelId="{EA89DDAB-3E67-4D48-8DE1-30B17EFF2B1C}" type="pres">
      <dgm:prSet presAssocID="{52C47047-9E88-4796-89F9-D41000D293B7}" presName="Name25" presStyleLbl="parChTrans1D4" presStyleIdx="3" presStyleCnt="8"/>
      <dgm:spPr/>
    </dgm:pt>
    <dgm:pt modelId="{A17D40FA-0D33-4182-94AC-DC4D8374A21B}" type="pres">
      <dgm:prSet presAssocID="{52C47047-9E88-4796-89F9-D41000D293B7}" presName="connTx" presStyleLbl="parChTrans1D4" presStyleIdx="3" presStyleCnt="8"/>
      <dgm:spPr/>
    </dgm:pt>
    <dgm:pt modelId="{42223B37-BBB0-4D6B-8EB3-A3721F4AD55C}" type="pres">
      <dgm:prSet presAssocID="{773A72CC-5C0D-4254-A924-BDDE4D7886D8}" presName="Name30" presStyleCnt="0"/>
      <dgm:spPr/>
    </dgm:pt>
    <dgm:pt modelId="{3A5D1010-D041-4280-AC4E-EEDABEC6D8CC}" type="pres">
      <dgm:prSet presAssocID="{773A72CC-5C0D-4254-A924-BDDE4D7886D8}" presName="level2Shape" presStyleLbl="node4" presStyleIdx="3" presStyleCnt="8"/>
      <dgm:spPr/>
    </dgm:pt>
    <dgm:pt modelId="{DDD84FD2-8662-4FF3-951D-D7FBCA08FE37}" type="pres">
      <dgm:prSet presAssocID="{773A72CC-5C0D-4254-A924-BDDE4D7886D8}" presName="hierChild3" presStyleCnt="0"/>
      <dgm:spPr/>
    </dgm:pt>
    <dgm:pt modelId="{8B74D639-3E36-44C2-B4F0-731AF0F3B9CA}" type="pres">
      <dgm:prSet presAssocID="{C2453BCB-E3C8-47B0-A022-08832D8D9377}" presName="Name25" presStyleLbl="parChTrans1D3" presStyleIdx="2" presStyleCnt="4"/>
      <dgm:spPr/>
    </dgm:pt>
    <dgm:pt modelId="{26C2098F-F553-4E17-8D56-8E60B8EBA7C4}" type="pres">
      <dgm:prSet presAssocID="{C2453BCB-E3C8-47B0-A022-08832D8D9377}" presName="connTx" presStyleLbl="parChTrans1D3" presStyleIdx="2" presStyleCnt="4"/>
      <dgm:spPr/>
    </dgm:pt>
    <dgm:pt modelId="{D0319B79-42CA-49F6-B10E-EA6F765EC377}" type="pres">
      <dgm:prSet presAssocID="{3D5C7107-8B46-42DA-A51D-0485AC9AC3E7}" presName="Name30" presStyleCnt="0"/>
      <dgm:spPr/>
    </dgm:pt>
    <dgm:pt modelId="{C912CC70-8C62-4AE7-8C09-50871DC86DD0}" type="pres">
      <dgm:prSet presAssocID="{3D5C7107-8B46-42DA-A51D-0485AC9AC3E7}" presName="level2Shape" presStyleLbl="node3" presStyleIdx="2" presStyleCnt="4" custScaleX="130539"/>
      <dgm:spPr/>
    </dgm:pt>
    <dgm:pt modelId="{7FCACE28-1F64-4814-A959-2E8868F358E0}" type="pres">
      <dgm:prSet presAssocID="{3D5C7107-8B46-42DA-A51D-0485AC9AC3E7}" presName="hierChild3" presStyleCnt="0"/>
      <dgm:spPr/>
    </dgm:pt>
    <dgm:pt modelId="{F3A7AB77-AA2C-4F8F-ADC8-0B819155B78F}" type="pres">
      <dgm:prSet presAssocID="{95C3975D-3854-4F33-83A7-55D1F7092641}" presName="Name25" presStyleLbl="parChTrans1D4" presStyleIdx="4" presStyleCnt="8"/>
      <dgm:spPr/>
    </dgm:pt>
    <dgm:pt modelId="{B2E14DA5-FABD-4F43-A484-DB6E527C080B}" type="pres">
      <dgm:prSet presAssocID="{95C3975D-3854-4F33-83A7-55D1F7092641}" presName="connTx" presStyleLbl="parChTrans1D4" presStyleIdx="4" presStyleCnt="8"/>
      <dgm:spPr/>
    </dgm:pt>
    <dgm:pt modelId="{8CB5C898-F3A6-4C4A-926E-AB7395A834C1}" type="pres">
      <dgm:prSet presAssocID="{4DCE37A9-B9DB-4582-B6FA-2C1DDD3C9133}" presName="Name30" presStyleCnt="0"/>
      <dgm:spPr/>
    </dgm:pt>
    <dgm:pt modelId="{64AF6039-F1B2-40FB-BF77-A8DF0C246355}" type="pres">
      <dgm:prSet presAssocID="{4DCE37A9-B9DB-4582-B6FA-2C1DDD3C9133}" presName="level2Shape" presStyleLbl="node4" presStyleIdx="4" presStyleCnt="8"/>
      <dgm:spPr/>
    </dgm:pt>
    <dgm:pt modelId="{94148A27-B2E4-4802-B41F-02C715D64052}" type="pres">
      <dgm:prSet presAssocID="{4DCE37A9-B9DB-4582-B6FA-2C1DDD3C9133}" presName="hierChild3" presStyleCnt="0"/>
      <dgm:spPr/>
    </dgm:pt>
    <dgm:pt modelId="{EA313B70-4066-4F09-9624-95816D5196CA}" type="pres">
      <dgm:prSet presAssocID="{D993D334-E526-4895-BDD9-E099C1CE8E6D}" presName="Name25" presStyleLbl="parChTrans1D4" presStyleIdx="5" presStyleCnt="8"/>
      <dgm:spPr/>
    </dgm:pt>
    <dgm:pt modelId="{4BCFA546-3E1C-487A-ACDB-03F92BB6A0BF}" type="pres">
      <dgm:prSet presAssocID="{D993D334-E526-4895-BDD9-E099C1CE8E6D}" presName="connTx" presStyleLbl="parChTrans1D4" presStyleIdx="5" presStyleCnt="8"/>
      <dgm:spPr/>
    </dgm:pt>
    <dgm:pt modelId="{EFF2155D-C73E-4F51-A9A1-607083B9248E}" type="pres">
      <dgm:prSet presAssocID="{FA18A709-8271-46AE-9276-941756B839CF}" presName="Name30" presStyleCnt="0"/>
      <dgm:spPr/>
    </dgm:pt>
    <dgm:pt modelId="{B237A155-1002-4468-BDD4-D02A13F3ABAC}" type="pres">
      <dgm:prSet presAssocID="{FA18A709-8271-46AE-9276-941756B839CF}" presName="level2Shape" presStyleLbl="node4" presStyleIdx="5" presStyleCnt="8"/>
      <dgm:spPr/>
    </dgm:pt>
    <dgm:pt modelId="{16DF0412-6A55-4643-8021-3A98CB3EF753}" type="pres">
      <dgm:prSet presAssocID="{FA18A709-8271-46AE-9276-941756B839CF}" presName="hierChild3" presStyleCnt="0"/>
      <dgm:spPr/>
    </dgm:pt>
    <dgm:pt modelId="{7C6FBE2E-1D3F-4620-A3C0-26D7659FF32F}" type="pres">
      <dgm:prSet presAssocID="{B642374D-506A-4CFF-A403-1B12B6AFF8FF}" presName="Name25" presStyleLbl="parChTrans1D3" presStyleIdx="3" presStyleCnt="4"/>
      <dgm:spPr/>
    </dgm:pt>
    <dgm:pt modelId="{8F92F63A-DB1C-43F2-9CFE-8E22E00EEDA9}" type="pres">
      <dgm:prSet presAssocID="{B642374D-506A-4CFF-A403-1B12B6AFF8FF}" presName="connTx" presStyleLbl="parChTrans1D3" presStyleIdx="3" presStyleCnt="4"/>
      <dgm:spPr/>
    </dgm:pt>
    <dgm:pt modelId="{1CEFB15C-5F97-403A-9032-37A917303FB1}" type="pres">
      <dgm:prSet presAssocID="{D2309F1C-D72B-4EA4-9E21-F023B5F63E55}" presName="Name30" presStyleCnt="0"/>
      <dgm:spPr/>
    </dgm:pt>
    <dgm:pt modelId="{0D00A1FF-63A7-4477-AB53-1BAE2D4018A7}" type="pres">
      <dgm:prSet presAssocID="{D2309F1C-D72B-4EA4-9E21-F023B5F63E55}" presName="level2Shape" presStyleLbl="node3" presStyleIdx="3" presStyleCnt="4" custScaleX="130539"/>
      <dgm:spPr/>
    </dgm:pt>
    <dgm:pt modelId="{EC1C221E-3FC8-4FAA-94EC-85F3BE2A43F9}" type="pres">
      <dgm:prSet presAssocID="{D2309F1C-D72B-4EA4-9E21-F023B5F63E55}" presName="hierChild3" presStyleCnt="0"/>
      <dgm:spPr/>
    </dgm:pt>
    <dgm:pt modelId="{EF196506-1FC6-4C05-B03F-4E4EF3DD4E66}" type="pres">
      <dgm:prSet presAssocID="{4E1AD7EC-54A3-4C64-9AB3-06AF36CEAFA7}" presName="Name25" presStyleLbl="parChTrans1D4" presStyleIdx="6" presStyleCnt="8"/>
      <dgm:spPr/>
    </dgm:pt>
    <dgm:pt modelId="{E41EB070-28C8-4195-8258-2E26572F45F7}" type="pres">
      <dgm:prSet presAssocID="{4E1AD7EC-54A3-4C64-9AB3-06AF36CEAFA7}" presName="connTx" presStyleLbl="parChTrans1D4" presStyleIdx="6" presStyleCnt="8"/>
      <dgm:spPr/>
    </dgm:pt>
    <dgm:pt modelId="{B6B8E2DD-2495-4873-98D1-F7B5F7DB8EAD}" type="pres">
      <dgm:prSet presAssocID="{A1DF0417-C588-4A14-92EE-D3B5AE13BB6A}" presName="Name30" presStyleCnt="0"/>
      <dgm:spPr/>
    </dgm:pt>
    <dgm:pt modelId="{FAF2FAFD-953F-47E4-8A90-1CCC3637DDF6}" type="pres">
      <dgm:prSet presAssocID="{A1DF0417-C588-4A14-92EE-D3B5AE13BB6A}" presName="level2Shape" presStyleLbl="node4" presStyleIdx="6" presStyleCnt="8"/>
      <dgm:spPr/>
    </dgm:pt>
    <dgm:pt modelId="{7024A9C2-6F0F-4B9D-A9EE-C15E5E6FDBEB}" type="pres">
      <dgm:prSet presAssocID="{A1DF0417-C588-4A14-92EE-D3B5AE13BB6A}" presName="hierChild3" presStyleCnt="0"/>
      <dgm:spPr/>
    </dgm:pt>
    <dgm:pt modelId="{0CA6C91B-10C3-4043-8EA0-241BD9ECC9FD}" type="pres">
      <dgm:prSet presAssocID="{77554AFD-0F28-45BA-9F11-8511692333A6}" presName="Name25" presStyleLbl="parChTrans1D4" presStyleIdx="7" presStyleCnt="8"/>
      <dgm:spPr/>
    </dgm:pt>
    <dgm:pt modelId="{ACC8658D-2281-4895-A378-901D444B79EA}" type="pres">
      <dgm:prSet presAssocID="{77554AFD-0F28-45BA-9F11-8511692333A6}" presName="connTx" presStyleLbl="parChTrans1D4" presStyleIdx="7" presStyleCnt="8"/>
      <dgm:spPr/>
    </dgm:pt>
    <dgm:pt modelId="{74C636D0-1B05-4141-9293-E6252050285D}" type="pres">
      <dgm:prSet presAssocID="{BEFE6459-DF04-46B3-B501-C86CE3D4EC17}" presName="Name30" presStyleCnt="0"/>
      <dgm:spPr/>
    </dgm:pt>
    <dgm:pt modelId="{3793B46B-8217-4F3E-AC72-D5E0A63AFE62}" type="pres">
      <dgm:prSet presAssocID="{BEFE6459-DF04-46B3-B501-C86CE3D4EC17}" presName="level2Shape" presStyleLbl="node4" presStyleIdx="7" presStyleCnt="8"/>
      <dgm:spPr/>
    </dgm:pt>
    <dgm:pt modelId="{48030440-DBEA-424D-AD4F-FD16399812B8}" type="pres">
      <dgm:prSet presAssocID="{BEFE6459-DF04-46B3-B501-C86CE3D4EC17}" presName="hierChild3" presStyleCnt="0"/>
      <dgm:spPr/>
    </dgm:pt>
    <dgm:pt modelId="{C45000CA-035B-496D-B4CF-C611B0880FF6}" type="pres">
      <dgm:prSet presAssocID="{EA33C002-BD27-4DE9-A87E-C04CF63696AB}" presName="bgShapesFlow" presStyleCnt="0"/>
      <dgm:spPr/>
    </dgm:pt>
  </dgm:ptLst>
  <dgm:cxnLst>
    <dgm:cxn modelId="{B8234E03-7EC3-4CD9-8A51-DABB976BB3B9}" type="presOf" srcId="{1253E646-5D18-405B-81F5-B8FA657AE6C0}" destId="{145535E8-3809-4748-8226-09F1C8DD5A55}" srcOrd="0" destOrd="0" presId="urn:microsoft.com/office/officeart/2005/8/layout/hierarchy5"/>
    <dgm:cxn modelId="{E02B7404-0DBB-434D-9CED-9676896AA395}" type="presOf" srcId="{29EA8DC7-1A1D-49CB-90FD-6921E7C8B50E}" destId="{4FF160F7-204E-4B0C-B439-5C56ACBF81B0}" srcOrd="1" destOrd="0" presId="urn:microsoft.com/office/officeart/2005/8/layout/hierarchy5"/>
    <dgm:cxn modelId="{DD2DFA05-4C7D-44E2-B633-B1DC4255365A}" srcId="{A8145457-DB9A-4D38-B676-595248806A15}" destId="{E453C7B4-A613-4390-AEC7-40BDF84D4E2C}" srcOrd="0" destOrd="0" parTransId="{CF3171D5-850B-4D2E-B53D-2E1EE72C1137}" sibTransId="{70A48FE2-F82F-489E-A465-7900A5640D77}"/>
    <dgm:cxn modelId="{B269760C-162A-4F80-9A08-ABB0294F94B6}" srcId="{E1AE6B00-1466-4AB0-8AC7-04262A032DBA}" destId="{A64DC717-6B9D-433D-8C46-B85E1BDB52B6}" srcOrd="0" destOrd="0" parTransId="{63D4FA3A-ADAA-478D-81B5-4D9BCB513341}" sibTransId="{9F57EEB5-951F-4984-AC1A-E14FFF30602F}"/>
    <dgm:cxn modelId="{5A2D2018-FD47-40F9-869C-8E6E6E53F6F9}" type="presOf" srcId="{52C47047-9E88-4796-89F9-D41000D293B7}" destId="{EA89DDAB-3E67-4D48-8DE1-30B17EFF2B1C}" srcOrd="0" destOrd="0" presId="urn:microsoft.com/office/officeart/2005/8/layout/hierarchy5"/>
    <dgm:cxn modelId="{35015A19-03A2-4650-8797-0A6E363E7A49}" type="presOf" srcId="{E453C7B4-A613-4390-AEC7-40BDF84D4E2C}" destId="{B7AC370E-1DD2-4135-97C4-BF53E539CD68}" srcOrd="0" destOrd="0" presId="urn:microsoft.com/office/officeart/2005/8/layout/hierarchy5"/>
    <dgm:cxn modelId="{5B50D81E-F9A6-4C4A-9B44-C322D8DF56F3}" type="presOf" srcId="{52C47047-9E88-4796-89F9-D41000D293B7}" destId="{A17D40FA-0D33-4182-94AC-DC4D8374A21B}" srcOrd="1" destOrd="0" presId="urn:microsoft.com/office/officeart/2005/8/layout/hierarchy5"/>
    <dgm:cxn modelId="{E2909920-0FB5-4677-8457-3190B455B719}" type="presOf" srcId="{773A72CC-5C0D-4254-A924-BDDE4D7886D8}" destId="{3A5D1010-D041-4280-AC4E-EEDABEC6D8CC}" srcOrd="0" destOrd="0" presId="urn:microsoft.com/office/officeart/2005/8/layout/hierarchy5"/>
    <dgm:cxn modelId="{92E4B021-6EA7-4532-AC9D-5C3866976244}" srcId="{EF8D02E9-51FE-4ABB-BA4C-C0CEDC9D6DC0}" destId="{F3B1DC8A-B388-4951-935B-6AE3D46433A2}" srcOrd="0" destOrd="0" parTransId="{72502657-A8E8-40B7-BC42-D57BA33F1FAA}" sibTransId="{8E5409B7-C939-4FD9-A9EF-CF89AC21E5CE}"/>
    <dgm:cxn modelId="{570A2A29-4EAF-4D87-8919-D2EA7E65E06E}" type="presOf" srcId="{EF8D02E9-51FE-4ABB-BA4C-C0CEDC9D6DC0}" destId="{D294BAD9-B183-40BC-AED7-53E7652C6C80}" srcOrd="0" destOrd="0" presId="urn:microsoft.com/office/officeart/2005/8/layout/hierarchy5"/>
    <dgm:cxn modelId="{9BB7F62E-DC1C-42FF-A18F-F4C418148024}" srcId="{A1DF0417-C588-4A14-92EE-D3B5AE13BB6A}" destId="{BEFE6459-DF04-46B3-B501-C86CE3D4EC17}" srcOrd="0" destOrd="0" parTransId="{77554AFD-0F28-45BA-9F11-8511692333A6}" sibTransId="{E6624702-5E37-4E2A-8D34-1AE5FF266197}"/>
    <dgm:cxn modelId="{11F56E39-7664-45A1-B8BE-D96F29C97191}" srcId="{3D5C7107-8B46-42DA-A51D-0485AC9AC3E7}" destId="{4DCE37A9-B9DB-4582-B6FA-2C1DDD3C9133}" srcOrd="0" destOrd="0" parTransId="{95C3975D-3854-4F33-83A7-55D1F7092641}" sibTransId="{DC3D9C3B-741F-447F-8D1B-FDF348CD8EBE}"/>
    <dgm:cxn modelId="{2E2D2365-7F74-45A2-94D0-4B1B6F9859F9}" type="presOf" srcId="{A1DF0417-C588-4A14-92EE-D3B5AE13BB6A}" destId="{FAF2FAFD-953F-47E4-8A90-1CCC3637DDF6}" srcOrd="0" destOrd="0" presId="urn:microsoft.com/office/officeart/2005/8/layout/hierarchy5"/>
    <dgm:cxn modelId="{5BF50149-DBAF-4157-9011-8D11BAD15B44}" type="presOf" srcId="{B642374D-506A-4CFF-A403-1B12B6AFF8FF}" destId="{8F92F63A-DB1C-43F2-9CFE-8E22E00EEDA9}" srcOrd="1" destOrd="0" presId="urn:microsoft.com/office/officeart/2005/8/layout/hierarchy5"/>
    <dgm:cxn modelId="{6E74D749-B7B6-49DA-972C-91D433575985}" type="presOf" srcId="{C2453BCB-E3C8-47B0-A022-08832D8D9377}" destId="{26C2098F-F553-4E17-8D56-8E60B8EBA7C4}" srcOrd="1" destOrd="0" presId="urn:microsoft.com/office/officeart/2005/8/layout/hierarchy5"/>
    <dgm:cxn modelId="{50B6324B-FBB7-4677-8902-21CD8A1D69CE}" type="presOf" srcId="{E1AE6B00-1466-4AB0-8AC7-04262A032DBA}" destId="{7F42B3C7-1531-46C4-AF9B-DC29B43F9F98}" srcOrd="0" destOrd="0" presId="urn:microsoft.com/office/officeart/2005/8/layout/hierarchy5"/>
    <dgm:cxn modelId="{5FDA3A6C-A855-4E78-B1BF-7E3B6A3E18DB}" type="presOf" srcId="{72502657-A8E8-40B7-BC42-D57BA33F1FAA}" destId="{37F61C61-910C-4ABF-ADCD-E6DFE0294E44}" srcOrd="1" destOrd="0" presId="urn:microsoft.com/office/officeart/2005/8/layout/hierarchy5"/>
    <dgm:cxn modelId="{BD07A572-D3B6-43FD-A55C-B1D744B9BDE0}" type="presOf" srcId="{F9BE7431-F7C3-4DB9-9A57-DFCFEB1660DE}" destId="{F7DFC9A5-5709-4F6C-85C7-7B1EAC84C6CD}" srcOrd="0" destOrd="0" presId="urn:microsoft.com/office/officeart/2005/8/layout/hierarchy5"/>
    <dgm:cxn modelId="{64E9F172-8239-4702-BB4A-F4F743C29102}" type="presOf" srcId="{77554AFD-0F28-45BA-9F11-8511692333A6}" destId="{ACC8658D-2281-4895-A378-901D444B79EA}" srcOrd="1" destOrd="0" presId="urn:microsoft.com/office/officeart/2005/8/layout/hierarchy5"/>
    <dgm:cxn modelId="{EFA32381-F827-402F-A87F-2F7C11FE1B4C}" type="presOf" srcId="{4633E26C-DC83-4944-BE57-579CFB0F8D62}" destId="{2FED92D4-B488-43E5-83C4-055D1D4DD50E}" srcOrd="0" destOrd="0" presId="urn:microsoft.com/office/officeart/2005/8/layout/hierarchy5"/>
    <dgm:cxn modelId="{DB619587-9AC5-4308-AB9A-52623612B98B}" type="presOf" srcId="{FA18A709-8271-46AE-9276-941756B839CF}" destId="{B237A155-1002-4468-BDD4-D02A13F3ABAC}" srcOrd="0" destOrd="0" presId="urn:microsoft.com/office/officeart/2005/8/layout/hierarchy5"/>
    <dgm:cxn modelId="{1E4BFA88-A8D1-4C8B-A796-BAF9E296F63F}" type="presOf" srcId="{BEFE6459-DF04-46B3-B501-C86CE3D4EC17}" destId="{3793B46B-8217-4F3E-AC72-D5E0A63AFE62}" srcOrd="0" destOrd="0" presId="urn:microsoft.com/office/officeart/2005/8/layout/hierarchy5"/>
    <dgm:cxn modelId="{990F7C8A-1036-4BB1-9BAE-C2C391C0D0D2}" type="presOf" srcId="{29EA8DC7-1A1D-49CB-90FD-6921E7C8B50E}" destId="{B8856716-919D-4E86-9E97-7E2CFD551F18}" srcOrd="0" destOrd="0" presId="urn:microsoft.com/office/officeart/2005/8/layout/hierarchy5"/>
    <dgm:cxn modelId="{319F068D-14CB-4E86-9168-275584E1C0B5}" srcId="{E453C7B4-A613-4390-AEC7-40BDF84D4E2C}" destId="{3D5C7107-8B46-42DA-A51D-0485AC9AC3E7}" srcOrd="2" destOrd="0" parTransId="{C2453BCB-E3C8-47B0-A022-08832D8D9377}" sibTransId="{B6F92326-C125-4857-9083-F8F4CA29B8B5}"/>
    <dgm:cxn modelId="{0516A791-A2F1-435E-840E-5422D257E7ED}" type="presOf" srcId="{F3B1DC8A-B388-4951-935B-6AE3D46433A2}" destId="{76BDBA1B-033B-4378-9541-4F01B293E611}" srcOrd="0" destOrd="0" presId="urn:microsoft.com/office/officeart/2005/8/layout/hierarchy5"/>
    <dgm:cxn modelId="{592F2795-EF29-4A32-8CAB-C343F513C45B}" type="presOf" srcId="{A64DC717-6B9D-433D-8C46-B85E1BDB52B6}" destId="{DA3C6250-F3E9-48EF-B7EE-8ACB6AF1EF52}" srcOrd="0" destOrd="0" presId="urn:microsoft.com/office/officeart/2005/8/layout/hierarchy5"/>
    <dgm:cxn modelId="{39B2C595-D638-46F0-B11B-3B5B3572AA35}" srcId="{E453C7B4-A613-4390-AEC7-40BDF84D4E2C}" destId="{E1AE6B00-1466-4AB0-8AC7-04262A032DBA}" srcOrd="1" destOrd="0" parTransId="{F9BE7431-F7C3-4DB9-9A57-DFCFEB1660DE}" sibTransId="{5CBA6E4A-1001-40BC-BEAC-8A1271B6C707}"/>
    <dgm:cxn modelId="{32BA0697-1EC7-4905-B154-4431CB2DFFF6}" srcId="{D2309F1C-D72B-4EA4-9E21-F023B5F63E55}" destId="{A1DF0417-C588-4A14-92EE-D3B5AE13BB6A}" srcOrd="0" destOrd="0" parTransId="{4E1AD7EC-54A3-4C64-9AB3-06AF36CEAFA7}" sibTransId="{0DF6ED71-5B81-47A2-9764-2A3704D78580}"/>
    <dgm:cxn modelId="{EA0E899E-A9EA-4268-BF64-FFB81AD4CAA0}" type="presOf" srcId="{63D4FA3A-ADAA-478D-81B5-4D9BCB513341}" destId="{F0E73506-5F13-47FC-BD96-72ABF1F6F883}" srcOrd="0" destOrd="0" presId="urn:microsoft.com/office/officeart/2005/8/layout/hierarchy5"/>
    <dgm:cxn modelId="{A28F9DA4-D586-4025-8461-291DC546C110}" type="presOf" srcId="{3D5C7107-8B46-42DA-A51D-0485AC9AC3E7}" destId="{C912CC70-8C62-4AE7-8C09-50871DC86DD0}" srcOrd="0" destOrd="0" presId="urn:microsoft.com/office/officeart/2005/8/layout/hierarchy5"/>
    <dgm:cxn modelId="{F6D221AF-BFC6-4F5E-B2C2-7D29FD8C5B56}" type="presOf" srcId="{D993D334-E526-4895-BDD9-E099C1CE8E6D}" destId="{4BCFA546-3E1C-487A-ACDB-03F92BB6A0BF}" srcOrd="1" destOrd="0" presId="urn:microsoft.com/office/officeart/2005/8/layout/hierarchy5"/>
    <dgm:cxn modelId="{F4B9B2B8-9A29-40A6-AFA1-B3842C29E864}" srcId="{4633E26C-DC83-4944-BE57-579CFB0F8D62}" destId="{EF8D02E9-51FE-4ABB-BA4C-C0CEDC9D6DC0}" srcOrd="0" destOrd="0" parTransId="{29EA8DC7-1A1D-49CB-90FD-6921E7C8B50E}" sibTransId="{96AB7116-7DAA-4B53-9341-34D9FFA5D39E}"/>
    <dgm:cxn modelId="{A304F1BC-815D-4F32-8432-C7E9D7868FB6}" type="presOf" srcId="{EA33C002-BD27-4DE9-A87E-C04CF63696AB}" destId="{2D294DA2-6211-4FAD-B8D0-2D633AA8FD6F}" srcOrd="0" destOrd="0" presId="urn:microsoft.com/office/officeart/2005/8/layout/hierarchy5"/>
    <dgm:cxn modelId="{35411DBE-745C-429E-83C3-2B21F1DF9378}" type="presOf" srcId="{72502657-A8E8-40B7-BC42-D57BA33F1FAA}" destId="{8C5E430E-6CE2-4529-BF4B-1EBC05B1CB67}" srcOrd="0" destOrd="0" presId="urn:microsoft.com/office/officeart/2005/8/layout/hierarchy5"/>
    <dgm:cxn modelId="{D7D00FBF-B2EC-4E16-B1CC-4CD52CB70621}" type="presOf" srcId="{A8145457-DB9A-4D38-B676-595248806A15}" destId="{E6D682BA-8F51-475D-8B4B-247A1575E46E}" srcOrd="0" destOrd="0" presId="urn:microsoft.com/office/officeart/2005/8/layout/hierarchy5"/>
    <dgm:cxn modelId="{63E522BF-7D9E-4791-9187-446F4831B021}" type="presOf" srcId="{B642374D-506A-4CFF-A403-1B12B6AFF8FF}" destId="{7C6FBE2E-1D3F-4620-A3C0-26D7659FF32F}" srcOrd="0" destOrd="0" presId="urn:microsoft.com/office/officeart/2005/8/layout/hierarchy5"/>
    <dgm:cxn modelId="{DB1DE7C2-FFFF-4938-AC2C-9F7F5FA84D62}" type="presOf" srcId="{77554AFD-0F28-45BA-9F11-8511692333A6}" destId="{0CA6C91B-10C3-4043-8EA0-241BD9ECC9FD}" srcOrd="0" destOrd="0" presId="urn:microsoft.com/office/officeart/2005/8/layout/hierarchy5"/>
    <dgm:cxn modelId="{7F2311C8-E4C7-4CA1-98F4-FBC1FDD3ACE7}" srcId="{A64DC717-6B9D-433D-8C46-B85E1BDB52B6}" destId="{773A72CC-5C0D-4254-A924-BDDE4D7886D8}" srcOrd="0" destOrd="0" parTransId="{52C47047-9E88-4796-89F9-D41000D293B7}" sibTransId="{21CD50B5-5B4C-4469-9C40-2074DE33DEE2}"/>
    <dgm:cxn modelId="{EAB1ABCA-6E29-4E66-884C-9A31A03CC9A7}" type="presOf" srcId="{4E1AD7EC-54A3-4C64-9AB3-06AF36CEAFA7}" destId="{E41EB070-28C8-4195-8258-2E26572F45F7}" srcOrd="1" destOrd="0" presId="urn:microsoft.com/office/officeart/2005/8/layout/hierarchy5"/>
    <dgm:cxn modelId="{7BD4DDCD-9F3B-49C3-A71A-DAF0C8FB2064}" type="presOf" srcId="{4DCE37A9-B9DB-4582-B6FA-2C1DDD3C9133}" destId="{64AF6039-F1B2-40FB-BF77-A8DF0C246355}" srcOrd="0" destOrd="0" presId="urn:microsoft.com/office/officeart/2005/8/layout/hierarchy5"/>
    <dgm:cxn modelId="{A8343BD6-F89D-43DB-918D-0FB5EA94C9B5}" type="presOf" srcId="{F9BE7431-F7C3-4DB9-9A57-DFCFEB1660DE}" destId="{77DB393E-39CE-4185-BFCD-3A7E03927B4B}" srcOrd="1" destOrd="0" presId="urn:microsoft.com/office/officeart/2005/8/layout/hierarchy5"/>
    <dgm:cxn modelId="{BB31DCD6-40B1-470E-9FF0-78305D263E62}" type="presOf" srcId="{1253E646-5D18-405B-81F5-B8FA657AE6C0}" destId="{9FA56D57-BE77-418F-8579-BBBB841950FF}" srcOrd="1" destOrd="0" presId="urn:microsoft.com/office/officeart/2005/8/layout/hierarchy5"/>
    <dgm:cxn modelId="{930712D7-A5D3-4EE1-97A8-CA94AD09F631}" srcId="{EA33C002-BD27-4DE9-A87E-C04CF63696AB}" destId="{A8145457-DB9A-4D38-B676-595248806A15}" srcOrd="0" destOrd="0" parTransId="{06CD2EF1-9EE8-4F4B-9ABF-0FDCCC19EB7A}" sibTransId="{C2FAC42F-67E8-4151-AFC8-4FFBBBD26165}"/>
    <dgm:cxn modelId="{D588E4D7-DD9D-4A62-9D79-4D729A1E8E4F}" type="presOf" srcId="{CF3171D5-850B-4D2E-B53D-2E1EE72C1137}" destId="{0067BFB4-24AB-46B3-8902-81A3C093F981}" srcOrd="0" destOrd="0" presId="urn:microsoft.com/office/officeart/2005/8/layout/hierarchy5"/>
    <dgm:cxn modelId="{1364B7DB-6317-4EE1-9E99-D95468D79FF4}" type="presOf" srcId="{C2453BCB-E3C8-47B0-A022-08832D8D9377}" destId="{8B74D639-3E36-44C2-B4F0-731AF0F3B9CA}" srcOrd="0" destOrd="0" presId="urn:microsoft.com/office/officeart/2005/8/layout/hierarchy5"/>
    <dgm:cxn modelId="{04008BDC-D91B-42C3-B18D-603D766C9081}" type="presOf" srcId="{4E1AD7EC-54A3-4C64-9AB3-06AF36CEAFA7}" destId="{EF196506-1FC6-4C05-B03F-4E4EF3DD4E66}" srcOrd="0" destOrd="0" presId="urn:microsoft.com/office/officeart/2005/8/layout/hierarchy5"/>
    <dgm:cxn modelId="{F24B15DD-E194-4AD8-9DC0-3F2EB83B34D1}" srcId="{E453C7B4-A613-4390-AEC7-40BDF84D4E2C}" destId="{D2309F1C-D72B-4EA4-9E21-F023B5F63E55}" srcOrd="3" destOrd="0" parTransId="{B642374D-506A-4CFF-A403-1B12B6AFF8FF}" sibTransId="{1CE0E2CA-C4CD-4250-81EF-91E682ACE495}"/>
    <dgm:cxn modelId="{19858EDE-F98D-46D9-88EE-D12409675515}" srcId="{4DCE37A9-B9DB-4582-B6FA-2C1DDD3C9133}" destId="{FA18A709-8271-46AE-9276-941756B839CF}" srcOrd="0" destOrd="0" parTransId="{D993D334-E526-4895-BDD9-E099C1CE8E6D}" sibTransId="{B9EA1201-DB05-4EBC-99A4-9EE51C7E4B84}"/>
    <dgm:cxn modelId="{F3EA9DE8-C7E0-405D-BCA8-541A1522D426}" type="presOf" srcId="{D2309F1C-D72B-4EA4-9E21-F023B5F63E55}" destId="{0D00A1FF-63A7-4477-AB53-1BAE2D4018A7}" srcOrd="0" destOrd="0" presId="urn:microsoft.com/office/officeart/2005/8/layout/hierarchy5"/>
    <dgm:cxn modelId="{02029EEB-0BBD-471E-8933-E55119FF8CF2}" type="presOf" srcId="{95C3975D-3854-4F33-83A7-55D1F7092641}" destId="{F3A7AB77-AA2C-4F8F-ADC8-0B819155B78F}" srcOrd="0" destOrd="0" presId="urn:microsoft.com/office/officeart/2005/8/layout/hierarchy5"/>
    <dgm:cxn modelId="{E47BA1F3-8977-4390-890F-206F948CA0B2}" srcId="{E453C7B4-A613-4390-AEC7-40BDF84D4E2C}" destId="{4633E26C-DC83-4944-BE57-579CFB0F8D62}" srcOrd="0" destOrd="0" parTransId="{1253E646-5D18-405B-81F5-B8FA657AE6C0}" sibTransId="{C69598F3-190A-4FC7-81FB-2E777719B1A8}"/>
    <dgm:cxn modelId="{B25B00F4-20BD-4E90-8881-732FC29AFCC8}" type="presOf" srcId="{D993D334-E526-4895-BDD9-E099C1CE8E6D}" destId="{EA313B70-4066-4F09-9624-95816D5196CA}" srcOrd="0" destOrd="0" presId="urn:microsoft.com/office/officeart/2005/8/layout/hierarchy5"/>
    <dgm:cxn modelId="{18E752F4-16AA-49B8-B06B-AD3D42214B0B}" type="presOf" srcId="{95C3975D-3854-4F33-83A7-55D1F7092641}" destId="{B2E14DA5-FABD-4F43-A484-DB6E527C080B}" srcOrd="1" destOrd="0" presId="urn:microsoft.com/office/officeart/2005/8/layout/hierarchy5"/>
    <dgm:cxn modelId="{F56FD3F4-DBCA-4124-BF19-54AF77C6B088}" type="presOf" srcId="{CF3171D5-850B-4D2E-B53D-2E1EE72C1137}" destId="{664959C1-F053-4DA2-9C22-E4E620516C9B}" srcOrd="1" destOrd="0" presId="urn:microsoft.com/office/officeart/2005/8/layout/hierarchy5"/>
    <dgm:cxn modelId="{D6F534FB-CB07-4858-9E88-D1D68FB820E0}" type="presOf" srcId="{63D4FA3A-ADAA-478D-81B5-4D9BCB513341}" destId="{35ABB68E-4C1A-4123-8D6C-5E103524DCDF}" srcOrd="1" destOrd="0" presId="urn:microsoft.com/office/officeart/2005/8/layout/hierarchy5"/>
    <dgm:cxn modelId="{51CBE9E1-4FBB-4B25-A4CC-DA2F561731E3}" type="presParOf" srcId="{2D294DA2-6211-4FAD-B8D0-2D633AA8FD6F}" destId="{FC884CE2-992E-47D1-8E17-B48CBC8B0E5D}" srcOrd="0" destOrd="0" presId="urn:microsoft.com/office/officeart/2005/8/layout/hierarchy5"/>
    <dgm:cxn modelId="{F5254128-0D52-4A82-AB99-109F93CB3AC4}" type="presParOf" srcId="{FC884CE2-992E-47D1-8E17-B48CBC8B0E5D}" destId="{C79C52B1-065C-48EE-873B-AD6285D317AD}" srcOrd="0" destOrd="0" presId="urn:microsoft.com/office/officeart/2005/8/layout/hierarchy5"/>
    <dgm:cxn modelId="{6DFDE18B-D85B-4602-AA60-8159E9EF28D5}" type="presParOf" srcId="{C79C52B1-065C-48EE-873B-AD6285D317AD}" destId="{00256427-94C2-4D6C-8F95-BB2ABAC901B0}" srcOrd="0" destOrd="0" presId="urn:microsoft.com/office/officeart/2005/8/layout/hierarchy5"/>
    <dgm:cxn modelId="{D0B2764B-A4D4-4935-B3F1-27AD42000964}" type="presParOf" srcId="{00256427-94C2-4D6C-8F95-BB2ABAC901B0}" destId="{E6D682BA-8F51-475D-8B4B-247A1575E46E}" srcOrd="0" destOrd="0" presId="urn:microsoft.com/office/officeart/2005/8/layout/hierarchy5"/>
    <dgm:cxn modelId="{5BEC6A90-C7BF-47EC-87AE-692EC269C0C7}" type="presParOf" srcId="{00256427-94C2-4D6C-8F95-BB2ABAC901B0}" destId="{8B564972-6F8F-4ADA-A5FF-8349C536CEE9}" srcOrd="1" destOrd="0" presId="urn:microsoft.com/office/officeart/2005/8/layout/hierarchy5"/>
    <dgm:cxn modelId="{2CEAD85B-50F9-4ECF-87E8-AACDE39B7DA6}" type="presParOf" srcId="{8B564972-6F8F-4ADA-A5FF-8349C536CEE9}" destId="{0067BFB4-24AB-46B3-8902-81A3C093F981}" srcOrd="0" destOrd="0" presId="urn:microsoft.com/office/officeart/2005/8/layout/hierarchy5"/>
    <dgm:cxn modelId="{DD326D7A-95B7-4A9B-8B1F-80A84F3FC6B9}" type="presParOf" srcId="{0067BFB4-24AB-46B3-8902-81A3C093F981}" destId="{664959C1-F053-4DA2-9C22-E4E620516C9B}" srcOrd="0" destOrd="0" presId="urn:microsoft.com/office/officeart/2005/8/layout/hierarchy5"/>
    <dgm:cxn modelId="{D7579FEB-D987-49BD-B446-BA84CC9B1A7E}" type="presParOf" srcId="{8B564972-6F8F-4ADA-A5FF-8349C536CEE9}" destId="{27874C84-58EB-4213-8C9B-998DAEDD5ACA}" srcOrd="1" destOrd="0" presId="urn:microsoft.com/office/officeart/2005/8/layout/hierarchy5"/>
    <dgm:cxn modelId="{A29A1D17-A654-46DB-876A-6F65A47DDB1A}" type="presParOf" srcId="{27874C84-58EB-4213-8C9B-998DAEDD5ACA}" destId="{B7AC370E-1DD2-4135-97C4-BF53E539CD68}" srcOrd="0" destOrd="0" presId="urn:microsoft.com/office/officeart/2005/8/layout/hierarchy5"/>
    <dgm:cxn modelId="{2E31C52D-8ED0-465E-96A3-1084CB1F38CA}" type="presParOf" srcId="{27874C84-58EB-4213-8C9B-998DAEDD5ACA}" destId="{6827B36C-2907-46C3-9C0E-153821F0584C}" srcOrd="1" destOrd="0" presId="urn:microsoft.com/office/officeart/2005/8/layout/hierarchy5"/>
    <dgm:cxn modelId="{D80F7A70-9A0C-478E-A1EA-050BED10457B}" type="presParOf" srcId="{6827B36C-2907-46C3-9C0E-153821F0584C}" destId="{145535E8-3809-4748-8226-09F1C8DD5A55}" srcOrd="0" destOrd="0" presId="urn:microsoft.com/office/officeart/2005/8/layout/hierarchy5"/>
    <dgm:cxn modelId="{D9340FF1-4D23-4936-A5B1-15F205FE4574}" type="presParOf" srcId="{145535E8-3809-4748-8226-09F1C8DD5A55}" destId="{9FA56D57-BE77-418F-8579-BBBB841950FF}" srcOrd="0" destOrd="0" presId="urn:microsoft.com/office/officeart/2005/8/layout/hierarchy5"/>
    <dgm:cxn modelId="{8D294749-18F3-4302-BC27-5D05C74BE867}" type="presParOf" srcId="{6827B36C-2907-46C3-9C0E-153821F0584C}" destId="{31E7E430-88FA-4E66-B92A-09B8B170742B}" srcOrd="1" destOrd="0" presId="urn:microsoft.com/office/officeart/2005/8/layout/hierarchy5"/>
    <dgm:cxn modelId="{49132043-26D6-4613-8F3E-0FF3E473935B}" type="presParOf" srcId="{31E7E430-88FA-4E66-B92A-09B8B170742B}" destId="{2FED92D4-B488-43E5-83C4-055D1D4DD50E}" srcOrd="0" destOrd="0" presId="urn:microsoft.com/office/officeart/2005/8/layout/hierarchy5"/>
    <dgm:cxn modelId="{CE826F7C-9BCB-4C12-B200-236BFF92C1C9}" type="presParOf" srcId="{31E7E430-88FA-4E66-B92A-09B8B170742B}" destId="{7578FC2B-511E-4365-95FC-DC586035D37E}" srcOrd="1" destOrd="0" presId="urn:microsoft.com/office/officeart/2005/8/layout/hierarchy5"/>
    <dgm:cxn modelId="{A32BC926-5897-43DC-942A-8FEDA6D969F0}" type="presParOf" srcId="{7578FC2B-511E-4365-95FC-DC586035D37E}" destId="{B8856716-919D-4E86-9E97-7E2CFD551F18}" srcOrd="0" destOrd="0" presId="urn:microsoft.com/office/officeart/2005/8/layout/hierarchy5"/>
    <dgm:cxn modelId="{E0BC91CE-B6A0-40D0-95CE-EE65F9AFE00D}" type="presParOf" srcId="{B8856716-919D-4E86-9E97-7E2CFD551F18}" destId="{4FF160F7-204E-4B0C-B439-5C56ACBF81B0}" srcOrd="0" destOrd="0" presId="urn:microsoft.com/office/officeart/2005/8/layout/hierarchy5"/>
    <dgm:cxn modelId="{6845BEE9-2953-472C-8FAC-CC9E94BB805B}" type="presParOf" srcId="{7578FC2B-511E-4365-95FC-DC586035D37E}" destId="{F23CBEE1-4C87-45B8-A4D0-EFF5638D47AA}" srcOrd="1" destOrd="0" presId="urn:microsoft.com/office/officeart/2005/8/layout/hierarchy5"/>
    <dgm:cxn modelId="{05D5F468-C339-4769-AB76-EB21AAC29501}" type="presParOf" srcId="{F23CBEE1-4C87-45B8-A4D0-EFF5638D47AA}" destId="{D294BAD9-B183-40BC-AED7-53E7652C6C80}" srcOrd="0" destOrd="0" presId="urn:microsoft.com/office/officeart/2005/8/layout/hierarchy5"/>
    <dgm:cxn modelId="{3419240F-16FC-4E65-8A77-F5BF1BA901FB}" type="presParOf" srcId="{F23CBEE1-4C87-45B8-A4D0-EFF5638D47AA}" destId="{42D19AD4-A65B-4267-BC90-542A2A97BCCF}" srcOrd="1" destOrd="0" presId="urn:microsoft.com/office/officeart/2005/8/layout/hierarchy5"/>
    <dgm:cxn modelId="{8FD6CB9E-ED1C-4B20-B71F-6C2B351380B4}" type="presParOf" srcId="{42D19AD4-A65B-4267-BC90-542A2A97BCCF}" destId="{8C5E430E-6CE2-4529-BF4B-1EBC05B1CB67}" srcOrd="0" destOrd="0" presId="urn:microsoft.com/office/officeart/2005/8/layout/hierarchy5"/>
    <dgm:cxn modelId="{FD7B2DEA-8C87-4E34-BB91-3DBCC8038FCE}" type="presParOf" srcId="{8C5E430E-6CE2-4529-BF4B-1EBC05B1CB67}" destId="{37F61C61-910C-4ABF-ADCD-E6DFE0294E44}" srcOrd="0" destOrd="0" presId="urn:microsoft.com/office/officeart/2005/8/layout/hierarchy5"/>
    <dgm:cxn modelId="{9E58D93F-8F22-4B1E-87A2-6BCDC0D33C53}" type="presParOf" srcId="{42D19AD4-A65B-4267-BC90-542A2A97BCCF}" destId="{056E6A3E-6625-46C9-9054-47487A992B57}" srcOrd="1" destOrd="0" presId="urn:microsoft.com/office/officeart/2005/8/layout/hierarchy5"/>
    <dgm:cxn modelId="{292A3E5F-5472-4200-9023-9D43A04C65DA}" type="presParOf" srcId="{056E6A3E-6625-46C9-9054-47487A992B57}" destId="{76BDBA1B-033B-4378-9541-4F01B293E611}" srcOrd="0" destOrd="0" presId="urn:microsoft.com/office/officeart/2005/8/layout/hierarchy5"/>
    <dgm:cxn modelId="{E3949AE5-45C7-4910-8B5F-FB3B14DCBBF9}" type="presParOf" srcId="{056E6A3E-6625-46C9-9054-47487A992B57}" destId="{4B1952DF-E552-4961-889D-0D9A8120F8C3}" srcOrd="1" destOrd="0" presId="urn:microsoft.com/office/officeart/2005/8/layout/hierarchy5"/>
    <dgm:cxn modelId="{50713A09-C099-419D-880E-9C46FD2250B5}" type="presParOf" srcId="{6827B36C-2907-46C3-9C0E-153821F0584C}" destId="{F7DFC9A5-5709-4F6C-85C7-7B1EAC84C6CD}" srcOrd="2" destOrd="0" presId="urn:microsoft.com/office/officeart/2005/8/layout/hierarchy5"/>
    <dgm:cxn modelId="{51598D48-0293-4FF6-BBD3-6C244B63016F}" type="presParOf" srcId="{F7DFC9A5-5709-4F6C-85C7-7B1EAC84C6CD}" destId="{77DB393E-39CE-4185-BFCD-3A7E03927B4B}" srcOrd="0" destOrd="0" presId="urn:microsoft.com/office/officeart/2005/8/layout/hierarchy5"/>
    <dgm:cxn modelId="{4CC9E66B-1C7B-4636-B6D1-32508D74C20E}" type="presParOf" srcId="{6827B36C-2907-46C3-9C0E-153821F0584C}" destId="{CC7B7C15-3D99-4663-B489-6DFDB20A436B}" srcOrd="3" destOrd="0" presId="urn:microsoft.com/office/officeart/2005/8/layout/hierarchy5"/>
    <dgm:cxn modelId="{9AB23F3E-42CD-4983-8178-8E6E60BFC898}" type="presParOf" srcId="{CC7B7C15-3D99-4663-B489-6DFDB20A436B}" destId="{7F42B3C7-1531-46C4-AF9B-DC29B43F9F98}" srcOrd="0" destOrd="0" presId="urn:microsoft.com/office/officeart/2005/8/layout/hierarchy5"/>
    <dgm:cxn modelId="{CADD1251-D452-4F1B-9173-8C2A5DA813E9}" type="presParOf" srcId="{CC7B7C15-3D99-4663-B489-6DFDB20A436B}" destId="{DC2DFB07-2F51-44D4-A087-5219E2A2DC80}" srcOrd="1" destOrd="0" presId="urn:microsoft.com/office/officeart/2005/8/layout/hierarchy5"/>
    <dgm:cxn modelId="{6EDF3FA7-B86F-461A-9FF7-D54C84DD47AA}" type="presParOf" srcId="{DC2DFB07-2F51-44D4-A087-5219E2A2DC80}" destId="{F0E73506-5F13-47FC-BD96-72ABF1F6F883}" srcOrd="0" destOrd="0" presId="urn:microsoft.com/office/officeart/2005/8/layout/hierarchy5"/>
    <dgm:cxn modelId="{2D9070B4-FE94-4D46-A22B-9C53D95FF2CB}" type="presParOf" srcId="{F0E73506-5F13-47FC-BD96-72ABF1F6F883}" destId="{35ABB68E-4C1A-4123-8D6C-5E103524DCDF}" srcOrd="0" destOrd="0" presId="urn:microsoft.com/office/officeart/2005/8/layout/hierarchy5"/>
    <dgm:cxn modelId="{A019D009-0116-47EF-A84A-9325F1E48887}" type="presParOf" srcId="{DC2DFB07-2F51-44D4-A087-5219E2A2DC80}" destId="{5B6BD983-C6CC-4EEA-88CC-5F517EAF65D8}" srcOrd="1" destOrd="0" presId="urn:microsoft.com/office/officeart/2005/8/layout/hierarchy5"/>
    <dgm:cxn modelId="{369F121D-57C4-4B3C-8788-FFF5D41A4215}" type="presParOf" srcId="{5B6BD983-C6CC-4EEA-88CC-5F517EAF65D8}" destId="{DA3C6250-F3E9-48EF-B7EE-8ACB6AF1EF52}" srcOrd="0" destOrd="0" presId="urn:microsoft.com/office/officeart/2005/8/layout/hierarchy5"/>
    <dgm:cxn modelId="{FB639721-76DF-4186-9CC2-9260CEA5306E}" type="presParOf" srcId="{5B6BD983-C6CC-4EEA-88CC-5F517EAF65D8}" destId="{3B105A12-D2C2-40E9-89AA-9B994292C42E}" srcOrd="1" destOrd="0" presId="urn:microsoft.com/office/officeart/2005/8/layout/hierarchy5"/>
    <dgm:cxn modelId="{54486CE4-AEA6-4D2B-8284-0B128DE83EBC}" type="presParOf" srcId="{3B105A12-D2C2-40E9-89AA-9B994292C42E}" destId="{EA89DDAB-3E67-4D48-8DE1-30B17EFF2B1C}" srcOrd="0" destOrd="0" presId="urn:microsoft.com/office/officeart/2005/8/layout/hierarchy5"/>
    <dgm:cxn modelId="{74B6B989-6673-4B19-B3C4-A103D89F5786}" type="presParOf" srcId="{EA89DDAB-3E67-4D48-8DE1-30B17EFF2B1C}" destId="{A17D40FA-0D33-4182-94AC-DC4D8374A21B}" srcOrd="0" destOrd="0" presId="urn:microsoft.com/office/officeart/2005/8/layout/hierarchy5"/>
    <dgm:cxn modelId="{C6032E46-9956-4DE5-B1DE-683C2B0BB1A0}" type="presParOf" srcId="{3B105A12-D2C2-40E9-89AA-9B994292C42E}" destId="{42223B37-BBB0-4D6B-8EB3-A3721F4AD55C}" srcOrd="1" destOrd="0" presId="urn:microsoft.com/office/officeart/2005/8/layout/hierarchy5"/>
    <dgm:cxn modelId="{9C552745-26B8-4D4E-8905-64258EC4A788}" type="presParOf" srcId="{42223B37-BBB0-4D6B-8EB3-A3721F4AD55C}" destId="{3A5D1010-D041-4280-AC4E-EEDABEC6D8CC}" srcOrd="0" destOrd="0" presId="urn:microsoft.com/office/officeart/2005/8/layout/hierarchy5"/>
    <dgm:cxn modelId="{5B1C24F5-4131-42E9-9378-5D63070CD0B6}" type="presParOf" srcId="{42223B37-BBB0-4D6B-8EB3-A3721F4AD55C}" destId="{DDD84FD2-8662-4FF3-951D-D7FBCA08FE37}" srcOrd="1" destOrd="0" presId="urn:microsoft.com/office/officeart/2005/8/layout/hierarchy5"/>
    <dgm:cxn modelId="{3AD2D6C0-B69C-47BC-A162-A751B56080FF}" type="presParOf" srcId="{6827B36C-2907-46C3-9C0E-153821F0584C}" destId="{8B74D639-3E36-44C2-B4F0-731AF0F3B9CA}" srcOrd="4" destOrd="0" presId="urn:microsoft.com/office/officeart/2005/8/layout/hierarchy5"/>
    <dgm:cxn modelId="{8D08C8DB-7B63-4921-9E9E-5FBA230C9EB2}" type="presParOf" srcId="{8B74D639-3E36-44C2-B4F0-731AF0F3B9CA}" destId="{26C2098F-F553-4E17-8D56-8E60B8EBA7C4}" srcOrd="0" destOrd="0" presId="urn:microsoft.com/office/officeart/2005/8/layout/hierarchy5"/>
    <dgm:cxn modelId="{5C166156-4B08-45DC-872F-3CAE0E63649B}" type="presParOf" srcId="{6827B36C-2907-46C3-9C0E-153821F0584C}" destId="{D0319B79-42CA-49F6-B10E-EA6F765EC377}" srcOrd="5" destOrd="0" presId="urn:microsoft.com/office/officeart/2005/8/layout/hierarchy5"/>
    <dgm:cxn modelId="{FC6FF401-95F7-4CB0-BBB9-6E22CEEF6C3A}" type="presParOf" srcId="{D0319B79-42CA-49F6-B10E-EA6F765EC377}" destId="{C912CC70-8C62-4AE7-8C09-50871DC86DD0}" srcOrd="0" destOrd="0" presId="urn:microsoft.com/office/officeart/2005/8/layout/hierarchy5"/>
    <dgm:cxn modelId="{C82AC8C5-F472-4AAE-B6B6-0CB500C572C8}" type="presParOf" srcId="{D0319B79-42CA-49F6-B10E-EA6F765EC377}" destId="{7FCACE28-1F64-4814-A959-2E8868F358E0}" srcOrd="1" destOrd="0" presId="urn:microsoft.com/office/officeart/2005/8/layout/hierarchy5"/>
    <dgm:cxn modelId="{679448CD-7BA8-4E43-A10C-F5989FF29F12}" type="presParOf" srcId="{7FCACE28-1F64-4814-A959-2E8868F358E0}" destId="{F3A7AB77-AA2C-4F8F-ADC8-0B819155B78F}" srcOrd="0" destOrd="0" presId="urn:microsoft.com/office/officeart/2005/8/layout/hierarchy5"/>
    <dgm:cxn modelId="{3F7F53C2-8FCA-4026-AE27-05D77D48C8D2}" type="presParOf" srcId="{F3A7AB77-AA2C-4F8F-ADC8-0B819155B78F}" destId="{B2E14DA5-FABD-4F43-A484-DB6E527C080B}" srcOrd="0" destOrd="0" presId="urn:microsoft.com/office/officeart/2005/8/layout/hierarchy5"/>
    <dgm:cxn modelId="{86710189-E0C7-4642-A276-CC27BAD62888}" type="presParOf" srcId="{7FCACE28-1F64-4814-A959-2E8868F358E0}" destId="{8CB5C898-F3A6-4C4A-926E-AB7395A834C1}" srcOrd="1" destOrd="0" presId="urn:microsoft.com/office/officeart/2005/8/layout/hierarchy5"/>
    <dgm:cxn modelId="{B15AC0F2-3264-4956-BDA5-80F3E01F13C3}" type="presParOf" srcId="{8CB5C898-F3A6-4C4A-926E-AB7395A834C1}" destId="{64AF6039-F1B2-40FB-BF77-A8DF0C246355}" srcOrd="0" destOrd="0" presId="urn:microsoft.com/office/officeart/2005/8/layout/hierarchy5"/>
    <dgm:cxn modelId="{4727CA12-CC45-4402-80B0-463DD9717FB7}" type="presParOf" srcId="{8CB5C898-F3A6-4C4A-926E-AB7395A834C1}" destId="{94148A27-B2E4-4802-B41F-02C715D64052}" srcOrd="1" destOrd="0" presId="urn:microsoft.com/office/officeart/2005/8/layout/hierarchy5"/>
    <dgm:cxn modelId="{5085D42D-A244-4DC5-B57F-51384E44D03C}" type="presParOf" srcId="{94148A27-B2E4-4802-B41F-02C715D64052}" destId="{EA313B70-4066-4F09-9624-95816D5196CA}" srcOrd="0" destOrd="0" presId="urn:microsoft.com/office/officeart/2005/8/layout/hierarchy5"/>
    <dgm:cxn modelId="{A7B046A1-EB59-4FAF-B5C1-BA9ECA12C436}" type="presParOf" srcId="{EA313B70-4066-4F09-9624-95816D5196CA}" destId="{4BCFA546-3E1C-487A-ACDB-03F92BB6A0BF}" srcOrd="0" destOrd="0" presId="urn:microsoft.com/office/officeart/2005/8/layout/hierarchy5"/>
    <dgm:cxn modelId="{09E5FF57-3411-4F33-BE90-3CA146432745}" type="presParOf" srcId="{94148A27-B2E4-4802-B41F-02C715D64052}" destId="{EFF2155D-C73E-4F51-A9A1-607083B9248E}" srcOrd="1" destOrd="0" presId="urn:microsoft.com/office/officeart/2005/8/layout/hierarchy5"/>
    <dgm:cxn modelId="{A2FD2B0E-6AA0-4573-A8EB-93F68711A98D}" type="presParOf" srcId="{EFF2155D-C73E-4F51-A9A1-607083B9248E}" destId="{B237A155-1002-4468-BDD4-D02A13F3ABAC}" srcOrd="0" destOrd="0" presId="urn:microsoft.com/office/officeart/2005/8/layout/hierarchy5"/>
    <dgm:cxn modelId="{75107C58-507A-4318-AD3E-02BFD57D921C}" type="presParOf" srcId="{EFF2155D-C73E-4F51-A9A1-607083B9248E}" destId="{16DF0412-6A55-4643-8021-3A98CB3EF753}" srcOrd="1" destOrd="0" presId="urn:microsoft.com/office/officeart/2005/8/layout/hierarchy5"/>
    <dgm:cxn modelId="{6AE03588-9EEF-45D1-9D18-BB2104D379D6}" type="presParOf" srcId="{6827B36C-2907-46C3-9C0E-153821F0584C}" destId="{7C6FBE2E-1D3F-4620-A3C0-26D7659FF32F}" srcOrd="6" destOrd="0" presId="urn:microsoft.com/office/officeart/2005/8/layout/hierarchy5"/>
    <dgm:cxn modelId="{ED8DCD3E-BA55-4C98-894B-C53286C572AC}" type="presParOf" srcId="{7C6FBE2E-1D3F-4620-A3C0-26D7659FF32F}" destId="{8F92F63A-DB1C-43F2-9CFE-8E22E00EEDA9}" srcOrd="0" destOrd="0" presId="urn:microsoft.com/office/officeart/2005/8/layout/hierarchy5"/>
    <dgm:cxn modelId="{07E365EE-7908-4846-A230-31A300F67CFB}" type="presParOf" srcId="{6827B36C-2907-46C3-9C0E-153821F0584C}" destId="{1CEFB15C-5F97-403A-9032-37A917303FB1}" srcOrd="7" destOrd="0" presId="urn:microsoft.com/office/officeart/2005/8/layout/hierarchy5"/>
    <dgm:cxn modelId="{32092B5C-4972-46F4-8CBF-B0BE8F5825D7}" type="presParOf" srcId="{1CEFB15C-5F97-403A-9032-37A917303FB1}" destId="{0D00A1FF-63A7-4477-AB53-1BAE2D4018A7}" srcOrd="0" destOrd="0" presId="urn:microsoft.com/office/officeart/2005/8/layout/hierarchy5"/>
    <dgm:cxn modelId="{C3DC2A56-1CD6-48A4-B85D-AB1A0B716161}" type="presParOf" srcId="{1CEFB15C-5F97-403A-9032-37A917303FB1}" destId="{EC1C221E-3FC8-4FAA-94EC-85F3BE2A43F9}" srcOrd="1" destOrd="0" presId="urn:microsoft.com/office/officeart/2005/8/layout/hierarchy5"/>
    <dgm:cxn modelId="{76AF2100-2DF7-4808-A6DF-9FB64F7956E3}" type="presParOf" srcId="{EC1C221E-3FC8-4FAA-94EC-85F3BE2A43F9}" destId="{EF196506-1FC6-4C05-B03F-4E4EF3DD4E66}" srcOrd="0" destOrd="0" presId="urn:microsoft.com/office/officeart/2005/8/layout/hierarchy5"/>
    <dgm:cxn modelId="{68BCAE0F-2C79-4B38-8BFF-3D52DD7B35A7}" type="presParOf" srcId="{EF196506-1FC6-4C05-B03F-4E4EF3DD4E66}" destId="{E41EB070-28C8-4195-8258-2E26572F45F7}" srcOrd="0" destOrd="0" presId="urn:microsoft.com/office/officeart/2005/8/layout/hierarchy5"/>
    <dgm:cxn modelId="{9A52C772-BCD6-4599-BBA4-53AD11BD0116}" type="presParOf" srcId="{EC1C221E-3FC8-4FAA-94EC-85F3BE2A43F9}" destId="{B6B8E2DD-2495-4873-98D1-F7B5F7DB8EAD}" srcOrd="1" destOrd="0" presId="urn:microsoft.com/office/officeart/2005/8/layout/hierarchy5"/>
    <dgm:cxn modelId="{365D5569-6A0F-48C2-A88D-5065AB92A55F}" type="presParOf" srcId="{B6B8E2DD-2495-4873-98D1-F7B5F7DB8EAD}" destId="{FAF2FAFD-953F-47E4-8A90-1CCC3637DDF6}" srcOrd="0" destOrd="0" presId="urn:microsoft.com/office/officeart/2005/8/layout/hierarchy5"/>
    <dgm:cxn modelId="{3AE35650-AEC2-4B17-A18E-3ED749E961E7}" type="presParOf" srcId="{B6B8E2DD-2495-4873-98D1-F7B5F7DB8EAD}" destId="{7024A9C2-6F0F-4B9D-A9EE-C15E5E6FDBEB}" srcOrd="1" destOrd="0" presId="urn:microsoft.com/office/officeart/2005/8/layout/hierarchy5"/>
    <dgm:cxn modelId="{757445EB-BFC0-4DC8-9E9D-545A4BE6A7C2}" type="presParOf" srcId="{7024A9C2-6F0F-4B9D-A9EE-C15E5E6FDBEB}" destId="{0CA6C91B-10C3-4043-8EA0-241BD9ECC9FD}" srcOrd="0" destOrd="0" presId="urn:microsoft.com/office/officeart/2005/8/layout/hierarchy5"/>
    <dgm:cxn modelId="{7A600163-FBAE-40CA-9401-A5D6439D740E}" type="presParOf" srcId="{0CA6C91B-10C3-4043-8EA0-241BD9ECC9FD}" destId="{ACC8658D-2281-4895-A378-901D444B79EA}" srcOrd="0" destOrd="0" presId="urn:microsoft.com/office/officeart/2005/8/layout/hierarchy5"/>
    <dgm:cxn modelId="{9D769CE1-8849-468F-BDC9-DFC02D26F47D}" type="presParOf" srcId="{7024A9C2-6F0F-4B9D-A9EE-C15E5E6FDBEB}" destId="{74C636D0-1B05-4141-9293-E6252050285D}" srcOrd="1" destOrd="0" presId="urn:microsoft.com/office/officeart/2005/8/layout/hierarchy5"/>
    <dgm:cxn modelId="{A0212438-9B49-4E17-B65B-E479D1B4974E}" type="presParOf" srcId="{74C636D0-1B05-4141-9293-E6252050285D}" destId="{3793B46B-8217-4F3E-AC72-D5E0A63AFE62}" srcOrd="0" destOrd="0" presId="urn:microsoft.com/office/officeart/2005/8/layout/hierarchy5"/>
    <dgm:cxn modelId="{90B06D03-D19B-4AC1-B8BC-94B5AFC2C4AC}" type="presParOf" srcId="{74C636D0-1B05-4141-9293-E6252050285D}" destId="{48030440-DBEA-424D-AD4F-FD16399812B8}" srcOrd="1" destOrd="0" presId="urn:microsoft.com/office/officeart/2005/8/layout/hierarchy5"/>
    <dgm:cxn modelId="{0C4816A6-E40F-45EE-8E30-3952B075AF22}" type="presParOf" srcId="{2D294DA2-6211-4FAD-B8D0-2D633AA8FD6F}" destId="{C45000CA-035B-496D-B4CF-C611B0880FF6}" srcOrd="1" destOrd="0" presId="urn:microsoft.com/office/officeart/2005/8/layout/hierarchy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D682BA-8F51-475D-8B4B-247A1575E46E}">
      <dsp:nvSpPr>
        <dsp:cNvPr id="0" name=""/>
        <dsp:cNvSpPr/>
      </dsp:nvSpPr>
      <dsp:spPr>
        <a:xfrm>
          <a:off x="311010" y="2086334"/>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Azure Subscription</a:t>
          </a:r>
        </a:p>
      </dsp:txBody>
      <dsp:txXfrm>
        <a:off x="335338" y="2110662"/>
        <a:ext cx="1612593" cy="781968"/>
      </dsp:txXfrm>
    </dsp:sp>
    <dsp:sp modelId="{0067BFB4-24AB-46B3-8902-81A3C093F981}">
      <dsp:nvSpPr>
        <dsp:cNvPr id="0" name=""/>
        <dsp:cNvSpPr/>
      </dsp:nvSpPr>
      <dsp:spPr>
        <a:xfrm>
          <a:off x="1972259" y="2486705"/>
          <a:ext cx="360657" cy="29882"/>
        </a:xfrm>
        <a:custGeom>
          <a:avLst/>
          <a:gdLst/>
          <a:ahLst/>
          <a:cxnLst/>
          <a:rect l="0" t="0" r="0" b="0"/>
          <a:pathLst>
            <a:path>
              <a:moveTo>
                <a:pt x="0" y="14941"/>
              </a:moveTo>
              <a:lnTo>
                <a:pt x="360657" y="14941"/>
              </a:lnTo>
            </a:path>
          </a:pathLst>
        </a:custGeom>
        <a:noFill/>
        <a:ln w="25400" cap="flat" cmpd="sng" algn="ctr">
          <a:solidFill>
            <a:schemeClr val="accent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43572" y="2492630"/>
        <a:ext cx="18032" cy="18032"/>
      </dsp:txXfrm>
    </dsp:sp>
    <dsp:sp modelId="{B7AC370E-1DD2-4135-97C4-BF53E539CD68}">
      <dsp:nvSpPr>
        <dsp:cNvPr id="0" name=""/>
        <dsp:cNvSpPr/>
      </dsp:nvSpPr>
      <dsp:spPr>
        <a:xfrm>
          <a:off x="2332917" y="2086334"/>
          <a:ext cx="1661249" cy="830624"/>
        </a:xfrm>
        <a:prstGeom prst="roundRect">
          <a:avLst>
            <a:gd name="adj" fmla="val 10000"/>
          </a:avLst>
        </a:prstGeom>
        <a:solidFill>
          <a:srgbClr val="00AB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Storage Accounts</a:t>
          </a:r>
        </a:p>
      </dsp:txBody>
      <dsp:txXfrm>
        <a:off x="2357245" y="2110662"/>
        <a:ext cx="1612593" cy="781968"/>
      </dsp:txXfrm>
    </dsp:sp>
    <dsp:sp modelId="{145535E8-3809-4748-8226-09F1C8DD5A55}">
      <dsp:nvSpPr>
        <dsp:cNvPr id="0" name=""/>
        <dsp:cNvSpPr/>
      </dsp:nvSpPr>
      <dsp:spPr>
        <a:xfrm rot="17692822">
          <a:off x="3536708" y="1770291"/>
          <a:ext cx="1579416" cy="29882"/>
        </a:xfrm>
        <a:custGeom>
          <a:avLst/>
          <a:gdLst/>
          <a:ahLst/>
          <a:cxnLst/>
          <a:rect l="0" t="0" r="0" b="0"/>
          <a:pathLst>
            <a:path>
              <a:moveTo>
                <a:pt x="0" y="14941"/>
              </a:moveTo>
              <a:lnTo>
                <a:pt x="1579416"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6931" y="1745747"/>
        <a:ext cx="78970" cy="78970"/>
      </dsp:txXfrm>
    </dsp:sp>
    <dsp:sp modelId="{2FED92D4-B488-43E5-83C4-055D1D4DD50E}">
      <dsp:nvSpPr>
        <dsp:cNvPr id="0" name=""/>
        <dsp:cNvSpPr/>
      </dsp:nvSpPr>
      <dsp:spPr>
        <a:xfrm>
          <a:off x="4658666" y="653506"/>
          <a:ext cx="2168578" cy="830624"/>
        </a:xfrm>
        <a:prstGeom prst="roundRect">
          <a:avLst>
            <a:gd name="adj" fmla="val 10000"/>
          </a:avLst>
        </a:prstGeom>
        <a:solidFill>
          <a:srgbClr val="00AB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Blob Storage</a:t>
          </a:r>
        </a:p>
      </dsp:txBody>
      <dsp:txXfrm>
        <a:off x="4682994" y="677834"/>
        <a:ext cx="2119922" cy="781968"/>
      </dsp:txXfrm>
    </dsp:sp>
    <dsp:sp modelId="{B8856716-919D-4E86-9E97-7E2CFD551F18}">
      <dsp:nvSpPr>
        <dsp:cNvPr id="0" name=""/>
        <dsp:cNvSpPr/>
      </dsp:nvSpPr>
      <dsp:spPr>
        <a:xfrm>
          <a:off x="6827245" y="1053877"/>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2882" y="1052206"/>
        <a:ext cx="33224" cy="33224"/>
      </dsp:txXfrm>
    </dsp:sp>
    <dsp:sp modelId="{D294BAD9-B183-40BC-AED7-53E7652C6C80}">
      <dsp:nvSpPr>
        <dsp:cNvPr id="0" name=""/>
        <dsp:cNvSpPr/>
      </dsp:nvSpPr>
      <dsp:spPr>
        <a:xfrm>
          <a:off x="7491745" y="653506"/>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Blob Containers</a:t>
          </a:r>
        </a:p>
      </dsp:txBody>
      <dsp:txXfrm>
        <a:off x="7516073" y="677834"/>
        <a:ext cx="1612593" cy="781968"/>
      </dsp:txXfrm>
    </dsp:sp>
    <dsp:sp modelId="{8C5E430E-6CE2-4529-BF4B-1EBC05B1CB67}">
      <dsp:nvSpPr>
        <dsp:cNvPr id="0" name=""/>
        <dsp:cNvSpPr/>
      </dsp:nvSpPr>
      <dsp:spPr>
        <a:xfrm>
          <a:off x="9152994" y="1053877"/>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68632" y="1052206"/>
        <a:ext cx="33224" cy="33224"/>
      </dsp:txXfrm>
    </dsp:sp>
    <dsp:sp modelId="{76BDBA1B-033B-4378-9541-4F01B293E611}">
      <dsp:nvSpPr>
        <dsp:cNvPr id="0" name=""/>
        <dsp:cNvSpPr/>
      </dsp:nvSpPr>
      <dsp:spPr>
        <a:xfrm>
          <a:off x="9817494" y="653506"/>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Blobs</a:t>
          </a:r>
        </a:p>
      </dsp:txBody>
      <dsp:txXfrm>
        <a:off x="9841822" y="677834"/>
        <a:ext cx="1612593" cy="781968"/>
      </dsp:txXfrm>
    </dsp:sp>
    <dsp:sp modelId="{F7DFC9A5-5709-4F6C-85C7-7B1EAC84C6CD}">
      <dsp:nvSpPr>
        <dsp:cNvPr id="0" name=""/>
        <dsp:cNvSpPr/>
      </dsp:nvSpPr>
      <dsp:spPr>
        <a:xfrm rot="19457599">
          <a:off x="3917249" y="2247900"/>
          <a:ext cx="818334" cy="29882"/>
        </a:xfrm>
        <a:custGeom>
          <a:avLst/>
          <a:gdLst/>
          <a:ahLst/>
          <a:cxnLst/>
          <a:rect l="0" t="0" r="0" b="0"/>
          <a:pathLst>
            <a:path>
              <a:moveTo>
                <a:pt x="0" y="14941"/>
              </a:moveTo>
              <a:lnTo>
                <a:pt x="818334"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5958" y="2242383"/>
        <a:ext cx="40916" cy="40916"/>
      </dsp:txXfrm>
    </dsp:sp>
    <dsp:sp modelId="{7F42B3C7-1531-46C4-AF9B-DC29B43F9F98}">
      <dsp:nvSpPr>
        <dsp:cNvPr id="0" name=""/>
        <dsp:cNvSpPr/>
      </dsp:nvSpPr>
      <dsp:spPr>
        <a:xfrm>
          <a:off x="4658666" y="1608724"/>
          <a:ext cx="2168578" cy="830624"/>
        </a:xfrm>
        <a:prstGeom prst="roundRect">
          <a:avLst>
            <a:gd name="adj" fmla="val 10000"/>
          </a:avLst>
        </a:prstGeom>
        <a:solidFill>
          <a:srgbClr val="00AB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File Service</a:t>
          </a:r>
        </a:p>
      </dsp:txBody>
      <dsp:txXfrm>
        <a:off x="4682994" y="1633052"/>
        <a:ext cx="2119922" cy="781968"/>
      </dsp:txXfrm>
    </dsp:sp>
    <dsp:sp modelId="{F0E73506-5F13-47FC-BD96-72ABF1F6F883}">
      <dsp:nvSpPr>
        <dsp:cNvPr id="0" name=""/>
        <dsp:cNvSpPr/>
      </dsp:nvSpPr>
      <dsp:spPr>
        <a:xfrm>
          <a:off x="6827245" y="2009095"/>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2882" y="2007424"/>
        <a:ext cx="33224" cy="33224"/>
      </dsp:txXfrm>
    </dsp:sp>
    <dsp:sp modelId="{DA3C6250-F3E9-48EF-B7EE-8ACB6AF1EF52}">
      <dsp:nvSpPr>
        <dsp:cNvPr id="0" name=""/>
        <dsp:cNvSpPr/>
      </dsp:nvSpPr>
      <dsp:spPr>
        <a:xfrm>
          <a:off x="7491745" y="1608724"/>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Shares</a:t>
          </a:r>
        </a:p>
      </dsp:txBody>
      <dsp:txXfrm>
        <a:off x="7516073" y="1633052"/>
        <a:ext cx="1612593" cy="781968"/>
      </dsp:txXfrm>
    </dsp:sp>
    <dsp:sp modelId="{EA89DDAB-3E67-4D48-8DE1-30B17EFF2B1C}">
      <dsp:nvSpPr>
        <dsp:cNvPr id="0" name=""/>
        <dsp:cNvSpPr/>
      </dsp:nvSpPr>
      <dsp:spPr>
        <a:xfrm>
          <a:off x="9152994" y="2009095"/>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68632" y="2007424"/>
        <a:ext cx="33224" cy="33224"/>
      </dsp:txXfrm>
    </dsp:sp>
    <dsp:sp modelId="{3A5D1010-D041-4280-AC4E-EEDABEC6D8CC}">
      <dsp:nvSpPr>
        <dsp:cNvPr id="0" name=""/>
        <dsp:cNvSpPr/>
      </dsp:nvSpPr>
      <dsp:spPr>
        <a:xfrm>
          <a:off x="9817494" y="1608724"/>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Files and Folders</a:t>
          </a:r>
        </a:p>
      </dsp:txBody>
      <dsp:txXfrm>
        <a:off x="9841822" y="1633052"/>
        <a:ext cx="1612593" cy="781968"/>
      </dsp:txXfrm>
    </dsp:sp>
    <dsp:sp modelId="{8B74D639-3E36-44C2-B4F0-731AF0F3B9CA}">
      <dsp:nvSpPr>
        <dsp:cNvPr id="0" name=""/>
        <dsp:cNvSpPr/>
      </dsp:nvSpPr>
      <dsp:spPr>
        <a:xfrm rot="2142401">
          <a:off x="3917249" y="2725509"/>
          <a:ext cx="818334" cy="29882"/>
        </a:xfrm>
        <a:custGeom>
          <a:avLst/>
          <a:gdLst/>
          <a:ahLst/>
          <a:cxnLst/>
          <a:rect l="0" t="0" r="0" b="0"/>
          <a:pathLst>
            <a:path>
              <a:moveTo>
                <a:pt x="0" y="14941"/>
              </a:moveTo>
              <a:lnTo>
                <a:pt x="818334"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305958" y="2719992"/>
        <a:ext cx="40916" cy="40916"/>
      </dsp:txXfrm>
    </dsp:sp>
    <dsp:sp modelId="{C912CC70-8C62-4AE7-8C09-50871DC86DD0}">
      <dsp:nvSpPr>
        <dsp:cNvPr id="0" name=""/>
        <dsp:cNvSpPr/>
      </dsp:nvSpPr>
      <dsp:spPr>
        <a:xfrm>
          <a:off x="4658666" y="2563943"/>
          <a:ext cx="2168578" cy="830624"/>
        </a:xfrm>
        <a:prstGeom prst="roundRect">
          <a:avLst>
            <a:gd name="adj" fmla="val 10000"/>
          </a:avLst>
        </a:prstGeom>
        <a:solidFill>
          <a:srgbClr val="00AB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Table Storage</a:t>
          </a:r>
        </a:p>
      </dsp:txBody>
      <dsp:txXfrm>
        <a:off x="4682994" y="2588271"/>
        <a:ext cx="2119922" cy="781968"/>
      </dsp:txXfrm>
    </dsp:sp>
    <dsp:sp modelId="{F3A7AB77-AA2C-4F8F-ADC8-0B819155B78F}">
      <dsp:nvSpPr>
        <dsp:cNvPr id="0" name=""/>
        <dsp:cNvSpPr/>
      </dsp:nvSpPr>
      <dsp:spPr>
        <a:xfrm>
          <a:off x="6827245" y="2964314"/>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2882" y="2962643"/>
        <a:ext cx="33224" cy="33224"/>
      </dsp:txXfrm>
    </dsp:sp>
    <dsp:sp modelId="{64AF6039-F1B2-40FB-BF77-A8DF0C246355}">
      <dsp:nvSpPr>
        <dsp:cNvPr id="0" name=""/>
        <dsp:cNvSpPr/>
      </dsp:nvSpPr>
      <dsp:spPr>
        <a:xfrm>
          <a:off x="7491745" y="2563943"/>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Tables</a:t>
          </a:r>
        </a:p>
      </dsp:txBody>
      <dsp:txXfrm>
        <a:off x="7516073" y="2588271"/>
        <a:ext cx="1612593" cy="781968"/>
      </dsp:txXfrm>
    </dsp:sp>
    <dsp:sp modelId="{EA313B70-4066-4F09-9624-95816D5196CA}">
      <dsp:nvSpPr>
        <dsp:cNvPr id="0" name=""/>
        <dsp:cNvSpPr/>
      </dsp:nvSpPr>
      <dsp:spPr>
        <a:xfrm>
          <a:off x="9152994" y="2964314"/>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68632" y="2962643"/>
        <a:ext cx="33224" cy="33224"/>
      </dsp:txXfrm>
    </dsp:sp>
    <dsp:sp modelId="{B237A155-1002-4468-BDD4-D02A13F3ABAC}">
      <dsp:nvSpPr>
        <dsp:cNvPr id="0" name=""/>
        <dsp:cNvSpPr/>
      </dsp:nvSpPr>
      <dsp:spPr>
        <a:xfrm>
          <a:off x="9817494" y="2563943"/>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Entities</a:t>
          </a:r>
        </a:p>
      </dsp:txBody>
      <dsp:txXfrm>
        <a:off x="9841822" y="2588271"/>
        <a:ext cx="1612593" cy="781968"/>
      </dsp:txXfrm>
    </dsp:sp>
    <dsp:sp modelId="{7C6FBE2E-1D3F-4620-A3C0-26D7659FF32F}">
      <dsp:nvSpPr>
        <dsp:cNvPr id="0" name=""/>
        <dsp:cNvSpPr/>
      </dsp:nvSpPr>
      <dsp:spPr>
        <a:xfrm rot="3907178">
          <a:off x="3536708" y="3203118"/>
          <a:ext cx="1579416" cy="29882"/>
        </a:xfrm>
        <a:custGeom>
          <a:avLst/>
          <a:gdLst/>
          <a:ahLst/>
          <a:cxnLst/>
          <a:rect l="0" t="0" r="0" b="0"/>
          <a:pathLst>
            <a:path>
              <a:moveTo>
                <a:pt x="0" y="14941"/>
              </a:moveTo>
              <a:lnTo>
                <a:pt x="1579416"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86931" y="3178574"/>
        <a:ext cx="78970" cy="78970"/>
      </dsp:txXfrm>
    </dsp:sp>
    <dsp:sp modelId="{0D00A1FF-63A7-4477-AB53-1BAE2D4018A7}">
      <dsp:nvSpPr>
        <dsp:cNvPr id="0" name=""/>
        <dsp:cNvSpPr/>
      </dsp:nvSpPr>
      <dsp:spPr>
        <a:xfrm>
          <a:off x="4658666" y="3519161"/>
          <a:ext cx="2168578" cy="830624"/>
        </a:xfrm>
        <a:prstGeom prst="roundRect">
          <a:avLst>
            <a:gd name="adj" fmla="val 10000"/>
          </a:avLst>
        </a:prstGeom>
        <a:solidFill>
          <a:srgbClr val="00ABEC"/>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Queue Storage</a:t>
          </a:r>
        </a:p>
      </dsp:txBody>
      <dsp:txXfrm>
        <a:off x="4682994" y="3543489"/>
        <a:ext cx="2119922" cy="781968"/>
      </dsp:txXfrm>
    </dsp:sp>
    <dsp:sp modelId="{EF196506-1FC6-4C05-B03F-4E4EF3DD4E66}">
      <dsp:nvSpPr>
        <dsp:cNvPr id="0" name=""/>
        <dsp:cNvSpPr/>
      </dsp:nvSpPr>
      <dsp:spPr>
        <a:xfrm>
          <a:off x="6827245" y="3919532"/>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142882" y="3917861"/>
        <a:ext cx="33224" cy="33224"/>
      </dsp:txXfrm>
    </dsp:sp>
    <dsp:sp modelId="{FAF2FAFD-953F-47E4-8A90-1CCC3637DDF6}">
      <dsp:nvSpPr>
        <dsp:cNvPr id="0" name=""/>
        <dsp:cNvSpPr/>
      </dsp:nvSpPr>
      <dsp:spPr>
        <a:xfrm>
          <a:off x="7491745" y="3519161"/>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Queues</a:t>
          </a:r>
        </a:p>
      </dsp:txBody>
      <dsp:txXfrm>
        <a:off x="7516073" y="3543489"/>
        <a:ext cx="1612593" cy="781968"/>
      </dsp:txXfrm>
    </dsp:sp>
    <dsp:sp modelId="{0CA6C91B-10C3-4043-8EA0-241BD9ECC9FD}">
      <dsp:nvSpPr>
        <dsp:cNvPr id="0" name=""/>
        <dsp:cNvSpPr/>
      </dsp:nvSpPr>
      <dsp:spPr>
        <a:xfrm>
          <a:off x="9152994" y="3919532"/>
          <a:ext cx="664499" cy="29882"/>
        </a:xfrm>
        <a:custGeom>
          <a:avLst/>
          <a:gdLst/>
          <a:ahLst/>
          <a:cxnLst/>
          <a:rect l="0" t="0" r="0" b="0"/>
          <a:pathLst>
            <a:path>
              <a:moveTo>
                <a:pt x="0" y="14941"/>
              </a:moveTo>
              <a:lnTo>
                <a:pt x="664499" y="14941"/>
              </a:lnTo>
            </a:path>
          </a:pathLst>
        </a:custGeom>
        <a:noFill/>
        <a:ln w="25400" cap="flat" cmpd="sng" algn="ctr">
          <a:solidFill>
            <a:schemeClr val="accent2">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9468632" y="3917861"/>
        <a:ext cx="33224" cy="33224"/>
      </dsp:txXfrm>
    </dsp:sp>
    <dsp:sp modelId="{3793B46B-8217-4F3E-AC72-D5E0A63AFE62}">
      <dsp:nvSpPr>
        <dsp:cNvPr id="0" name=""/>
        <dsp:cNvSpPr/>
      </dsp:nvSpPr>
      <dsp:spPr>
        <a:xfrm>
          <a:off x="9817494" y="3519161"/>
          <a:ext cx="1661249" cy="830624"/>
        </a:xfrm>
        <a:prstGeom prst="roundRect">
          <a:avLst>
            <a:gd name="adj" fmla="val 10000"/>
          </a:avLst>
        </a:prstGeom>
        <a:solidFill>
          <a:schemeClr val="tx1"/>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977900" rtl="0">
            <a:lnSpc>
              <a:spcPct val="90000"/>
            </a:lnSpc>
            <a:spcBef>
              <a:spcPct val="0"/>
            </a:spcBef>
            <a:spcAft>
              <a:spcPct val="35000"/>
            </a:spcAft>
            <a:buNone/>
          </a:pPr>
          <a:r>
            <a:rPr lang="en-US" sz="2200" kern="1200" dirty="0"/>
            <a:t>Messages</a:t>
          </a:r>
        </a:p>
      </dsp:txBody>
      <dsp:txXfrm>
        <a:off x="9841822" y="3543489"/>
        <a:ext cx="1612593" cy="78196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1BE6AE80-A043-544F-BA61-5CF06CF3C2EA}" type="datetimeFigureOut">
              <a:t>6/25/2018</a:t>
            </a:fld>
            <a:endParaRPr lang="en-US"/>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8DE39E9C-E013-6848-9EA0-4227784C9183}" type="slidenum">
              <a:t>‹#›</a:t>
            </a:fld>
            <a:endParaRPr lang="en-US"/>
          </a:p>
        </p:txBody>
      </p:sp>
    </p:spTree>
    <p:extLst>
      <p:ext uri="{BB962C8B-B14F-4D97-AF65-F5344CB8AC3E}">
        <p14:creationId xmlns:p14="http://schemas.microsoft.com/office/powerpoint/2010/main" val="19097467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0598005C-5021-45ED-A0FC-613CF6A4ABD1}" type="datetimeFigureOut">
              <a:rPr lang="en-US" smtClean="0"/>
              <a:t>6/25/2018</a:t>
            </a:fld>
            <a:endParaRPr lang="en-US"/>
          </a:p>
        </p:txBody>
      </p:sp>
      <p:sp>
        <p:nvSpPr>
          <p:cNvPr id="4" name="Slide Image Placeholder 3"/>
          <p:cNvSpPr>
            <a:spLocks noGrp="1" noRot="1" noChangeAspect="1"/>
          </p:cNvSpPr>
          <p:nvPr>
            <p:ph type="sldImg" idx="2"/>
          </p:nvPr>
        </p:nvSpPr>
        <p:spPr>
          <a:xfrm>
            <a:off x="715963" y="1162050"/>
            <a:ext cx="5578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5F9E99B-4FEE-4934-B062-7974998916A4}" type="slidenum">
              <a:rPr lang="en-US" smtClean="0"/>
              <a:t>‹#›</a:t>
            </a:fld>
            <a:endParaRPr lang="en-US"/>
          </a:p>
        </p:txBody>
      </p:sp>
    </p:spTree>
    <p:extLst>
      <p:ext uri="{BB962C8B-B14F-4D97-AF65-F5344CB8AC3E}">
        <p14:creationId xmlns:p14="http://schemas.microsoft.com/office/powerpoint/2010/main" val="2601541293"/>
      </p:ext>
    </p:extLst>
  </p:cSld>
  <p:clrMap bg1="lt1" tx1="dk1" bg2="lt2" tx2="dk2" accent1="accent1" accent2="accent2" accent3="accent3" accent4="accent4" accent5="accent5" accent6="accent6" hlink="hlink" folHlink="folHlink"/>
  <p:hf hdr="0" ftr="0" dt="0"/>
  <p:notesStyle>
    <a:lvl1pPr marL="0" algn="l" defTabSz="1110264" rtl="0" eaLnBrk="1" latinLnBrk="0" hangingPunct="1">
      <a:defRPr sz="1457" kern="1200">
        <a:solidFill>
          <a:schemeClr val="tx1"/>
        </a:solidFill>
        <a:latin typeface="+mn-lt"/>
        <a:ea typeface="+mn-ea"/>
        <a:cs typeface="+mn-cs"/>
      </a:defRPr>
    </a:lvl1pPr>
    <a:lvl2pPr marL="555132" algn="l" defTabSz="1110264" rtl="0" eaLnBrk="1" latinLnBrk="0" hangingPunct="1">
      <a:defRPr sz="1457" kern="1200">
        <a:solidFill>
          <a:schemeClr val="tx1"/>
        </a:solidFill>
        <a:latin typeface="+mn-lt"/>
        <a:ea typeface="+mn-ea"/>
        <a:cs typeface="+mn-cs"/>
      </a:defRPr>
    </a:lvl2pPr>
    <a:lvl3pPr marL="1110264" algn="l" defTabSz="1110264" rtl="0" eaLnBrk="1" latinLnBrk="0" hangingPunct="1">
      <a:defRPr sz="1457" kern="1200">
        <a:solidFill>
          <a:schemeClr val="tx1"/>
        </a:solidFill>
        <a:latin typeface="+mn-lt"/>
        <a:ea typeface="+mn-ea"/>
        <a:cs typeface="+mn-cs"/>
      </a:defRPr>
    </a:lvl3pPr>
    <a:lvl4pPr marL="1665397" algn="l" defTabSz="1110264" rtl="0" eaLnBrk="1" latinLnBrk="0" hangingPunct="1">
      <a:defRPr sz="1457" kern="1200">
        <a:solidFill>
          <a:schemeClr val="tx1"/>
        </a:solidFill>
        <a:latin typeface="+mn-lt"/>
        <a:ea typeface="+mn-ea"/>
        <a:cs typeface="+mn-cs"/>
      </a:defRPr>
    </a:lvl4pPr>
    <a:lvl5pPr marL="2220529" algn="l" defTabSz="1110264" rtl="0" eaLnBrk="1" latinLnBrk="0" hangingPunct="1">
      <a:defRPr sz="1457" kern="1200">
        <a:solidFill>
          <a:schemeClr val="tx1"/>
        </a:solidFill>
        <a:latin typeface="+mn-lt"/>
        <a:ea typeface="+mn-ea"/>
        <a:cs typeface="+mn-cs"/>
      </a:defRPr>
    </a:lvl5pPr>
    <a:lvl6pPr marL="2775661" algn="l" defTabSz="1110264" rtl="0" eaLnBrk="1" latinLnBrk="0" hangingPunct="1">
      <a:defRPr sz="1457" kern="1200">
        <a:solidFill>
          <a:schemeClr val="tx1"/>
        </a:solidFill>
        <a:latin typeface="+mn-lt"/>
        <a:ea typeface="+mn-ea"/>
        <a:cs typeface="+mn-cs"/>
      </a:defRPr>
    </a:lvl6pPr>
    <a:lvl7pPr marL="3330793" algn="l" defTabSz="1110264" rtl="0" eaLnBrk="1" latinLnBrk="0" hangingPunct="1">
      <a:defRPr sz="1457" kern="1200">
        <a:solidFill>
          <a:schemeClr val="tx1"/>
        </a:solidFill>
        <a:latin typeface="+mn-lt"/>
        <a:ea typeface="+mn-ea"/>
        <a:cs typeface="+mn-cs"/>
      </a:defRPr>
    </a:lvl7pPr>
    <a:lvl8pPr marL="3885926" algn="l" defTabSz="1110264" rtl="0" eaLnBrk="1" latinLnBrk="0" hangingPunct="1">
      <a:defRPr sz="1457" kern="1200">
        <a:solidFill>
          <a:schemeClr val="tx1"/>
        </a:solidFill>
        <a:latin typeface="+mn-lt"/>
        <a:ea typeface="+mn-ea"/>
        <a:cs typeface="+mn-cs"/>
      </a:defRPr>
    </a:lvl8pPr>
    <a:lvl9pPr marL="4441058" algn="l" defTabSz="1110264" rtl="0" eaLnBrk="1" latinLnBrk="0" hangingPunct="1">
      <a:defRPr sz="14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3" Type="http://schemas.openxmlformats.org/officeDocument/2006/relationships/hyperlink" Target="https://docs.microsoft.com/en-us/azure/service-fabric/service-fabric-reliable-services-introduction" TargetMode="External"/><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3" Type="http://schemas.openxmlformats.org/officeDocument/2006/relationships/hyperlink" Target="http://msdn.microsoft.com/library/36hhw2t6.aspx" TargetMode="External"/><Relationship Id="rId2" Type="http://schemas.openxmlformats.org/officeDocument/2006/relationships/slide" Target="../slides/slide218.xml"/><Relationship Id="rId1" Type="http://schemas.openxmlformats.org/officeDocument/2006/relationships/notesMaster" Target="../notesMasters/notesMaster1.xml"/><Relationship Id="rId4" Type="http://schemas.openxmlformats.org/officeDocument/2006/relationships/hyperlink" Target="http://msdn.microsoft.com/library/windows/desktop/aa814385.aspx" TargetMode="Externa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3" Type="http://schemas.openxmlformats.org/officeDocument/2006/relationships/hyperlink" Target="https://azure.microsoft.com/en-us/documentation/articles/app-service-value-prop-what-is/" TargetMode="External"/><Relationship Id="rId2" Type="http://schemas.openxmlformats.org/officeDocument/2006/relationships/slide" Target="../slides/slide221.xml"/><Relationship Id="rId1" Type="http://schemas.openxmlformats.org/officeDocument/2006/relationships/notesMaster" Target="../notesMasters/notesMaster1.xml"/><Relationship Id="rId5" Type="http://schemas.openxmlformats.org/officeDocument/2006/relationships/hyperlink" Target="https://github.com/Azure/azure-webjobs-sdk-extensions/wiki/Binding-Extensions-Overview" TargetMode="External"/><Relationship Id="rId4" Type="http://schemas.openxmlformats.org/officeDocument/2006/relationships/hyperlink" Target="https://azure.microsoft.com/en-us/documentation/articles/websites-webjobs-resources/" TargetMode="Externa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3" Type="http://schemas.openxmlformats.org/officeDocument/2006/relationships/hyperlink" Target="https://docs.microsoft.com/en-us/azure/event-grid/concepts" TargetMode="External"/><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3" Type="http://schemas.openxmlformats.org/officeDocument/2006/relationships/hyperlink" Target="http://xiard.wordpress.com/2008/11/06/pdc-2008-designing-for-scale-out/" TargetMode="External"/><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3" Type="http://schemas.openxmlformats.org/officeDocument/2006/relationships/hyperlink" Target="https://msdn.microsoft.com/en-us/library/dn589784.aspx" TargetMode="External"/><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3" Type="http://schemas.openxmlformats.org/officeDocument/2006/relationships/hyperlink" Target="http://wintellect.com/" TargetMode="External"/><Relationship Id="rId2" Type="http://schemas.openxmlformats.org/officeDocument/2006/relationships/slide" Target="../slides/slide271.xml"/><Relationship Id="rId1" Type="http://schemas.openxmlformats.org/officeDocument/2006/relationships/notesMaster" Target="../notesMasters/notesMaster1.xml"/><Relationship Id="rId6" Type="http://schemas.openxmlformats.org/officeDocument/2006/relationships/hyperlink" Target="https://social.msdn.microsoft.com/Search/en-US?query=jeffrey%20richter&amp;beta=0&amp;rn=MSDN+Magazine&amp;rq=site:blogs.msdn.com/b/msdnmagazine/&amp;ac=2" TargetMode="External"/><Relationship Id="rId5" Type="http://schemas.openxmlformats.org/officeDocument/2006/relationships/hyperlink" Target="http://www.amazon.com/Jeffrey-Richter/e/B000APH134/ref=sr_tc_2_0?qid=1456680389&amp;sr=1-2-ent" TargetMode="External"/><Relationship Id="rId4" Type="http://schemas.openxmlformats.org/officeDocument/2006/relationships/hyperlink" Target="http://wintellectnow.com/"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a:t>
            </a:fld>
            <a:endParaRPr lang="en-US"/>
          </a:p>
        </p:txBody>
      </p:sp>
    </p:spTree>
    <p:extLst>
      <p:ext uri="{BB962C8B-B14F-4D97-AF65-F5344CB8AC3E}">
        <p14:creationId xmlns:p14="http://schemas.microsoft.com/office/powerpoint/2010/main" val="1418056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OS Disk max size is 2 TB based on https://docs.microsoft.com/en-us/azure/virtual-machines/windows/about-disks-and-vhds</a:t>
            </a:r>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255815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100</a:t>
            </a:fld>
            <a:endParaRPr lang="en-US"/>
          </a:p>
        </p:txBody>
      </p:sp>
    </p:spTree>
    <p:extLst>
      <p:ext uri="{BB962C8B-B14F-4D97-AF65-F5344CB8AC3E}">
        <p14:creationId xmlns:p14="http://schemas.microsoft.com/office/powerpoint/2010/main" val="8106441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1863" rtl="0" eaLnBrk="0" fontAlgn="base" latinLnBrk="0" hangingPunct="0">
              <a:lnSpc>
                <a:spcPct val="100000"/>
              </a:lnSpc>
              <a:spcBef>
                <a:spcPct val="30000"/>
              </a:spcBef>
              <a:spcAft>
                <a:spcPct val="0"/>
              </a:spcAft>
              <a:buClrTx/>
              <a:buSzTx/>
              <a:buFontTx/>
              <a:buNone/>
              <a:tabLst/>
              <a:defRPr/>
            </a:pPr>
            <a:r>
              <a:rPr lang="en-US" b="1" kern="0" dirty="0">
                <a:solidFill>
                  <a:srgbClr val="000000"/>
                </a:solidFill>
              </a:rPr>
              <a:t>Notes</a:t>
            </a:r>
          </a:p>
          <a:p>
            <a:pPr marL="0" marR="0" lvl="0" indent="0" algn="l" defTabSz="931863" rtl="0" eaLnBrk="0" fontAlgn="base" latinLnBrk="0" hangingPunct="0">
              <a:lnSpc>
                <a:spcPct val="100000"/>
              </a:lnSpc>
              <a:spcBef>
                <a:spcPct val="30000"/>
              </a:spcBef>
              <a:spcAft>
                <a:spcPct val="0"/>
              </a:spcAft>
              <a:buClrTx/>
              <a:buSzTx/>
              <a:buFontTx/>
              <a:buNone/>
              <a:tabLst/>
              <a:defRPr/>
            </a:pPr>
            <a:r>
              <a:rPr lang="en-US" kern="0" dirty="0">
                <a:solidFill>
                  <a:srgbClr val="000000"/>
                </a:solidFill>
              </a:rPr>
              <a:t>Send</a:t>
            </a:r>
            <a:r>
              <a:rPr lang="en-US" kern="0" baseline="0" dirty="0">
                <a:solidFill>
                  <a:srgbClr val="000000"/>
                </a:solidFill>
              </a:rPr>
              <a:t> a message of data (64k per message) that can be processed by another part of the application.</a:t>
            </a:r>
          </a:p>
          <a:p>
            <a:pPr marL="0" marR="0" lvl="0" indent="0" algn="l" defTabSz="931863" rtl="0" eaLnBrk="0" fontAlgn="base" latinLnBrk="0" hangingPunct="0">
              <a:lnSpc>
                <a:spcPct val="100000"/>
              </a:lnSpc>
              <a:spcBef>
                <a:spcPct val="30000"/>
              </a:spcBef>
              <a:spcAft>
                <a:spcPct val="0"/>
              </a:spcAft>
              <a:buClrTx/>
              <a:buSzTx/>
              <a:buFontTx/>
              <a:buNone/>
              <a:tabLst/>
              <a:defRPr/>
            </a:pPr>
            <a:endParaRPr lang="en-US" kern="0" baseline="0" dirty="0">
              <a:solidFill>
                <a:srgbClr val="000000"/>
              </a:solidFill>
            </a:endParaRPr>
          </a:p>
          <a:p>
            <a:pPr marL="0" marR="0" lvl="0" indent="0" algn="l" defTabSz="931863" rtl="0" eaLnBrk="0" fontAlgn="base" latinLnBrk="0" hangingPunct="0">
              <a:lnSpc>
                <a:spcPct val="100000"/>
              </a:lnSpc>
              <a:spcBef>
                <a:spcPct val="30000"/>
              </a:spcBef>
              <a:spcAft>
                <a:spcPct val="0"/>
              </a:spcAft>
              <a:buClrTx/>
              <a:buSzTx/>
              <a:buFontTx/>
              <a:buNone/>
              <a:tabLst/>
              <a:defRPr/>
            </a:pPr>
            <a:r>
              <a:rPr lang="en-US" kern="0" baseline="0" dirty="0">
                <a:solidFill>
                  <a:srgbClr val="000000"/>
                </a:solidFill>
              </a:rPr>
              <a:t>For example, a web application submits a request to a queue (order or in our case provision a new tenant) and a separate process (worker role, </a:t>
            </a:r>
            <a:r>
              <a:rPr lang="en-US" kern="0" baseline="0" dirty="0" err="1">
                <a:solidFill>
                  <a:srgbClr val="000000"/>
                </a:solidFill>
              </a:rPr>
              <a:t>WebJob</a:t>
            </a:r>
            <a:r>
              <a:rPr lang="en-US" kern="0" baseline="0" dirty="0">
                <a:solidFill>
                  <a:srgbClr val="000000"/>
                </a:solidFill>
              </a:rPr>
              <a:t>) process the message)</a:t>
            </a:r>
            <a:endParaRPr lang="en-US" kern="0" dirty="0">
              <a:solidFill>
                <a:srgbClr val="000000"/>
              </a:solidFill>
            </a:endParaRPr>
          </a:p>
          <a:p>
            <a:endParaRPr lang="en-US" dirty="0"/>
          </a:p>
          <a:p>
            <a:r>
              <a:rPr lang="en-US" dirty="0"/>
              <a:t>Provide </a:t>
            </a:r>
            <a:r>
              <a:rPr lang="en-US" b="1" dirty="0"/>
              <a:t>asynchronous communications </a:t>
            </a:r>
            <a:r>
              <a:rPr lang="en-US" dirty="0"/>
              <a:t>between application components or systems</a:t>
            </a:r>
          </a:p>
          <a:p>
            <a:pPr lvl="1"/>
            <a:r>
              <a:rPr lang="en-US" sz="2000" dirty="0"/>
              <a:t>Decouple dependencies</a:t>
            </a:r>
          </a:p>
          <a:p>
            <a:pPr lvl="1"/>
            <a:endParaRPr lang="en-US" dirty="0"/>
          </a:p>
          <a:p>
            <a:r>
              <a:rPr lang="en-US" dirty="0"/>
              <a:t>Intermediate store for messages with </a:t>
            </a:r>
            <a:r>
              <a:rPr lang="en-US" b="1" dirty="0"/>
              <a:t>guaranteed delivery</a:t>
            </a:r>
          </a:p>
          <a:p>
            <a:pPr lvl="1"/>
            <a:endParaRPr lang="en-US" dirty="0"/>
          </a:p>
          <a:p>
            <a:r>
              <a:rPr lang="en-US" dirty="0"/>
              <a:t>Supports </a:t>
            </a:r>
            <a:r>
              <a:rPr lang="en-US" b="1" dirty="0"/>
              <a:t>multiple message Senders and Receivers</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101</a:t>
            </a:fld>
            <a:endParaRPr lang="en-US"/>
          </a:p>
        </p:txBody>
      </p:sp>
    </p:spTree>
    <p:extLst>
      <p:ext uri="{BB962C8B-B14F-4D97-AF65-F5344CB8AC3E}">
        <p14:creationId xmlns:p14="http://schemas.microsoft.com/office/powerpoint/2010/main" val="33638349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102</a:t>
            </a:fld>
            <a:endParaRPr lang="en-US"/>
          </a:p>
        </p:txBody>
      </p:sp>
    </p:spTree>
    <p:extLst>
      <p:ext uri="{BB962C8B-B14F-4D97-AF65-F5344CB8AC3E}">
        <p14:creationId xmlns:p14="http://schemas.microsoft.com/office/powerpoint/2010/main" val="161454251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103</a:t>
            </a:fld>
            <a:endParaRPr lang="en-US"/>
          </a:p>
        </p:txBody>
      </p:sp>
    </p:spTree>
    <p:extLst>
      <p:ext uri="{BB962C8B-B14F-4D97-AF65-F5344CB8AC3E}">
        <p14:creationId xmlns:p14="http://schemas.microsoft.com/office/powerpoint/2010/main" val="300265707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different types of storage</a:t>
            </a:r>
            <a:r>
              <a:rPr lang="en-US" baseline="0" dirty="0"/>
              <a:t> available for use. The most common by far are Relational Databases. These would be SQL Server, Oracle, MySQL, and other database engines that are most often the default “</a:t>
            </a:r>
            <a:r>
              <a:rPr lang="en-US" baseline="0" dirty="0" err="1"/>
              <a:t>goto</a:t>
            </a:r>
            <a:r>
              <a:rPr lang="en-US" baseline="0" dirty="0"/>
              <a:t>” database storage used for the vast majority of applications.</a:t>
            </a:r>
          </a:p>
          <a:p>
            <a:endParaRPr lang="en-US" baseline="0" dirty="0"/>
          </a:p>
          <a:p>
            <a:r>
              <a:rPr lang="en-US" baseline="0" dirty="0"/>
              <a:t>Then there are NoSQL stores. These provide different mechanisms for storage and retrieval of data that is modeled differently that a Relational Database. The 4 main types of NoSQL stores are Column, Document, Key-Value, and Graph. We’ll get into what each of these are in a little bit.</a:t>
            </a:r>
          </a:p>
          <a:p>
            <a:endParaRPr lang="en-US" baseline="0" dirty="0"/>
          </a:p>
          <a:p>
            <a:r>
              <a:rPr lang="en-US" baseline="0" dirty="0"/>
              <a:t>Then there are other storage mechanisms, such as Message Queues and File Storage.</a:t>
            </a:r>
          </a:p>
          <a:p>
            <a:endParaRPr lang="en-US" baseline="0" dirty="0"/>
          </a:p>
          <a:p>
            <a:r>
              <a:rPr lang="en-US" baseline="0" dirty="0"/>
              <a:t>Let’s start digging into what each of these are.</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104</a:t>
            </a:fld>
            <a:endParaRPr lang="en-US"/>
          </a:p>
        </p:txBody>
      </p:sp>
    </p:spTree>
    <p:extLst>
      <p:ext uri="{BB962C8B-B14F-4D97-AF65-F5344CB8AC3E}">
        <p14:creationId xmlns:p14="http://schemas.microsoft.com/office/powerpoint/2010/main" val="296396601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NoSQL databases</a:t>
            </a:r>
            <a:r>
              <a:rPr lang="en-US" baseline="0" dirty="0"/>
              <a:t> provide mechanisms for the storage and retrieval of data that is modeled differently than Relational Databases. Even though the name implies “non-SQL”, many NoSQL databases do support a SQL-like syntax. The NoSQL name is more of a reference to “non-relational” or “not only SQL”. It’s a name that calls out that it’s not a traditional Relational Database.</a:t>
            </a:r>
          </a:p>
          <a:p>
            <a:endParaRPr lang="en-US" baseline="0" dirty="0"/>
          </a:p>
          <a:p>
            <a:r>
              <a:rPr lang="en-US" baseline="0" dirty="0"/>
              <a:t>NoSQL databases have existed since the 1960’s, but they weren’t called “NoSQL” until the early 21</a:t>
            </a:r>
            <a:r>
              <a:rPr lang="en-US" baseline="30000" dirty="0"/>
              <a:t>st</a:t>
            </a:r>
            <a:r>
              <a:rPr lang="en-US" baseline="0" dirty="0"/>
              <a:t> century with the rise of Big Data and the growth of Internet companies such as Facebook, Twitter, Google, and Amazon.</a:t>
            </a:r>
          </a:p>
          <a:p>
            <a:endParaRPr lang="en-US" baseline="0" dirty="0"/>
          </a:p>
          <a:p>
            <a:r>
              <a:rPr lang="en-US" baseline="0" dirty="0"/>
              <a:t>NoSQL databases are often used to reach higher levels of scale more easily than with Relational Databases, and really enable enterprises to reach the High Scale, sometimes referred to as “Internet scale”, that is required for Big Data and Real-Time application and analysis scenarios.</a:t>
            </a:r>
          </a:p>
          <a:p>
            <a:endParaRPr lang="en-US" baseline="0" dirty="0"/>
          </a:p>
          <a:p>
            <a:r>
              <a:rPr lang="en-US" baseline="0" dirty="0"/>
              <a:t>One of the ways many NoSQL systems are able to achieve high scale, outside of storing data differently, is to be built as distributed systems spread across multiple server or nodes.</a:t>
            </a:r>
          </a:p>
          <a:p>
            <a:endParaRPr lang="en-US" baseline="0" dirty="0"/>
          </a:p>
          <a:p>
            <a:r>
              <a:rPr lang="en-US" baseline="0" dirty="0"/>
              <a:t>SOURCE:</a:t>
            </a:r>
          </a:p>
          <a:p>
            <a:r>
              <a:rPr lang="en-US" dirty="0"/>
              <a:t>https://en.wikipedia.org/wiki/NoSQL</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105</a:t>
            </a:fld>
            <a:endParaRPr lang="en-US"/>
          </a:p>
        </p:txBody>
      </p:sp>
    </p:spTree>
    <p:extLst>
      <p:ext uri="{BB962C8B-B14F-4D97-AF65-F5344CB8AC3E}">
        <p14:creationId xmlns:p14="http://schemas.microsoft.com/office/powerpoint/2010/main" val="70378625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Relational</a:t>
            </a:r>
            <a:r>
              <a:rPr lang="en-US" baseline="0" dirty="0"/>
              <a:t> Databases are the most commonly used form of data storage. Data is stored in Tables with Rows of Columns; with a well defined schema defining the number of columns and their data types. These databases support querying using the Structured Query Language, or SQL. The relationships between tables and rows are managed through the use of Primary Key and Foreign Key relationships. Data across these relationships can be easily queried and the data joined together using the SQL languages. There also capabilities to implemented programming within the database using Stored Procedures, User-Defined Functions, and Triggers.</a:t>
            </a:r>
          </a:p>
          <a:p>
            <a:endParaRPr lang="en-US" baseline="0" dirty="0"/>
          </a:p>
          <a:p>
            <a:r>
              <a:rPr lang="en-US" baseline="0" dirty="0"/>
              <a:t>Relational Databases are generally the most common “</a:t>
            </a:r>
            <a:r>
              <a:rPr lang="en-US" baseline="0" dirty="0" err="1"/>
              <a:t>goto</a:t>
            </a:r>
            <a:r>
              <a:rPr lang="en-US" baseline="0" dirty="0"/>
              <a:t>” database used for all types of projects. However, they are not the only mechanism of database storage available, and it’s possible they may not be the best fit for a particular dataset or usage scenario.</a:t>
            </a:r>
          </a:p>
          <a:p>
            <a:r>
              <a:rPr lang="en-US" sz="2400" b="1" dirty="0"/>
              <a:t>Considerations</a:t>
            </a:r>
          </a:p>
          <a:p>
            <a:pPr lvl="1"/>
            <a:r>
              <a:rPr lang="en-US" sz="2000" dirty="0"/>
              <a:t>Require Transactional updates</a:t>
            </a:r>
          </a:p>
          <a:p>
            <a:pPr lvl="1"/>
            <a:r>
              <a:rPr lang="en-US" sz="2000" dirty="0"/>
              <a:t>Tabular data structure</a:t>
            </a:r>
          </a:p>
          <a:p>
            <a:pPr lvl="1"/>
            <a:r>
              <a:rPr lang="en-US" sz="2000" dirty="0"/>
              <a:t>Well defined schema</a:t>
            </a:r>
          </a:p>
          <a:p>
            <a:pPr lvl="1"/>
            <a:r>
              <a:rPr lang="en-US" sz="2000" dirty="0"/>
              <a:t>Relational queries</a:t>
            </a:r>
          </a:p>
          <a:p>
            <a:r>
              <a:rPr lang="en-US" sz="2400" b="1" dirty="0"/>
              <a:t>Example Uses</a:t>
            </a:r>
          </a:p>
          <a:p>
            <a:pPr lvl="1"/>
            <a:r>
              <a:rPr lang="en-US" sz="2000" dirty="0"/>
              <a:t>Financial data</a:t>
            </a:r>
          </a:p>
          <a:p>
            <a:pPr lvl="1"/>
            <a:r>
              <a:rPr lang="en-US" sz="2000" dirty="0"/>
              <a:t>Orders data</a:t>
            </a:r>
          </a:p>
          <a:p>
            <a:pPr lvl="1"/>
            <a:r>
              <a:rPr lang="en-US" sz="2000" dirty="0"/>
              <a:t>Customer data</a:t>
            </a:r>
          </a:p>
          <a:p>
            <a:endParaRPr lang="en-US" baseline="0" dirty="0"/>
          </a:p>
          <a:p>
            <a:endParaRPr lang="en-US" dirty="0"/>
          </a:p>
          <a:p>
            <a:endParaRPr lang="en-US" b="1" dirty="0"/>
          </a:p>
        </p:txBody>
      </p:sp>
      <p:sp>
        <p:nvSpPr>
          <p:cNvPr id="4" name="Slide Number Placeholder 3"/>
          <p:cNvSpPr>
            <a:spLocks noGrp="1"/>
          </p:cNvSpPr>
          <p:nvPr>
            <p:ph type="sldNum" sz="quarter" idx="10"/>
          </p:nvPr>
        </p:nvSpPr>
        <p:spPr/>
        <p:txBody>
          <a:bodyPr/>
          <a:lstStyle/>
          <a:p>
            <a:fld id="{35F9E99B-4FEE-4934-B062-7974998916A4}" type="slidenum">
              <a:rPr lang="en-US" smtClean="0"/>
              <a:t>106</a:t>
            </a:fld>
            <a:endParaRPr lang="en-US"/>
          </a:p>
        </p:txBody>
      </p:sp>
    </p:spTree>
    <p:extLst>
      <p:ext uri="{BB962C8B-B14F-4D97-AF65-F5344CB8AC3E}">
        <p14:creationId xmlns:p14="http://schemas.microsoft.com/office/powerpoint/2010/main" val="10535928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Cosmos DB is a native cloud service. It’s not simply a database engine you could run in a VM, but hosted as a cloud service instead. Azure Cosmos DB was built from the ground up to take full advantage of the capabilities of the Microsoft Azure cloud. That means global distribution, high scalability, and high availability are core features built into Cosmos DB from the ground up.</a:t>
            </a:r>
          </a:p>
          <a:p>
            <a:endParaRPr lang="en-US" dirty="0"/>
          </a:p>
          <a:p>
            <a:r>
              <a:rPr lang="en-US" dirty="0"/>
              <a:t>The service guarantees single-digit-millisecond latencies at the 99</a:t>
            </a:r>
            <a:r>
              <a:rPr lang="en-US" baseline="30000" dirty="0"/>
              <a:t>th</a:t>
            </a:r>
            <a:r>
              <a:rPr lang="en-US" dirty="0"/>
              <a:t> percentiles anywhere in the world.</a:t>
            </a:r>
          </a:p>
          <a:p>
            <a:endParaRPr lang="en-US" dirty="0"/>
          </a:p>
          <a:p>
            <a:r>
              <a:rPr lang="en-US" dirty="0"/>
              <a:t>LINKS:</a:t>
            </a:r>
          </a:p>
          <a:p>
            <a:r>
              <a:rPr lang="en-US" dirty="0"/>
              <a:t>https://azure.microsoft.com/en-us/services/cosmos-db/</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107</a:t>
            </a:fld>
            <a:endParaRPr lang="en-US"/>
          </a:p>
        </p:txBody>
      </p:sp>
    </p:spTree>
    <p:extLst>
      <p:ext uri="{BB962C8B-B14F-4D97-AF65-F5344CB8AC3E}">
        <p14:creationId xmlns:p14="http://schemas.microsoft.com/office/powerpoint/2010/main" val="42230998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Azure Portal, Document DB is rebranded and shown as Azure Cosmos DB now.</a:t>
            </a:r>
          </a:p>
          <a:p>
            <a:endParaRPr lang="en-US" dirty="0"/>
          </a:p>
          <a:p>
            <a:r>
              <a:rPr lang="en-US" dirty="0"/>
              <a:t>Links:</a:t>
            </a:r>
          </a:p>
          <a:p>
            <a:r>
              <a:rPr lang="en-US" dirty="0"/>
              <a:t>https://docs.microsoft.com/en-us/azure/cosmos-db/introduction</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108</a:t>
            </a:fld>
            <a:endParaRPr lang="en-US"/>
          </a:p>
        </p:txBody>
      </p:sp>
    </p:spTree>
    <p:extLst>
      <p:ext uri="{BB962C8B-B14F-4D97-AF65-F5344CB8AC3E}">
        <p14:creationId xmlns:p14="http://schemas.microsoft.com/office/powerpoint/2010/main" val="272380113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25000"/>
              </a:lnSpc>
              <a:spcBef>
                <a:spcPts val="0"/>
              </a:spcBef>
            </a:pPr>
            <a:r>
              <a:rPr lang="en-US" sz="1600" dirty="0">
                <a:solidFill>
                  <a:srgbClr val="000000"/>
                </a:solidFill>
              </a:rPr>
              <a:t>Produce and consume data at a staggering rate while requiring near instantaneous response times to match user expectations</a:t>
            </a:r>
          </a:p>
          <a:p>
            <a:pPr>
              <a:lnSpc>
                <a:spcPct val="125000"/>
              </a:lnSpc>
              <a:spcBef>
                <a:spcPts val="0"/>
              </a:spcBef>
            </a:pPr>
            <a:endParaRPr lang="en-US" sz="1600" dirty="0">
              <a:solidFill>
                <a:srgbClr val="000000"/>
              </a:solidFill>
            </a:endParaRPr>
          </a:p>
          <a:p>
            <a:pPr>
              <a:lnSpc>
                <a:spcPct val="125000"/>
              </a:lnSpc>
              <a:spcBef>
                <a:spcPts val="0"/>
              </a:spcBef>
            </a:pPr>
            <a:r>
              <a:rPr lang="en-US" sz="1600" dirty="0">
                <a:solidFill>
                  <a:srgbClr val="000000"/>
                </a:solidFill>
              </a:rPr>
              <a:t>Developed iteratively with many versions supported concurrently and continuously evolving data models</a:t>
            </a:r>
          </a:p>
          <a:p>
            <a:pPr>
              <a:lnSpc>
                <a:spcPct val="125000"/>
              </a:lnSpc>
              <a:spcBef>
                <a:spcPts val="0"/>
              </a:spcBef>
            </a:pPr>
            <a:endParaRPr lang="en-US" sz="1600" dirty="0">
              <a:solidFill>
                <a:srgbClr val="000000"/>
              </a:solidFill>
            </a:endParaRPr>
          </a:p>
          <a:p>
            <a:pPr>
              <a:lnSpc>
                <a:spcPct val="125000"/>
              </a:lnSpc>
              <a:spcBef>
                <a:spcPts val="0"/>
              </a:spcBef>
            </a:pPr>
            <a:r>
              <a:rPr lang="en-US" sz="1600" dirty="0">
                <a:solidFill>
                  <a:srgbClr val="000000"/>
                </a:solidFill>
              </a:rPr>
              <a:t>Increasingly complex, compensating for the lack of query and transactional processing in today’s NoSQL database systems</a:t>
            </a:r>
          </a:p>
          <a:p>
            <a:pPr>
              <a:lnSpc>
                <a:spcPct val="125000"/>
              </a:lnSpc>
              <a:spcBef>
                <a:spcPts val="0"/>
              </a:spcBef>
            </a:pPr>
            <a:endParaRPr lang="en-US" sz="1600" dirty="0">
              <a:solidFill>
                <a:srgbClr val="000000"/>
              </a:solidFill>
            </a:endParaRPr>
          </a:p>
          <a:p>
            <a:pPr>
              <a:lnSpc>
                <a:spcPct val="125000"/>
              </a:lnSpc>
              <a:spcBef>
                <a:spcPts val="0"/>
              </a:spcBef>
            </a:pPr>
            <a:r>
              <a:rPr lang="en-US" sz="1600" dirty="0">
                <a:solidFill>
                  <a:srgbClr val="000000"/>
                </a:solidFill>
              </a:rPr>
              <a:t>Experience unpredictable and explosive growth</a:t>
            </a:r>
          </a:p>
          <a:p>
            <a:endParaRPr lang="en-US" b="0"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109</a:t>
            </a:fld>
            <a:endParaRPr lang="en-US"/>
          </a:p>
        </p:txBody>
      </p:sp>
    </p:spTree>
    <p:extLst>
      <p:ext uri="{BB962C8B-B14F-4D97-AF65-F5344CB8AC3E}">
        <p14:creationId xmlns:p14="http://schemas.microsoft.com/office/powerpoint/2010/main" val="10131326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There</a:t>
            </a:r>
            <a:r>
              <a:rPr lang="en-US" sz="1457" b="0" i="0" kern="1200" baseline="0" dirty="0">
                <a:solidFill>
                  <a:schemeClr val="tx1"/>
                </a:solidFill>
                <a:effectLst/>
                <a:latin typeface="+mn-lt"/>
                <a:ea typeface="+mn-ea"/>
                <a:cs typeface="+mn-cs"/>
              </a:rPr>
              <a:t> are many different ‘Series’ of VM’s in Azure which have unique Compute to RAM rations to suit use cases</a:t>
            </a:r>
          </a:p>
          <a:p>
            <a:r>
              <a:rPr lang="en-US" sz="1457" b="0" i="0" kern="1200" dirty="0">
                <a:solidFill>
                  <a:schemeClr val="tx1"/>
                </a:solidFill>
                <a:effectLst/>
                <a:latin typeface="+mn-lt"/>
                <a:ea typeface="+mn-ea"/>
                <a:cs typeface="+mn-cs"/>
              </a:rPr>
              <a:t>Sizes indicate number of processor cores, RAM</a:t>
            </a:r>
            <a:r>
              <a:rPr lang="en-US" sz="1457" b="0" i="0" kern="1200" baseline="0" dirty="0">
                <a:solidFill>
                  <a:schemeClr val="tx1"/>
                </a:solidFill>
                <a:effectLst/>
                <a:latin typeface="+mn-lt"/>
                <a:ea typeface="+mn-ea"/>
                <a:cs typeface="+mn-cs"/>
              </a:rPr>
              <a:t> and </a:t>
            </a:r>
            <a:r>
              <a:rPr lang="en-US" sz="1457" b="0" i="0" kern="1200" dirty="0">
                <a:solidFill>
                  <a:schemeClr val="tx1"/>
                </a:solidFill>
                <a:effectLst/>
                <a:latin typeface="+mn-lt"/>
                <a:ea typeface="+mn-ea"/>
                <a:cs typeface="+mn-cs"/>
              </a:rPr>
              <a:t>data disks can be supported.  ‘S’ implies</a:t>
            </a:r>
            <a:r>
              <a:rPr lang="en-US" sz="1457" b="0" i="0" kern="1200" baseline="0" dirty="0">
                <a:solidFill>
                  <a:schemeClr val="tx1"/>
                </a:solidFill>
                <a:effectLst/>
                <a:latin typeface="+mn-lt"/>
                <a:ea typeface="+mn-ea"/>
                <a:cs typeface="+mn-cs"/>
              </a:rPr>
              <a:t> SSD disk for high IO machines</a:t>
            </a:r>
            <a:endParaRPr lang="en-US" sz="1457" b="0" i="0" kern="1200" dirty="0">
              <a:solidFill>
                <a:schemeClr val="tx1"/>
              </a:solidFill>
              <a:effectLst/>
              <a:latin typeface="+mn-lt"/>
              <a:ea typeface="+mn-ea"/>
              <a:cs typeface="+mn-cs"/>
            </a:endParaRP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General Purpose</a:t>
            </a:r>
            <a:r>
              <a:rPr lang="en-US" sz="1457" b="0" i="0" kern="1200" baseline="0" dirty="0">
                <a:solidFill>
                  <a:schemeClr val="tx1"/>
                </a:solidFill>
                <a:effectLst/>
                <a:latin typeface="+mn-lt"/>
                <a:ea typeface="+mn-ea"/>
                <a:cs typeface="+mn-cs"/>
              </a:rPr>
              <a:t> – Balanced CPU to memory ratio, </a:t>
            </a:r>
          </a:p>
          <a:p>
            <a:r>
              <a:rPr lang="en-US" sz="1457" b="0" i="0" kern="1200" baseline="0" dirty="0">
                <a:solidFill>
                  <a:schemeClr val="tx1"/>
                </a:solidFill>
                <a:effectLst/>
                <a:latin typeface="+mn-lt"/>
                <a:ea typeface="+mn-ea"/>
                <a:cs typeface="+mn-cs"/>
              </a:rPr>
              <a:t>Ideal for testing and dev or small to medium DB’s and low traffic web services</a:t>
            </a:r>
          </a:p>
          <a:p>
            <a:endParaRPr lang="en-US" sz="1457" b="0" i="0" kern="1200" baseline="0" dirty="0">
              <a:solidFill>
                <a:schemeClr val="tx1"/>
              </a:solidFill>
              <a:effectLst/>
              <a:latin typeface="+mn-lt"/>
              <a:ea typeface="+mn-ea"/>
              <a:cs typeface="+mn-cs"/>
            </a:endParaRPr>
          </a:p>
          <a:p>
            <a:r>
              <a:rPr lang="en-US" sz="1457" b="0" i="0" kern="1200" baseline="0" dirty="0">
                <a:solidFill>
                  <a:schemeClr val="tx1"/>
                </a:solidFill>
                <a:effectLst/>
                <a:latin typeface="+mn-lt"/>
                <a:ea typeface="+mn-ea"/>
                <a:cs typeface="+mn-cs"/>
              </a:rPr>
              <a:t>High Performance ( – (remote direct memory access for extremely low latency network </a:t>
            </a:r>
            <a:r>
              <a:rPr lang="en-US" sz="1457" b="0" i="0" kern="1200" baseline="0" dirty="0" err="1">
                <a:solidFill>
                  <a:schemeClr val="tx1"/>
                </a:solidFill>
                <a:effectLst/>
                <a:latin typeface="+mn-lt"/>
                <a:ea typeface="+mn-ea"/>
                <a:cs typeface="+mn-cs"/>
              </a:rPr>
              <a:t>comms</a:t>
            </a:r>
            <a:r>
              <a:rPr lang="en-US" sz="1457" b="0" i="0" kern="1200" baseline="0" dirty="0">
                <a:solidFill>
                  <a:schemeClr val="tx1"/>
                </a:solidFill>
                <a:effectLst/>
                <a:latin typeface="+mn-lt"/>
                <a:ea typeface="+mn-ea"/>
                <a:cs typeface="+mn-cs"/>
              </a:rPr>
              <a:t>)</a:t>
            </a:r>
            <a:endParaRPr lang="en-US" sz="1457" b="0" i="0" kern="1200" dirty="0">
              <a:solidFill>
                <a:schemeClr val="tx1"/>
              </a:solidFill>
              <a:effectLst/>
              <a:latin typeface="+mn-lt"/>
              <a:ea typeface="+mn-ea"/>
              <a:cs typeface="+mn-cs"/>
            </a:endParaRP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NV instances are powered by NVIDIA’s Tesla M60 GPU card and NVIDIA GRID for desktop accelerated applications and virtual desktops</a:t>
            </a: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NC instances are powered by NVIDIA’s Tesla K80 card. Users can now crunch through data much faster by leveraging CUDA for energy exploration applications, crash simulations, ray traced rendering, deep learning and more.</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80132041"/>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110</a:t>
            </a:fld>
            <a:endParaRPr lang="en-US"/>
          </a:p>
        </p:txBody>
      </p:sp>
    </p:spTree>
    <p:extLst>
      <p:ext uri="{BB962C8B-B14F-4D97-AF65-F5344CB8AC3E}">
        <p14:creationId xmlns:p14="http://schemas.microsoft.com/office/powerpoint/2010/main" val="266862609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111</a:t>
            </a:fld>
            <a:endParaRPr lang="en-US"/>
          </a:p>
        </p:txBody>
      </p:sp>
    </p:spTree>
    <p:extLst>
      <p:ext uri="{BB962C8B-B14F-4D97-AF65-F5344CB8AC3E}">
        <p14:creationId xmlns:p14="http://schemas.microsoft.com/office/powerpoint/2010/main" val="7270323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112</a:t>
            </a:fld>
            <a:endParaRPr lang="en-US"/>
          </a:p>
        </p:txBody>
      </p:sp>
    </p:spTree>
    <p:extLst>
      <p:ext uri="{BB962C8B-B14F-4D97-AF65-F5344CB8AC3E}">
        <p14:creationId xmlns:p14="http://schemas.microsoft.com/office/powerpoint/2010/main" val="177814221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113</a:t>
            </a:fld>
            <a:endParaRPr lang="en-US"/>
          </a:p>
        </p:txBody>
      </p:sp>
    </p:spTree>
    <p:extLst>
      <p:ext uri="{BB962C8B-B14F-4D97-AF65-F5344CB8AC3E}">
        <p14:creationId xmlns:p14="http://schemas.microsoft.com/office/powerpoint/2010/main" val="7349816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114</a:t>
            </a:fld>
            <a:endParaRPr lang="en-US"/>
          </a:p>
        </p:txBody>
      </p:sp>
    </p:spTree>
    <p:extLst>
      <p:ext uri="{BB962C8B-B14F-4D97-AF65-F5344CB8AC3E}">
        <p14:creationId xmlns:p14="http://schemas.microsoft.com/office/powerpoint/2010/main" val="32883085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115</a:t>
            </a:fld>
            <a:endParaRPr lang="en-US"/>
          </a:p>
        </p:txBody>
      </p:sp>
    </p:spTree>
    <p:extLst>
      <p:ext uri="{BB962C8B-B14F-4D97-AF65-F5344CB8AC3E}">
        <p14:creationId xmlns:p14="http://schemas.microsoft.com/office/powerpoint/2010/main" val="3402601560"/>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116</a:t>
            </a:fld>
            <a:endParaRPr lang="en-US"/>
          </a:p>
        </p:txBody>
      </p:sp>
    </p:spTree>
    <p:extLst>
      <p:ext uri="{BB962C8B-B14F-4D97-AF65-F5344CB8AC3E}">
        <p14:creationId xmlns:p14="http://schemas.microsoft.com/office/powerpoint/2010/main" val="3928004990"/>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ARM is the underlying tooling that allows for the</a:t>
            </a:r>
            <a:r>
              <a:rPr lang="en-US" baseline="0" dirty="0"/>
              <a:t> provisioning, securing and deployment of Azure Resources.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117</a:t>
            </a:fld>
            <a:endParaRPr lang="en-US"/>
          </a:p>
        </p:txBody>
      </p:sp>
    </p:spTree>
    <p:extLst>
      <p:ext uri="{BB962C8B-B14F-4D97-AF65-F5344CB8AC3E}">
        <p14:creationId xmlns:p14="http://schemas.microsoft.com/office/powerpoint/2010/main" val="129252707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There are three experiences that Azure Resource Manager helps with.</a:t>
            </a:r>
          </a:p>
          <a:p>
            <a:r>
              <a:rPr lang="en-US" sz="1457" kern="1200" dirty="0">
                <a:solidFill>
                  <a:schemeClr val="tx1"/>
                </a:solidFill>
                <a:effectLst/>
                <a:latin typeface="+mn-lt"/>
                <a:ea typeface="+mn-ea"/>
                <a:cs typeface="+mn-cs"/>
              </a:rPr>
              <a:t>Deployment: Offering a consistent and repeatable process to not just deploy one resource such as a virtual machine, but to also model an entire application and all of the resources that make up that application.</a:t>
            </a:r>
          </a:p>
          <a:p>
            <a:r>
              <a:rPr lang="en-US" sz="1457" kern="1200" dirty="0">
                <a:solidFill>
                  <a:schemeClr val="tx1"/>
                </a:solidFill>
                <a:effectLst/>
                <a:latin typeface="+mn-lt"/>
                <a:ea typeface="+mn-ea"/>
                <a:cs typeface="+mn-cs"/>
              </a:rPr>
              <a:t>Organize: ARM provides resource groups to help you group resources by a shared lifecycle. So all of the resources that go with an application are in the same group. </a:t>
            </a:r>
          </a:p>
          <a:p>
            <a:r>
              <a:rPr lang="en-US" sz="1457" kern="1200" dirty="0">
                <a:solidFill>
                  <a:schemeClr val="tx1"/>
                </a:solidFill>
                <a:effectLst/>
                <a:latin typeface="+mn-lt"/>
                <a:ea typeface="+mn-ea"/>
                <a:cs typeface="+mn-cs"/>
              </a:rPr>
              <a:t>ARM also provides tags, which allows a higher level of abstraction so you can group resources or resource groups into whatever grouping you require. </a:t>
            </a:r>
          </a:p>
          <a:p>
            <a:r>
              <a:rPr lang="en-US" sz="1457" kern="1200" dirty="0">
                <a:solidFill>
                  <a:schemeClr val="tx1"/>
                </a:solidFill>
                <a:effectLst/>
                <a:latin typeface="+mn-lt"/>
                <a:ea typeface="+mn-ea"/>
                <a:cs typeface="+mn-cs"/>
              </a:rPr>
              <a:t>Examples of tags could include tagging resources by the environment they belong to, such as a development, test, or production, or even at a cost center level such as the marketing department.</a:t>
            </a:r>
          </a:p>
        </p:txBody>
      </p:sp>
      <p:sp>
        <p:nvSpPr>
          <p:cNvPr id="4" name="Slide Number Placeholder 3"/>
          <p:cNvSpPr>
            <a:spLocks noGrp="1"/>
          </p:cNvSpPr>
          <p:nvPr>
            <p:ph type="sldNum" sz="quarter" idx="10"/>
          </p:nvPr>
        </p:nvSpPr>
        <p:spPr/>
        <p:txBody>
          <a:bodyPr/>
          <a:lstStyle/>
          <a:p>
            <a:fld id="{35F9E99B-4FEE-4934-B062-7974998916A4}" type="slidenum">
              <a:rPr lang="en-US" smtClean="0"/>
              <a:t>118</a:t>
            </a:fld>
            <a:endParaRPr lang="en-US"/>
          </a:p>
        </p:txBody>
      </p:sp>
    </p:spTree>
    <p:extLst>
      <p:ext uri="{BB962C8B-B14F-4D97-AF65-F5344CB8AC3E}">
        <p14:creationId xmlns:p14="http://schemas.microsoft.com/office/powerpoint/2010/main" val="21237609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There are three experiences that Azure Resource Manager helps with.</a:t>
            </a:r>
          </a:p>
          <a:p>
            <a:r>
              <a:rPr lang="en-US" sz="1457" kern="1200" dirty="0">
                <a:solidFill>
                  <a:schemeClr val="tx1"/>
                </a:solidFill>
                <a:effectLst/>
                <a:latin typeface="+mn-lt"/>
                <a:ea typeface="+mn-ea"/>
                <a:cs typeface="+mn-cs"/>
              </a:rPr>
              <a:t>Deployment: Offering a consistent and repeatable process to not just deploy one resource such as a virtual machine, but to also model an entire application and all of the resources that make up that application.</a:t>
            </a:r>
          </a:p>
          <a:p>
            <a:r>
              <a:rPr lang="en-US" sz="1457" kern="1200" dirty="0">
                <a:solidFill>
                  <a:schemeClr val="tx1"/>
                </a:solidFill>
                <a:effectLst/>
                <a:latin typeface="+mn-lt"/>
                <a:ea typeface="+mn-ea"/>
                <a:cs typeface="+mn-cs"/>
              </a:rPr>
              <a:t>Organize: ARM provides resource groups to help you group resources by a shared lifecycle. So all of the resources that go with an application are in the same group. </a:t>
            </a:r>
          </a:p>
          <a:p>
            <a:r>
              <a:rPr lang="en-US" sz="1457" kern="1200" dirty="0">
                <a:solidFill>
                  <a:schemeClr val="tx1"/>
                </a:solidFill>
                <a:effectLst/>
                <a:latin typeface="+mn-lt"/>
                <a:ea typeface="+mn-ea"/>
                <a:cs typeface="+mn-cs"/>
              </a:rPr>
              <a:t>ARM also provides tags, which allows a higher level of abstraction so you can group resources or resource groups into whatever grouping you require. </a:t>
            </a:r>
          </a:p>
          <a:p>
            <a:r>
              <a:rPr lang="en-US" sz="1457" kern="1200" dirty="0">
                <a:solidFill>
                  <a:schemeClr val="tx1"/>
                </a:solidFill>
                <a:effectLst/>
                <a:latin typeface="+mn-lt"/>
                <a:ea typeface="+mn-ea"/>
                <a:cs typeface="+mn-cs"/>
              </a:rPr>
              <a:t>Examples of tags could include tagging resources by the environment they belong to, such as a development, test, or production, or even at a cost center level such as the marketing department.</a:t>
            </a:r>
          </a:p>
        </p:txBody>
      </p:sp>
      <p:sp>
        <p:nvSpPr>
          <p:cNvPr id="4" name="Slide Number Placeholder 3"/>
          <p:cNvSpPr>
            <a:spLocks noGrp="1"/>
          </p:cNvSpPr>
          <p:nvPr>
            <p:ph type="sldNum" sz="quarter" idx="10"/>
          </p:nvPr>
        </p:nvSpPr>
        <p:spPr/>
        <p:txBody>
          <a:bodyPr/>
          <a:lstStyle/>
          <a:p>
            <a:fld id="{35F9E99B-4FEE-4934-B062-7974998916A4}" type="slidenum">
              <a:rPr lang="en-US" smtClean="0"/>
              <a:t>119</a:t>
            </a:fld>
            <a:endParaRPr lang="en-US"/>
          </a:p>
        </p:txBody>
      </p:sp>
    </p:spTree>
    <p:extLst>
      <p:ext uri="{BB962C8B-B14F-4D97-AF65-F5344CB8AC3E}">
        <p14:creationId xmlns:p14="http://schemas.microsoft.com/office/powerpoint/2010/main" val="2268479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Animate</a:t>
            </a:r>
            <a:r>
              <a:rPr lang="en-US" baseline="0" dirty="0"/>
              <a:t> and highlight Linux and Windows offerings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a:t>
            </a:fld>
            <a:endParaRPr lang="en-US"/>
          </a:p>
        </p:txBody>
      </p:sp>
    </p:spTree>
    <p:extLst>
      <p:ext uri="{BB962C8B-B14F-4D97-AF65-F5344CB8AC3E}">
        <p14:creationId xmlns:p14="http://schemas.microsoft.com/office/powerpoint/2010/main" val="285234625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ARM works with a construct called a resource group. </a:t>
            </a:r>
          </a:p>
          <a:p>
            <a:r>
              <a:rPr lang="en-US" sz="1457" kern="1200" dirty="0">
                <a:solidFill>
                  <a:schemeClr val="tx1"/>
                </a:solidFill>
                <a:effectLst/>
                <a:latin typeface="+mn-lt"/>
                <a:ea typeface="+mn-ea"/>
                <a:cs typeface="+mn-cs"/>
              </a:rPr>
              <a:t>Azure Resource Groups are logical containers that contain resources that share the same life cycle. </a:t>
            </a:r>
          </a:p>
          <a:p>
            <a:r>
              <a:rPr lang="en-US" sz="1457" kern="1200" dirty="0">
                <a:solidFill>
                  <a:schemeClr val="tx1"/>
                </a:solidFill>
                <a:effectLst/>
                <a:latin typeface="+mn-lt"/>
                <a:ea typeface="+mn-ea"/>
                <a:cs typeface="+mn-cs"/>
              </a:rPr>
              <a:t>Each resource will belong to one and only one resource group. </a:t>
            </a:r>
          </a:p>
          <a:p>
            <a:r>
              <a:rPr lang="en-US" sz="1457" kern="1200" dirty="0">
                <a:solidFill>
                  <a:schemeClr val="tx1"/>
                </a:solidFill>
                <a:effectLst/>
                <a:latin typeface="+mn-lt"/>
                <a:ea typeface="+mn-ea"/>
                <a:cs typeface="+mn-cs"/>
              </a:rPr>
              <a:t>A resource group can have resources in multiple regions. </a:t>
            </a:r>
          </a:p>
          <a:p>
            <a:r>
              <a:rPr lang="en-US" sz="1457" kern="1200" dirty="0">
                <a:solidFill>
                  <a:schemeClr val="tx1"/>
                </a:solidFill>
                <a:effectLst/>
                <a:latin typeface="+mn-lt"/>
                <a:ea typeface="+mn-ea"/>
                <a:cs typeface="+mn-cs"/>
              </a:rPr>
              <a:t>Essentially, resources that should be created and deleted together should go in the same resource group. Where resources that other applications depend on, like a shared virtual network would go into a separate resource group. </a:t>
            </a:r>
          </a:p>
        </p:txBody>
      </p:sp>
      <p:sp>
        <p:nvSpPr>
          <p:cNvPr id="4" name="Slide Number Placeholder 3"/>
          <p:cNvSpPr>
            <a:spLocks noGrp="1"/>
          </p:cNvSpPr>
          <p:nvPr>
            <p:ph type="sldNum" sz="quarter" idx="10"/>
          </p:nvPr>
        </p:nvSpPr>
        <p:spPr/>
        <p:txBody>
          <a:bodyPr/>
          <a:lstStyle/>
          <a:p>
            <a:fld id="{35F9E99B-4FEE-4934-B062-7974998916A4}" type="slidenum">
              <a:rPr lang="en-US" smtClean="0"/>
              <a:t>120</a:t>
            </a:fld>
            <a:endParaRPr lang="en-US"/>
          </a:p>
        </p:txBody>
      </p:sp>
    </p:spTree>
    <p:extLst>
      <p:ext uri="{BB962C8B-B14F-4D97-AF65-F5344CB8AC3E}">
        <p14:creationId xmlns:p14="http://schemas.microsoft.com/office/powerpoint/2010/main" val="326433501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can be moved between resources groups</a:t>
            </a:r>
            <a:r>
              <a:rPr lang="en-US" baseline="0" dirty="0"/>
              <a:t> as along as they are in the same subscription or if in different subscriptions they both use the same Azure Active Directory Tenet.  Not all resources can be moved from one RG to another RG, so it is important to read the documentation prior to starting the move.</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121</a:t>
            </a:fld>
            <a:endParaRPr lang="en-US"/>
          </a:p>
        </p:txBody>
      </p:sp>
    </p:spTree>
    <p:extLst>
      <p:ext uri="{BB962C8B-B14F-4D97-AF65-F5344CB8AC3E}">
        <p14:creationId xmlns:p14="http://schemas.microsoft.com/office/powerpoint/2010/main" val="10209798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Tags</a:t>
            </a:r>
            <a:r>
              <a:rPr lang="en-US" baseline="0" dirty="0"/>
              <a:t> are used to apply meta-data in the form of KEY:VALUE pairs.   Read bullets.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122</a:t>
            </a:fld>
            <a:endParaRPr lang="en-US"/>
          </a:p>
        </p:txBody>
      </p:sp>
    </p:spTree>
    <p:extLst>
      <p:ext uri="{BB962C8B-B14F-4D97-AF65-F5344CB8AC3E}">
        <p14:creationId xmlns:p14="http://schemas.microsoft.com/office/powerpoint/2010/main" val="135709355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There are three experiences that Azure Resource Manager helps with.</a:t>
            </a:r>
          </a:p>
          <a:p>
            <a:r>
              <a:rPr lang="en-US" sz="1457" kern="1200" dirty="0">
                <a:solidFill>
                  <a:schemeClr val="tx1"/>
                </a:solidFill>
                <a:effectLst/>
                <a:latin typeface="+mn-lt"/>
                <a:ea typeface="+mn-ea"/>
                <a:cs typeface="+mn-cs"/>
              </a:rPr>
              <a:t>Deployment: Offering a consistent and repeatable process to not just deploy one resource such as a virtual machine, but to also model an entire application and all of the resources that make up that application.</a:t>
            </a:r>
          </a:p>
          <a:p>
            <a:r>
              <a:rPr lang="en-US" sz="1457" kern="1200" dirty="0">
                <a:solidFill>
                  <a:schemeClr val="tx1"/>
                </a:solidFill>
                <a:effectLst/>
                <a:latin typeface="+mn-lt"/>
                <a:ea typeface="+mn-ea"/>
                <a:cs typeface="+mn-cs"/>
              </a:rPr>
              <a:t>Organize: ARM provides resource groups to help you group resources by a shared lifecycle. So all of the resources that go with an application are in the same group. </a:t>
            </a:r>
          </a:p>
          <a:p>
            <a:r>
              <a:rPr lang="en-US" sz="1457" kern="1200" dirty="0">
                <a:solidFill>
                  <a:schemeClr val="tx1"/>
                </a:solidFill>
                <a:effectLst/>
                <a:latin typeface="+mn-lt"/>
                <a:ea typeface="+mn-ea"/>
                <a:cs typeface="+mn-cs"/>
              </a:rPr>
              <a:t>ARM also provides tags, which allows a higher level of abstraction so you can group resources or resource groups into whatever grouping you require. </a:t>
            </a:r>
          </a:p>
          <a:p>
            <a:r>
              <a:rPr lang="en-US" sz="1457" kern="1200" dirty="0">
                <a:solidFill>
                  <a:schemeClr val="tx1"/>
                </a:solidFill>
                <a:effectLst/>
                <a:latin typeface="+mn-lt"/>
                <a:ea typeface="+mn-ea"/>
                <a:cs typeface="+mn-cs"/>
              </a:rPr>
              <a:t>Examples of tags could include tagging resources by the environment they belong to, such as a development, test, or production, or even at a cost center level such as the marketing department.</a:t>
            </a:r>
          </a:p>
        </p:txBody>
      </p:sp>
      <p:sp>
        <p:nvSpPr>
          <p:cNvPr id="4" name="Slide Number Placeholder 3"/>
          <p:cNvSpPr>
            <a:spLocks noGrp="1"/>
          </p:cNvSpPr>
          <p:nvPr>
            <p:ph type="sldNum" sz="quarter" idx="10"/>
          </p:nvPr>
        </p:nvSpPr>
        <p:spPr/>
        <p:txBody>
          <a:bodyPr/>
          <a:lstStyle/>
          <a:p>
            <a:fld id="{35F9E99B-4FEE-4934-B062-7974998916A4}" type="slidenum">
              <a:rPr lang="en-US" smtClean="0"/>
              <a:t>123</a:t>
            </a:fld>
            <a:endParaRPr lang="en-US"/>
          </a:p>
        </p:txBody>
      </p:sp>
    </p:spTree>
    <p:extLst>
      <p:ext uri="{BB962C8B-B14F-4D97-AF65-F5344CB8AC3E}">
        <p14:creationId xmlns:p14="http://schemas.microsoft.com/office/powerpoint/2010/main" val="1729712050"/>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b="1" dirty="0"/>
              <a:t>Overview</a:t>
            </a:r>
          </a:p>
          <a:p>
            <a:r>
              <a:rPr lang="en-US" dirty="0"/>
              <a:t>Azure Resource Manager now allows you to control access through custom policies. With policies, you can prevent users in your organization from breaking conventions that are needed to manage your organization's resources. </a:t>
            </a:r>
          </a:p>
          <a:p>
            <a:r>
              <a:rPr lang="en-US" dirty="0"/>
              <a:t>You create policy definitions that describe the actions or resources that are specifically denied. You assign those policy definitions at the desired scope, such as the subscription, resource group, or an individual resource. </a:t>
            </a:r>
          </a:p>
          <a:p>
            <a:r>
              <a:rPr lang="en-US" dirty="0"/>
              <a:t>In this article, we will explain the basic structure of the policy definition language that you can use to create policies. Then we will describe how you can apply these policies at different scopes and finally we will show some examples of how you can achieve this through REST API.</a:t>
            </a:r>
          </a:p>
          <a:p>
            <a:r>
              <a:rPr lang="en-US" dirty="0"/>
              <a:t>Policy is currently available as a preview.</a:t>
            </a:r>
          </a:p>
          <a:p>
            <a:endParaRPr lang="en-US" dirty="0"/>
          </a:p>
          <a:p>
            <a:r>
              <a:rPr lang="en-US" b="1" dirty="0"/>
              <a:t>How is it different from RBAC?</a:t>
            </a:r>
          </a:p>
          <a:p>
            <a:r>
              <a:rPr lang="en-US" dirty="0"/>
              <a:t>There are a few key differences between policy and role-based access control, but the first thing to understand is that policies and RBAC work together. To be able to use policy, the user must be authenticated through RBAC. Unlike RBAC, policy is a default allow and explicit deny system. </a:t>
            </a:r>
          </a:p>
          <a:p>
            <a:r>
              <a:rPr lang="en-US" dirty="0"/>
              <a:t>RBAC focuses on the actions a </a:t>
            </a:r>
            <a:r>
              <a:rPr lang="en-US" b="1" dirty="0"/>
              <a:t>user</a:t>
            </a:r>
            <a:r>
              <a:rPr lang="en-US" dirty="0"/>
              <a:t> can perform at different scopes. For example, a particular user is added to the contributor role for a resource group at the desired scope, so the user can make changes to that resource group. </a:t>
            </a:r>
          </a:p>
          <a:p>
            <a:r>
              <a:rPr lang="en-US" dirty="0"/>
              <a:t>Policy focuses on </a:t>
            </a:r>
            <a:r>
              <a:rPr lang="en-US" b="1" dirty="0"/>
              <a:t>resource</a:t>
            </a:r>
            <a:r>
              <a:rPr lang="en-US" dirty="0"/>
              <a:t> actions at various scopes. For example, through policies, you can control the types of resources that can be provisioned or restrict the locations in which the resources can be provisioned.</a:t>
            </a:r>
          </a:p>
          <a:p>
            <a:endParaRPr lang="en-US" dirty="0"/>
          </a:p>
          <a:p>
            <a:r>
              <a:rPr lang="en-US" dirty="0"/>
              <a:t>https://azure.microsoft.com/en-us/documentation/articles/resource-manager-policy/</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124</a:t>
            </a:fld>
            <a:endParaRPr lang="en-US"/>
          </a:p>
        </p:txBody>
      </p:sp>
    </p:spTree>
    <p:extLst>
      <p:ext uri="{BB962C8B-B14F-4D97-AF65-F5344CB8AC3E}">
        <p14:creationId xmlns:p14="http://schemas.microsoft.com/office/powerpoint/2010/main" val="296266055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see the relationship between Identity in Azure AD and RBAC.</a:t>
            </a:r>
            <a:r>
              <a:rPr lang="en-US" baseline="0" dirty="0"/>
              <a:t>  Users and Groups that live in Azure AD can be used to provide privileges in Azure for administration purposes.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125</a:t>
            </a:fld>
            <a:endParaRPr lang="en-US"/>
          </a:p>
        </p:txBody>
      </p:sp>
    </p:spTree>
    <p:extLst>
      <p:ext uri="{BB962C8B-B14F-4D97-AF65-F5344CB8AC3E}">
        <p14:creationId xmlns:p14="http://schemas.microsoft.com/office/powerpoint/2010/main" val="284738843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126</a:t>
            </a:fld>
            <a:endParaRPr lang="en-US"/>
          </a:p>
        </p:txBody>
      </p:sp>
    </p:spTree>
    <p:extLst>
      <p:ext uri="{BB962C8B-B14F-4D97-AF65-F5344CB8AC3E}">
        <p14:creationId xmlns:p14="http://schemas.microsoft.com/office/powerpoint/2010/main" val="15133362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b="1" dirty="0"/>
              <a:t>Overview</a:t>
            </a:r>
          </a:p>
          <a:p>
            <a:r>
              <a:rPr lang="en-US" dirty="0"/>
              <a:t>Azure Resource Manager now allows you to control access through custom policies. With policies, you can prevent users in your organization from breaking conventions that are needed to manage your organization's resources. </a:t>
            </a:r>
          </a:p>
          <a:p>
            <a:r>
              <a:rPr lang="en-US" dirty="0"/>
              <a:t>You create policy definitions that describe the actions or resources that are specifically denied. You assign those policy definitions at the desired scope, such as the subscription, resource group, or an individual resource. </a:t>
            </a:r>
          </a:p>
          <a:p>
            <a:r>
              <a:rPr lang="en-US" dirty="0"/>
              <a:t>In this article, we will explain the basic structure of the policy definition language that you can use to create policies. Then we will describe how you can apply these policies at different scopes and finally we will show some examples of how you can achieve this through REST API.</a:t>
            </a:r>
          </a:p>
          <a:p>
            <a:r>
              <a:rPr lang="en-US" dirty="0"/>
              <a:t>Policy is currently available as a preview.</a:t>
            </a:r>
          </a:p>
          <a:p>
            <a:r>
              <a:rPr lang="en-US" sz="2400" dirty="0"/>
              <a:t>Detailed Chargeback </a:t>
            </a:r>
          </a:p>
          <a:p>
            <a:r>
              <a:rPr lang="en-US" sz="2400" dirty="0"/>
              <a:t>Controlling services by region</a:t>
            </a:r>
          </a:p>
          <a:p>
            <a:r>
              <a:rPr lang="en-US" sz="2400" dirty="0"/>
              <a:t>Creating a service catalog </a:t>
            </a:r>
          </a:p>
          <a:p>
            <a:r>
              <a:rPr lang="en-US" sz="2400" dirty="0"/>
              <a:t>Enforcing naming convention </a:t>
            </a:r>
          </a:p>
          <a:p>
            <a:r>
              <a:rPr lang="en-US" sz="2400" dirty="0"/>
              <a:t>Tag Requirements </a:t>
            </a:r>
          </a:p>
          <a:p>
            <a:r>
              <a:rPr lang="en-US" sz="2400" dirty="0"/>
              <a:t>Supported resource types </a:t>
            </a:r>
          </a:p>
          <a:p>
            <a:pPr lvl="1"/>
            <a:r>
              <a:rPr lang="en-US" sz="2400" dirty="0"/>
              <a:t>VM Images</a:t>
            </a:r>
          </a:p>
          <a:p>
            <a:pPr lvl="1"/>
            <a:r>
              <a:rPr lang="en-US" sz="2400" dirty="0"/>
              <a:t>Instance Sizes</a:t>
            </a:r>
          </a:p>
          <a:p>
            <a:pPr lvl="1"/>
            <a:r>
              <a:rPr lang="en-US" sz="2400" dirty="0"/>
              <a:t>Premium or Standard Storage </a:t>
            </a:r>
          </a:p>
          <a:p>
            <a:endParaRPr lang="en-US" dirty="0"/>
          </a:p>
          <a:p>
            <a:endParaRPr lang="en-US" dirty="0"/>
          </a:p>
          <a:p>
            <a:r>
              <a:rPr lang="en-US" b="1" dirty="0"/>
              <a:t>How is it different from RBAC?</a:t>
            </a:r>
          </a:p>
          <a:p>
            <a:r>
              <a:rPr lang="en-US" dirty="0"/>
              <a:t>There are a few key differences between policy and role-based access control, but the first thing to understand is that policies and RBAC work together. To be able to use policy, the user must be authenticated through RBAC. Unlike RBAC, policy is a default allow and explicit deny system. </a:t>
            </a:r>
          </a:p>
          <a:p>
            <a:r>
              <a:rPr lang="en-US" dirty="0"/>
              <a:t>RBAC focuses on the actions a </a:t>
            </a:r>
            <a:r>
              <a:rPr lang="en-US" b="1" dirty="0"/>
              <a:t>user</a:t>
            </a:r>
            <a:r>
              <a:rPr lang="en-US" dirty="0"/>
              <a:t> can perform at different scopes. For example, a particular user is added to the contributor role for a resource group at the desired scope, so the user can make changes to that resource group. </a:t>
            </a:r>
          </a:p>
          <a:p>
            <a:r>
              <a:rPr lang="en-US" dirty="0"/>
              <a:t>Policy focuses on </a:t>
            </a:r>
            <a:r>
              <a:rPr lang="en-US" b="1" dirty="0"/>
              <a:t>resource</a:t>
            </a:r>
            <a:r>
              <a:rPr lang="en-US" dirty="0"/>
              <a:t> actions at various scopes. For example, through policies, you can control the types of resources that can be provisioned or restrict the locations in which the resources can be provisioned.</a:t>
            </a:r>
          </a:p>
          <a:p>
            <a:endParaRPr lang="en-US" dirty="0"/>
          </a:p>
          <a:p>
            <a:r>
              <a:rPr lang="en-US" dirty="0"/>
              <a:t>https://azure.microsoft.com/en-us/documentation/articles/resource-manager-policy/</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127</a:t>
            </a:fld>
            <a:endParaRPr lang="en-US"/>
          </a:p>
        </p:txBody>
      </p:sp>
    </p:spTree>
    <p:extLst>
      <p:ext uri="{BB962C8B-B14F-4D97-AF65-F5344CB8AC3E}">
        <p14:creationId xmlns:p14="http://schemas.microsoft.com/office/powerpoint/2010/main" val="17642298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dirty="0">
                <a:solidFill>
                  <a:schemeClr val="tx1"/>
                </a:solidFill>
                <a:effectLst/>
                <a:latin typeface="+mn-lt"/>
                <a:ea typeface="+mn-ea"/>
                <a:cs typeface="+mn-cs"/>
              </a:rPr>
              <a:t>There are three experiences that Azure Resource Manager helps with.</a:t>
            </a:r>
          </a:p>
          <a:p>
            <a:r>
              <a:rPr lang="en-US" sz="1457" kern="1200" dirty="0">
                <a:solidFill>
                  <a:schemeClr val="tx1"/>
                </a:solidFill>
                <a:effectLst/>
                <a:latin typeface="+mn-lt"/>
                <a:ea typeface="+mn-ea"/>
                <a:cs typeface="+mn-cs"/>
              </a:rPr>
              <a:t>Deployment: Offering a consistent and repeatable process to not just deploy one resource such as a virtual machine, but to also model an entire application and all of the resources that make up that application.</a:t>
            </a:r>
          </a:p>
          <a:p>
            <a:r>
              <a:rPr lang="en-US" sz="1457" kern="1200" dirty="0">
                <a:solidFill>
                  <a:schemeClr val="tx1"/>
                </a:solidFill>
                <a:effectLst/>
                <a:latin typeface="+mn-lt"/>
                <a:ea typeface="+mn-ea"/>
                <a:cs typeface="+mn-cs"/>
              </a:rPr>
              <a:t>Organize: ARM provides resource groups to help you group resources by a shared lifecycle. So all of the resources that go with an application are in the same group. </a:t>
            </a:r>
          </a:p>
          <a:p>
            <a:r>
              <a:rPr lang="en-US" sz="1457" kern="1200" dirty="0">
                <a:solidFill>
                  <a:schemeClr val="tx1"/>
                </a:solidFill>
                <a:effectLst/>
                <a:latin typeface="+mn-lt"/>
                <a:ea typeface="+mn-ea"/>
                <a:cs typeface="+mn-cs"/>
              </a:rPr>
              <a:t>ARM also provides tags, which allows a higher level of abstraction so you can group resources or resource groups into whatever grouping you require. </a:t>
            </a:r>
          </a:p>
          <a:p>
            <a:r>
              <a:rPr lang="en-US" sz="1457" kern="1200" dirty="0">
                <a:solidFill>
                  <a:schemeClr val="tx1"/>
                </a:solidFill>
                <a:effectLst/>
                <a:latin typeface="+mn-lt"/>
                <a:ea typeface="+mn-ea"/>
                <a:cs typeface="+mn-cs"/>
              </a:rPr>
              <a:t>Examples of tags could include tagging resources by the environment they belong to, such as a development, test, or production, or even at a cost center level such as the marketing department.</a:t>
            </a:r>
          </a:p>
        </p:txBody>
      </p:sp>
      <p:sp>
        <p:nvSpPr>
          <p:cNvPr id="4" name="Slide Number Placeholder 3"/>
          <p:cNvSpPr>
            <a:spLocks noGrp="1"/>
          </p:cNvSpPr>
          <p:nvPr>
            <p:ph type="sldNum" sz="quarter" idx="10"/>
          </p:nvPr>
        </p:nvSpPr>
        <p:spPr/>
        <p:txBody>
          <a:bodyPr/>
          <a:lstStyle/>
          <a:p>
            <a:fld id="{35F9E99B-4FEE-4934-B062-7974998916A4}" type="slidenum">
              <a:rPr lang="en-US" smtClean="0"/>
              <a:t>128</a:t>
            </a:fld>
            <a:endParaRPr lang="en-US"/>
          </a:p>
        </p:txBody>
      </p:sp>
    </p:spTree>
    <p:extLst>
      <p:ext uri="{BB962C8B-B14F-4D97-AF65-F5344CB8AC3E}">
        <p14:creationId xmlns:p14="http://schemas.microsoft.com/office/powerpoint/2010/main" val="174601988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129</a:t>
            </a:fld>
            <a:endParaRPr lang="en-US"/>
          </a:p>
        </p:txBody>
      </p:sp>
    </p:spTree>
    <p:extLst>
      <p:ext uri="{BB962C8B-B14F-4D97-AF65-F5344CB8AC3E}">
        <p14:creationId xmlns:p14="http://schemas.microsoft.com/office/powerpoint/2010/main" val="801045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677340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130</a:t>
            </a:fld>
            <a:endParaRPr lang="en-US"/>
          </a:p>
        </p:txBody>
      </p:sp>
    </p:spTree>
    <p:extLst>
      <p:ext uri="{BB962C8B-B14F-4D97-AF65-F5344CB8AC3E}">
        <p14:creationId xmlns:p14="http://schemas.microsoft.com/office/powerpoint/2010/main" val="140338071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 Providers are the basis</a:t>
            </a:r>
            <a:r>
              <a:rPr lang="en-US" baseline="0" dirty="0"/>
              <a:t> for anything that is to be provisioned in an Azure environment.  These document </a:t>
            </a:r>
            <a:r>
              <a:rPr lang="en-US" sz="1457" b="0" i="0" kern="1200" dirty="0">
                <a:solidFill>
                  <a:schemeClr val="tx1"/>
                </a:solidFill>
                <a:effectLst/>
                <a:latin typeface="+mn-lt"/>
                <a:ea typeface="+mn-ea"/>
                <a:cs typeface="+mn-cs"/>
              </a:rPr>
              <a:t>the resources you can deploy and manage through Resource Manager. Each resource provider offers operations for working with the resources that are deployed. Some common resource providers are </a:t>
            </a:r>
            <a:r>
              <a:rPr lang="en-US" sz="1457" b="0" i="0" kern="1200" dirty="0" err="1">
                <a:solidFill>
                  <a:schemeClr val="tx1"/>
                </a:solidFill>
                <a:effectLst/>
                <a:latin typeface="+mn-lt"/>
                <a:ea typeface="+mn-ea"/>
                <a:cs typeface="+mn-cs"/>
              </a:rPr>
              <a:t>Microsoft.Compute</a:t>
            </a:r>
            <a:r>
              <a:rPr lang="en-US" sz="1457" b="0" i="0" kern="1200" dirty="0">
                <a:solidFill>
                  <a:schemeClr val="tx1"/>
                </a:solidFill>
                <a:effectLst/>
                <a:latin typeface="+mn-lt"/>
                <a:ea typeface="+mn-ea"/>
                <a:cs typeface="+mn-cs"/>
              </a:rPr>
              <a:t>, which supplies the virtual machine resource, </a:t>
            </a:r>
            <a:r>
              <a:rPr lang="en-US" sz="1457" b="0" i="0" kern="1200" dirty="0" err="1">
                <a:solidFill>
                  <a:schemeClr val="tx1"/>
                </a:solidFill>
                <a:effectLst/>
                <a:latin typeface="+mn-lt"/>
                <a:ea typeface="+mn-ea"/>
                <a:cs typeface="+mn-cs"/>
              </a:rPr>
              <a:t>Microsoft.Storage</a:t>
            </a:r>
            <a:r>
              <a:rPr lang="en-US" sz="1457" b="0" i="0" kern="1200" dirty="0">
                <a:solidFill>
                  <a:schemeClr val="tx1"/>
                </a:solidFill>
                <a:effectLst/>
                <a:latin typeface="+mn-lt"/>
                <a:ea typeface="+mn-ea"/>
                <a:cs typeface="+mn-cs"/>
              </a:rPr>
              <a:t>, which supplies the storage account resource, and </a:t>
            </a:r>
            <a:r>
              <a:rPr lang="en-US" sz="1457" b="0" i="0" kern="1200" dirty="0" err="1">
                <a:solidFill>
                  <a:schemeClr val="tx1"/>
                </a:solidFill>
                <a:effectLst/>
                <a:latin typeface="+mn-lt"/>
                <a:ea typeface="+mn-ea"/>
                <a:cs typeface="+mn-cs"/>
              </a:rPr>
              <a:t>Microsoft.Web</a:t>
            </a:r>
            <a:r>
              <a:rPr lang="en-US" sz="1457" b="0" i="0" kern="1200" dirty="0">
                <a:solidFill>
                  <a:schemeClr val="tx1"/>
                </a:solidFill>
                <a:effectLst/>
                <a:latin typeface="+mn-lt"/>
                <a:ea typeface="+mn-ea"/>
                <a:cs typeface="+mn-cs"/>
              </a:rPr>
              <a:t>, which supplies resources related to web apps.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131</a:t>
            </a:fld>
            <a:endParaRPr lang="en-US"/>
          </a:p>
        </p:txBody>
      </p:sp>
    </p:spTree>
    <p:extLst>
      <p:ext uri="{BB962C8B-B14F-4D97-AF65-F5344CB8AC3E}">
        <p14:creationId xmlns:p14="http://schemas.microsoft.com/office/powerpoint/2010/main" val="310578538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Portal</a:t>
            </a:r>
            <a:r>
              <a:rPr lang="en-US" baseline="0" dirty="0"/>
              <a:t> Resource providers can be viewed using the Resource Explorer.  This also will show which resources are currently provisioned using each provider.</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132</a:t>
            </a:fld>
            <a:endParaRPr lang="en-US"/>
          </a:p>
        </p:txBody>
      </p:sp>
    </p:spTree>
    <p:extLst>
      <p:ext uri="{BB962C8B-B14F-4D97-AF65-F5344CB8AC3E}">
        <p14:creationId xmlns:p14="http://schemas.microsoft.com/office/powerpoint/2010/main" val="333126447"/>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133</a:t>
            </a:fld>
            <a:endParaRPr lang="en-US"/>
          </a:p>
        </p:txBody>
      </p:sp>
    </p:spTree>
    <p:extLst>
      <p:ext uri="{BB962C8B-B14F-4D97-AF65-F5344CB8AC3E}">
        <p14:creationId xmlns:p14="http://schemas.microsoft.com/office/powerpoint/2010/main" val="372978270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134</a:t>
            </a:fld>
            <a:endParaRPr lang="en-US"/>
          </a:p>
        </p:txBody>
      </p:sp>
    </p:spTree>
    <p:extLst>
      <p:ext uri="{BB962C8B-B14F-4D97-AF65-F5344CB8AC3E}">
        <p14:creationId xmlns:p14="http://schemas.microsoft.com/office/powerpoint/2010/main" val="288249135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135</a:t>
            </a:fld>
            <a:endParaRPr lang="en-US"/>
          </a:p>
        </p:txBody>
      </p:sp>
    </p:spTree>
    <p:extLst>
      <p:ext uri="{BB962C8B-B14F-4D97-AF65-F5344CB8AC3E}">
        <p14:creationId xmlns:p14="http://schemas.microsoft.com/office/powerpoint/2010/main" val="8822992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136</a:t>
            </a:fld>
            <a:endParaRPr lang="en-US"/>
          </a:p>
        </p:txBody>
      </p:sp>
    </p:spTree>
    <p:extLst>
      <p:ext uri="{BB962C8B-B14F-4D97-AF65-F5344CB8AC3E}">
        <p14:creationId xmlns:p14="http://schemas.microsoft.com/office/powerpoint/2010/main" val="312248327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137</a:t>
            </a:fld>
            <a:endParaRPr lang="en-US"/>
          </a:p>
        </p:txBody>
      </p:sp>
    </p:spTree>
    <p:extLst>
      <p:ext uri="{BB962C8B-B14F-4D97-AF65-F5344CB8AC3E}">
        <p14:creationId xmlns:p14="http://schemas.microsoft.com/office/powerpoint/2010/main" val="183704215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0" i="0" kern="1200" dirty="0">
                <a:solidFill>
                  <a:schemeClr val="tx1"/>
                </a:solidFill>
                <a:effectLst/>
                <a:latin typeface="+mn-lt"/>
                <a:ea typeface="+mn-ea"/>
                <a:cs typeface="+mn-cs"/>
              </a:rPr>
              <a:t>When deploying your resources, the deployment is either an </a:t>
            </a:r>
            <a:r>
              <a:rPr lang="en-US" sz="1600" b="1" i="0" kern="1200" dirty="0">
                <a:solidFill>
                  <a:schemeClr val="tx1"/>
                </a:solidFill>
                <a:effectLst/>
                <a:latin typeface="+mn-lt"/>
                <a:ea typeface="+mn-ea"/>
                <a:cs typeface="+mn-cs"/>
              </a:rPr>
              <a:t>incremental</a:t>
            </a:r>
            <a:r>
              <a:rPr lang="en-US" sz="1600" b="0" i="0" kern="1200" dirty="0">
                <a:solidFill>
                  <a:schemeClr val="tx1"/>
                </a:solidFill>
                <a:effectLst/>
                <a:latin typeface="+mn-lt"/>
                <a:ea typeface="+mn-ea"/>
                <a:cs typeface="+mn-cs"/>
              </a:rPr>
              <a:t> update or a </a:t>
            </a:r>
            <a:r>
              <a:rPr lang="en-US" sz="1600" b="1" i="0" kern="1200" dirty="0">
                <a:solidFill>
                  <a:schemeClr val="tx1"/>
                </a:solidFill>
                <a:effectLst/>
                <a:latin typeface="+mn-lt"/>
                <a:ea typeface="+mn-ea"/>
                <a:cs typeface="+mn-cs"/>
              </a:rPr>
              <a:t>complete</a:t>
            </a:r>
            <a:r>
              <a:rPr lang="en-US" sz="1600" b="0" i="0" kern="1200" dirty="0">
                <a:solidFill>
                  <a:schemeClr val="tx1"/>
                </a:solidFill>
                <a:effectLst/>
                <a:latin typeface="+mn-lt"/>
                <a:ea typeface="+mn-ea"/>
                <a:cs typeface="+mn-cs"/>
              </a:rPr>
              <a:t> update. </a:t>
            </a:r>
          </a:p>
          <a:p>
            <a:r>
              <a:rPr lang="en-US" sz="1600" b="0" i="0" kern="1200" dirty="0">
                <a:solidFill>
                  <a:schemeClr val="tx1"/>
                </a:solidFill>
                <a:effectLst/>
                <a:latin typeface="+mn-lt"/>
                <a:ea typeface="+mn-ea"/>
                <a:cs typeface="+mn-cs"/>
              </a:rPr>
              <a:t>By default, Resource Manager handles deployments as </a:t>
            </a:r>
            <a:r>
              <a:rPr lang="en-US" sz="1600" b="1" i="0" kern="1200" dirty="0">
                <a:solidFill>
                  <a:schemeClr val="tx1"/>
                </a:solidFill>
                <a:effectLst/>
                <a:latin typeface="+mn-lt"/>
                <a:ea typeface="+mn-ea"/>
                <a:cs typeface="+mn-cs"/>
              </a:rPr>
              <a:t>incremental</a:t>
            </a:r>
            <a:r>
              <a:rPr lang="en-US" sz="1600" b="0" i="0" kern="1200" dirty="0">
                <a:solidFill>
                  <a:schemeClr val="tx1"/>
                </a:solidFill>
                <a:effectLst/>
                <a:latin typeface="+mn-lt"/>
                <a:ea typeface="+mn-ea"/>
                <a:cs typeface="+mn-cs"/>
              </a:rPr>
              <a:t> updates to the resource group. </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With </a:t>
            </a:r>
            <a:r>
              <a:rPr lang="en-US" sz="1600" b="1" i="0" kern="1200" dirty="0">
                <a:solidFill>
                  <a:schemeClr val="tx1"/>
                </a:solidFill>
                <a:effectLst/>
                <a:latin typeface="+mn-lt"/>
                <a:ea typeface="+mn-ea"/>
                <a:cs typeface="+mn-cs"/>
              </a:rPr>
              <a:t>incremental</a:t>
            </a:r>
            <a:r>
              <a:rPr lang="en-US" sz="1600" b="0" i="0" kern="1200" dirty="0">
                <a:solidFill>
                  <a:schemeClr val="tx1"/>
                </a:solidFill>
                <a:effectLst/>
                <a:latin typeface="+mn-lt"/>
                <a:ea typeface="+mn-ea"/>
                <a:cs typeface="+mn-cs"/>
              </a:rPr>
              <a:t> deployment, Resource Manager:</a:t>
            </a:r>
          </a:p>
          <a:p>
            <a:r>
              <a:rPr lang="en-US" sz="1600" b="0" i="0" kern="1200" dirty="0">
                <a:solidFill>
                  <a:schemeClr val="tx1"/>
                </a:solidFill>
                <a:effectLst/>
                <a:latin typeface="+mn-lt"/>
                <a:ea typeface="+mn-ea"/>
                <a:cs typeface="+mn-cs"/>
              </a:rPr>
              <a:t>&lt;click&gt;</a:t>
            </a:r>
          </a:p>
          <a:p>
            <a:r>
              <a:rPr lang="en-US" sz="1600" b="0" i="0" kern="1200" dirty="0">
                <a:solidFill>
                  <a:schemeClr val="tx1"/>
                </a:solidFill>
                <a:effectLst/>
                <a:latin typeface="+mn-lt"/>
                <a:ea typeface="+mn-ea"/>
                <a:cs typeface="+mn-cs"/>
              </a:rPr>
              <a:t>Will leave resources that exist in the resource group but are not specified in the template unchanged</a:t>
            </a:r>
          </a:p>
          <a:p>
            <a:r>
              <a:rPr lang="en-US" sz="1600" b="0" i="0" kern="1200" dirty="0">
                <a:solidFill>
                  <a:schemeClr val="tx1"/>
                </a:solidFill>
                <a:effectLst/>
                <a:latin typeface="+mn-lt"/>
                <a:ea typeface="+mn-ea"/>
                <a:cs typeface="+mn-cs"/>
              </a:rPr>
              <a:t>It</a:t>
            </a:r>
            <a:r>
              <a:rPr lang="en-US" sz="1600" b="0" i="0" kern="1200" baseline="0" dirty="0">
                <a:solidFill>
                  <a:schemeClr val="tx1"/>
                </a:solidFill>
                <a:effectLst/>
                <a:latin typeface="+mn-lt"/>
                <a:ea typeface="+mn-ea"/>
                <a:cs typeface="+mn-cs"/>
              </a:rPr>
              <a:t> will </a:t>
            </a:r>
            <a:r>
              <a:rPr lang="en-US" sz="1600" b="1" i="0" kern="1200" dirty="0">
                <a:solidFill>
                  <a:schemeClr val="tx1"/>
                </a:solidFill>
                <a:effectLst/>
                <a:latin typeface="+mn-lt"/>
                <a:ea typeface="+mn-ea"/>
                <a:cs typeface="+mn-cs"/>
              </a:rPr>
              <a:t>add</a:t>
            </a:r>
            <a:r>
              <a:rPr lang="en-US" sz="1600" b="0" i="0" kern="1200" dirty="0">
                <a:solidFill>
                  <a:schemeClr val="tx1"/>
                </a:solidFill>
                <a:effectLst/>
                <a:latin typeface="+mn-lt"/>
                <a:ea typeface="+mn-ea"/>
                <a:cs typeface="+mn-cs"/>
              </a:rPr>
              <a:t> resources that are specified in the template but do not exist in the resource group</a:t>
            </a:r>
          </a:p>
          <a:p>
            <a:r>
              <a:rPr lang="en-US" sz="1600" b="0" i="0" kern="1200" dirty="0">
                <a:solidFill>
                  <a:schemeClr val="tx1"/>
                </a:solidFill>
                <a:effectLst/>
                <a:latin typeface="+mn-lt"/>
                <a:ea typeface="+mn-ea"/>
                <a:cs typeface="+mn-cs"/>
              </a:rPr>
              <a:t>It</a:t>
            </a:r>
            <a:r>
              <a:rPr lang="en-US" sz="1600" b="0" i="0" kern="1200" baseline="0" dirty="0">
                <a:solidFill>
                  <a:schemeClr val="tx1"/>
                </a:solidFill>
                <a:effectLst/>
                <a:latin typeface="+mn-lt"/>
                <a:ea typeface="+mn-ea"/>
                <a:cs typeface="+mn-cs"/>
              </a:rPr>
              <a:t> will NOT </a:t>
            </a:r>
            <a:r>
              <a:rPr lang="en-US" sz="1600" b="1" i="0" kern="1200" dirty="0" err="1">
                <a:solidFill>
                  <a:schemeClr val="tx1"/>
                </a:solidFill>
                <a:effectLst/>
                <a:latin typeface="+mn-lt"/>
                <a:ea typeface="+mn-ea"/>
                <a:cs typeface="+mn-cs"/>
              </a:rPr>
              <a:t>reprovision</a:t>
            </a:r>
            <a:r>
              <a:rPr lang="en-US" sz="1600" b="0" i="0" kern="1200" dirty="0">
                <a:solidFill>
                  <a:schemeClr val="tx1"/>
                </a:solidFill>
                <a:effectLst/>
                <a:latin typeface="+mn-lt"/>
                <a:ea typeface="+mn-ea"/>
                <a:cs typeface="+mn-cs"/>
              </a:rPr>
              <a:t> resources that exist in the resource group in the same condition defined in the template</a:t>
            </a:r>
          </a:p>
          <a:p>
            <a:r>
              <a:rPr lang="en-US" sz="1600" b="0" i="0" kern="1200" dirty="0">
                <a:solidFill>
                  <a:schemeClr val="tx1"/>
                </a:solidFill>
                <a:effectLst/>
                <a:latin typeface="+mn-lt"/>
                <a:ea typeface="+mn-ea"/>
                <a:cs typeface="+mn-cs"/>
              </a:rPr>
              <a:t>And finally it will </a:t>
            </a:r>
            <a:r>
              <a:rPr lang="en-US" sz="1600" b="1" i="0" kern="1200" dirty="0" err="1">
                <a:solidFill>
                  <a:schemeClr val="tx1"/>
                </a:solidFill>
                <a:effectLst/>
                <a:latin typeface="+mn-lt"/>
                <a:ea typeface="+mn-ea"/>
                <a:cs typeface="+mn-cs"/>
              </a:rPr>
              <a:t>reprovision</a:t>
            </a:r>
            <a:r>
              <a:rPr lang="en-US" sz="1600" b="0" i="0" kern="1200" dirty="0">
                <a:solidFill>
                  <a:schemeClr val="tx1"/>
                </a:solidFill>
                <a:effectLst/>
                <a:latin typeface="+mn-lt"/>
                <a:ea typeface="+mn-ea"/>
                <a:cs typeface="+mn-cs"/>
              </a:rPr>
              <a:t> existing resources that have updated settings in the template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With </a:t>
            </a:r>
            <a:r>
              <a:rPr lang="en-US" sz="1600" b="1" i="0" kern="1200" dirty="0">
                <a:solidFill>
                  <a:schemeClr val="tx1"/>
                </a:solidFill>
                <a:effectLst/>
                <a:latin typeface="+mn-lt"/>
                <a:ea typeface="+mn-ea"/>
                <a:cs typeface="+mn-cs"/>
              </a:rPr>
              <a:t>complete</a:t>
            </a:r>
            <a:r>
              <a:rPr lang="en-US" sz="1600" b="0" i="0" kern="1200" dirty="0">
                <a:solidFill>
                  <a:schemeClr val="tx1"/>
                </a:solidFill>
                <a:effectLst/>
                <a:latin typeface="+mn-lt"/>
                <a:ea typeface="+mn-ea"/>
                <a:cs typeface="+mn-cs"/>
              </a:rPr>
              <a:t> deployment, Resource Manager:</a:t>
            </a:r>
          </a:p>
          <a:p>
            <a:r>
              <a:rPr lang="en-US" sz="1600" b="0" i="0" kern="1200" dirty="0">
                <a:solidFill>
                  <a:schemeClr val="tx1"/>
                </a:solidFill>
                <a:effectLst/>
                <a:latin typeface="+mn-lt"/>
                <a:ea typeface="+mn-ea"/>
                <a:cs typeface="+mn-cs"/>
              </a:rPr>
              <a:t>&lt;click&gt;</a:t>
            </a:r>
          </a:p>
          <a:p>
            <a:r>
              <a:rPr lang="en-US" sz="1600" b="0" i="0" kern="1200" dirty="0">
                <a:solidFill>
                  <a:schemeClr val="tx1"/>
                </a:solidFill>
                <a:effectLst/>
                <a:latin typeface="+mn-lt"/>
                <a:ea typeface="+mn-ea"/>
                <a:cs typeface="+mn-cs"/>
              </a:rPr>
              <a:t>Will </a:t>
            </a:r>
            <a:r>
              <a:rPr lang="en-US" sz="1600" b="1" i="0" kern="1200" dirty="0">
                <a:solidFill>
                  <a:schemeClr val="tx1"/>
                </a:solidFill>
                <a:effectLst/>
                <a:latin typeface="+mn-lt"/>
                <a:ea typeface="+mn-ea"/>
                <a:cs typeface="+mn-cs"/>
              </a:rPr>
              <a:t>delete</a:t>
            </a:r>
            <a:r>
              <a:rPr lang="en-US" sz="1600" b="0" i="0" kern="1200" dirty="0">
                <a:solidFill>
                  <a:schemeClr val="tx1"/>
                </a:solidFill>
                <a:effectLst/>
                <a:latin typeface="+mn-lt"/>
                <a:ea typeface="+mn-ea"/>
                <a:cs typeface="+mn-cs"/>
              </a:rPr>
              <a:t> resources that exist in the resource group but are not specified in the template</a:t>
            </a:r>
          </a:p>
          <a:p>
            <a:r>
              <a:rPr lang="en-US" sz="1600" b="0" i="0" kern="1200" dirty="0">
                <a:solidFill>
                  <a:schemeClr val="tx1"/>
                </a:solidFill>
                <a:effectLst/>
                <a:latin typeface="+mn-lt"/>
                <a:ea typeface="+mn-ea"/>
                <a:cs typeface="+mn-cs"/>
              </a:rPr>
              <a:t>It will </a:t>
            </a:r>
            <a:r>
              <a:rPr lang="en-US" sz="1600" b="1" i="0" kern="1200" dirty="0">
                <a:solidFill>
                  <a:schemeClr val="tx1"/>
                </a:solidFill>
                <a:effectLst/>
                <a:latin typeface="+mn-lt"/>
                <a:ea typeface="+mn-ea"/>
                <a:cs typeface="+mn-cs"/>
              </a:rPr>
              <a:t>add</a:t>
            </a:r>
            <a:r>
              <a:rPr lang="en-US" sz="1600" b="0" i="0" kern="1200" dirty="0">
                <a:solidFill>
                  <a:schemeClr val="tx1"/>
                </a:solidFill>
                <a:effectLst/>
                <a:latin typeface="+mn-lt"/>
                <a:ea typeface="+mn-ea"/>
                <a:cs typeface="+mn-cs"/>
              </a:rPr>
              <a:t> resources that are specified in the template but do not exist in the resource group</a:t>
            </a:r>
          </a:p>
          <a:p>
            <a:r>
              <a:rPr lang="en-US" sz="1600" b="0" i="0" kern="1200" dirty="0">
                <a:solidFill>
                  <a:schemeClr val="tx1"/>
                </a:solidFill>
                <a:effectLst/>
                <a:latin typeface="+mn-lt"/>
                <a:ea typeface="+mn-ea"/>
                <a:cs typeface="+mn-cs"/>
              </a:rPr>
              <a:t>It will NOT </a:t>
            </a:r>
            <a:r>
              <a:rPr lang="en-US" sz="1600" b="1" i="0" kern="1200" dirty="0" err="1">
                <a:solidFill>
                  <a:schemeClr val="tx1"/>
                </a:solidFill>
                <a:effectLst/>
                <a:latin typeface="+mn-lt"/>
                <a:ea typeface="+mn-ea"/>
                <a:cs typeface="+mn-cs"/>
              </a:rPr>
              <a:t>reprovision</a:t>
            </a:r>
            <a:r>
              <a:rPr lang="en-US" sz="1600" b="0" i="0" kern="1200" dirty="0">
                <a:solidFill>
                  <a:schemeClr val="tx1"/>
                </a:solidFill>
                <a:effectLst/>
                <a:latin typeface="+mn-lt"/>
                <a:ea typeface="+mn-ea"/>
                <a:cs typeface="+mn-cs"/>
              </a:rPr>
              <a:t> resources that exist in the resource group in the same condition defined in the template</a:t>
            </a:r>
          </a:p>
          <a:p>
            <a:r>
              <a:rPr lang="en-US" sz="1600" b="0" i="0" kern="1200" dirty="0">
                <a:solidFill>
                  <a:schemeClr val="tx1"/>
                </a:solidFill>
                <a:effectLst/>
                <a:latin typeface="+mn-lt"/>
                <a:ea typeface="+mn-ea"/>
                <a:cs typeface="+mn-cs"/>
              </a:rPr>
              <a:t>And finally it will </a:t>
            </a:r>
            <a:r>
              <a:rPr lang="en-US" sz="1600" b="1" i="0" kern="1200" dirty="0" err="1">
                <a:solidFill>
                  <a:schemeClr val="tx1"/>
                </a:solidFill>
                <a:effectLst/>
                <a:latin typeface="+mn-lt"/>
                <a:ea typeface="+mn-ea"/>
                <a:cs typeface="+mn-cs"/>
              </a:rPr>
              <a:t>reprovision</a:t>
            </a:r>
            <a:r>
              <a:rPr lang="en-US" sz="1600" b="0" i="0" kern="1200" dirty="0">
                <a:solidFill>
                  <a:schemeClr val="tx1"/>
                </a:solidFill>
                <a:effectLst/>
                <a:latin typeface="+mn-lt"/>
                <a:ea typeface="+mn-ea"/>
                <a:cs typeface="+mn-cs"/>
              </a:rPr>
              <a:t> existing resources that have updated settings in the template</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The main thing to underscore - is with the ‘</a:t>
            </a:r>
            <a:r>
              <a:rPr lang="en-US" sz="1600" b="1" i="0" kern="1200" dirty="0">
                <a:solidFill>
                  <a:schemeClr val="tx1"/>
                </a:solidFill>
                <a:effectLst/>
                <a:latin typeface="+mn-lt"/>
                <a:ea typeface="+mn-ea"/>
                <a:cs typeface="+mn-cs"/>
              </a:rPr>
              <a:t>complete</a:t>
            </a:r>
            <a:r>
              <a:rPr lang="en-US" sz="1600" b="0" i="0" kern="1200" dirty="0">
                <a:solidFill>
                  <a:schemeClr val="tx1"/>
                </a:solidFill>
                <a:effectLst/>
                <a:latin typeface="+mn-lt"/>
                <a:ea typeface="+mn-ea"/>
                <a:cs typeface="+mn-cs"/>
              </a:rPr>
              <a:t>’ mode deployment,</a:t>
            </a:r>
            <a:r>
              <a:rPr lang="en-US" sz="1600" b="0" i="0" kern="1200" baseline="0" dirty="0">
                <a:solidFill>
                  <a:schemeClr val="tx1"/>
                </a:solidFill>
                <a:effectLst/>
                <a:latin typeface="+mn-lt"/>
                <a:ea typeface="+mn-ea"/>
                <a:cs typeface="+mn-cs"/>
              </a:rPr>
              <a:t> Resource Manager will delete any resources that are not specified in the template</a:t>
            </a:r>
            <a:endParaRPr lang="en-US" sz="16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138</a:t>
            </a:fld>
            <a:endParaRPr lang="en-US"/>
          </a:p>
        </p:txBody>
      </p:sp>
    </p:spTree>
    <p:extLst>
      <p:ext uri="{BB962C8B-B14F-4D97-AF65-F5344CB8AC3E}">
        <p14:creationId xmlns:p14="http://schemas.microsoft.com/office/powerpoint/2010/main" val="370509593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it</a:t>
            </a:r>
            <a:r>
              <a:rPr lang="en-US" baseline="0" dirty="0"/>
              <a:t> comes to deploying an ARM Template, there are various options available to you.</a:t>
            </a:r>
          </a:p>
          <a:p>
            <a:r>
              <a:rPr lang="en-US" baseline="0" dirty="0"/>
              <a:t>&lt;click&gt;</a:t>
            </a:r>
          </a:p>
          <a:p>
            <a:r>
              <a:rPr lang="en-US" baseline="0" dirty="0"/>
              <a:t>First off, you can deploy an ARM template in the portal – simply go to create a new resource and type </a:t>
            </a:r>
            <a:r>
              <a:rPr lang="en-US" b="1" baseline="0" dirty="0"/>
              <a:t>Template deployment</a:t>
            </a:r>
            <a:r>
              <a:rPr lang="en-US" baseline="0" dirty="0"/>
              <a:t> in the search box and you will see that as an option in the results.</a:t>
            </a:r>
          </a:p>
          <a:p>
            <a:r>
              <a:rPr lang="en-US" baseline="0" dirty="0"/>
              <a:t>&lt;click&gt;</a:t>
            </a:r>
          </a:p>
          <a:p>
            <a:r>
              <a:rPr lang="en-US" baseline="0" dirty="0"/>
              <a:t>From there, just as you would other resources, there is some metadata you can fill out – </a:t>
            </a:r>
          </a:p>
          <a:p>
            <a:r>
              <a:rPr lang="en-US" baseline="0" dirty="0"/>
              <a:t>&lt;click&gt;</a:t>
            </a:r>
          </a:p>
          <a:p>
            <a:r>
              <a:rPr lang="en-US" baseline="0" dirty="0"/>
              <a:t>in the case of an ARM template, you even have the ability to edit or author on inline.</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139</a:t>
            </a:fld>
            <a:endParaRPr lang="en-US"/>
          </a:p>
        </p:txBody>
      </p:sp>
    </p:spTree>
    <p:extLst>
      <p:ext uri="{BB962C8B-B14F-4D97-AF65-F5344CB8AC3E}">
        <p14:creationId xmlns:p14="http://schemas.microsoft.com/office/powerpoint/2010/main" val="2711755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IaaS at a</a:t>
            </a:r>
            <a:r>
              <a:rPr lang="en-US" baseline="0" dirty="0"/>
              <a:t> high level:</a:t>
            </a:r>
            <a:endParaRPr lang="en-US" dirty="0"/>
          </a:p>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The</a:t>
            </a:r>
            <a:r>
              <a:rPr lang="en-US" baseline="0" dirty="0"/>
              <a:t> building blocks of Azure IaaS are made up of Compute resources, Storage resources and Network resources including load balancers</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baseline="0" dirty="0"/>
              <a:t>These ‘IT building blocks’ are assembled to meet the needs of a desired system.</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baseline="0" dirty="0"/>
              <a:t>Note:  There are over 4000 offerings from which to construct the final solution</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sz="1600" dirty="0"/>
              <a:t>Assembled components and systems</a:t>
            </a:r>
            <a:r>
              <a:rPr lang="en-US" sz="1600" baseline="0" dirty="0"/>
              <a:t> can then be logically grouped together into Azure Resource Groups to help with ongoing management of the resources.</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sz="1600" baseline="0" dirty="0"/>
              <a:t>All of these components and concepts are talked about in more depth today and over the course of the week.</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sz="1600" baseline="0" dirty="0"/>
              <a:t>We’ll be discussing on the Compute and Storage components in this module and then go into some of the Network components later this morning</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a:t>
            </a:fld>
            <a:endParaRPr lang="en-US"/>
          </a:p>
        </p:txBody>
      </p:sp>
    </p:spTree>
    <p:extLst>
      <p:ext uri="{BB962C8B-B14F-4D97-AF65-F5344CB8AC3E}">
        <p14:creationId xmlns:p14="http://schemas.microsoft.com/office/powerpoint/2010/main" val="23566846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also have the ability to deploy your template by leveraging</a:t>
            </a:r>
            <a:r>
              <a:rPr lang="en-US" baseline="0" dirty="0"/>
              <a:t> the Azure Command line interface.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0000FF"/>
                </a:solidFill>
                <a:latin typeface="Lucida Console" panose="020B0609040504020204" pitchFamily="49" charset="0"/>
              </a:rPr>
              <a:t>You can call</a:t>
            </a:r>
            <a:r>
              <a:rPr lang="en-US" baseline="0" dirty="0">
                <a:solidFill>
                  <a:srgbClr val="0000FF"/>
                </a:solidFill>
                <a:latin typeface="Lucida Console" panose="020B0609040504020204" pitchFamily="49" charset="0"/>
              </a:rPr>
              <a:t> the template validate function in the CLI to run a test before deploying.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000FF"/>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The azure group deployment create function is what you call to deploy template with a –-template-file parameter for a local .json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Or a -–template-</a:t>
            </a:r>
            <a:r>
              <a:rPr lang="en-US" baseline="0" dirty="0" err="1">
                <a:solidFill>
                  <a:srgbClr val="0000FF"/>
                </a:solidFill>
                <a:latin typeface="Lucida Console" panose="020B0609040504020204" pitchFamily="49" charset="0"/>
              </a:rPr>
              <a:t>uri</a:t>
            </a:r>
            <a:r>
              <a:rPr lang="en-US" baseline="0" dirty="0">
                <a:solidFill>
                  <a:srgbClr val="0000FF"/>
                </a:solidFill>
                <a:latin typeface="Lucida Console" panose="020B0609040504020204" pitchFamily="49" charset="0"/>
              </a:rPr>
              <a:t> for templated hosted on the internet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solidFill>
                <a:srgbClr val="0000FF"/>
              </a:solidFill>
              <a:latin typeface="Lucida Console" panose="020B060904050402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solidFill>
                  <a:srgbClr val="0000FF"/>
                </a:solidFill>
                <a:latin typeface="Lucida Console" panose="020B0609040504020204" pitchFamily="49" charset="0"/>
              </a:rPr>
              <a:t>You can then run the following commands if you would like to create a Shared Access Signature on a storage account to host your template</a:t>
            </a:r>
            <a:endParaRPr lang="en-US" baseline="0"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140</a:t>
            </a:fld>
            <a:endParaRPr lang="en-US"/>
          </a:p>
        </p:txBody>
      </p:sp>
    </p:spTree>
    <p:extLst>
      <p:ext uri="{BB962C8B-B14F-4D97-AF65-F5344CB8AC3E}">
        <p14:creationId xmlns:p14="http://schemas.microsoft.com/office/powerpoint/2010/main" val="10252740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also have the ability to deploy your template by leveraging</a:t>
            </a:r>
            <a:r>
              <a:rPr lang="en-US" baseline="0" dirty="0"/>
              <a:t> PowerShell (this is what Visual Studio actually uses when it goes to deploy a template).</a:t>
            </a:r>
          </a:p>
          <a:p>
            <a:endParaRPr lang="en-US" baseline="0" dirty="0"/>
          </a:p>
          <a:p>
            <a:r>
              <a:rPr lang="en-US" baseline="0" dirty="0"/>
              <a:t>You can kick off a template deployment with a local file using the New-</a:t>
            </a:r>
            <a:r>
              <a:rPr lang="en-US" baseline="0" dirty="0" err="1"/>
              <a:t>AzureRmResourceGroupDeployment</a:t>
            </a:r>
            <a:r>
              <a:rPr lang="en-US" baseline="0" dirty="0"/>
              <a:t> cmdlet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This is the deployment type your script will use in todays lab</a:t>
            </a:r>
          </a:p>
        </p:txBody>
      </p:sp>
      <p:sp>
        <p:nvSpPr>
          <p:cNvPr id="4" name="Slide Number Placeholder 3"/>
          <p:cNvSpPr>
            <a:spLocks noGrp="1"/>
          </p:cNvSpPr>
          <p:nvPr>
            <p:ph type="sldNum" sz="quarter" idx="10"/>
          </p:nvPr>
        </p:nvSpPr>
        <p:spPr/>
        <p:txBody>
          <a:bodyPr/>
          <a:lstStyle/>
          <a:p>
            <a:fld id="{35F9E99B-4FEE-4934-B062-7974998916A4}" type="slidenum">
              <a:rPr lang="en-US" smtClean="0"/>
              <a:t>141</a:t>
            </a:fld>
            <a:endParaRPr lang="en-US"/>
          </a:p>
        </p:txBody>
      </p:sp>
    </p:spTree>
    <p:extLst>
      <p:ext uri="{BB962C8B-B14F-4D97-AF65-F5344CB8AC3E}">
        <p14:creationId xmlns:p14="http://schemas.microsoft.com/office/powerpoint/2010/main" val="100108676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142</a:t>
            </a:fld>
            <a:endParaRPr lang="en-US"/>
          </a:p>
        </p:txBody>
      </p:sp>
    </p:spTree>
    <p:extLst>
      <p:ext uri="{BB962C8B-B14F-4D97-AF65-F5344CB8AC3E}">
        <p14:creationId xmlns:p14="http://schemas.microsoft.com/office/powerpoint/2010/main" val="12914112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hour</a:t>
            </a:r>
          </a:p>
        </p:txBody>
      </p:sp>
      <p:sp>
        <p:nvSpPr>
          <p:cNvPr id="4" name="Slide Number Placeholder 3"/>
          <p:cNvSpPr>
            <a:spLocks noGrp="1"/>
          </p:cNvSpPr>
          <p:nvPr>
            <p:ph type="sldNum" sz="quarter" idx="10"/>
          </p:nvPr>
        </p:nvSpPr>
        <p:spPr/>
        <p:txBody>
          <a:bodyPr/>
          <a:lstStyle/>
          <a:p>
            <a:fld id="{35F9E99B-4FEE-4934-B062-7974998916A4}" type="slidenum">
              <a:rPr lang="en-US" smtClean="0"/>
              <a:t>143</a:t>
            </a:fld>
            <a:endParaRPr lang="en-US"/>
          </a:p>
        </p:txBody>
      </p:sp>
    </p:spTree>
    <p:extLst>
      <p:ext uri="{BB962C8B-B14F-4D97-AF65-F5344CB8AC3E}">
        <p14:creationId xmlns:p14="http://schemas.microsoft.com/office/powerpoint/2010/main" val="53898131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a:t>
            </a:r>
            <a:r>
              <a:rPr lang="en-US" baseline="0"/>
              <a:t> the bullets.  This will explain the analogy of containers on ships to containers in computing.</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144</a:t>
            </a:fld>
            <a:endParaRPr lang="en-US"/>
          </a:p>
        </p:txBody>
      </p:sp>
    </p:spTree>
    <p:extLst>
      <p:ext uri="{BB962C8B-B14F-4D97-AF65-F5344CB8AC3E}">
        <p14:creationId xmlns:p14="http://schemas.microsoft.com/office/powerpoint/2010/main" val="280933479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145</a:t>
            </a:fld>
            <a:endParaRPr lang="en-US"/>
          </a:p>
        </p:txBody>
      </p:sp>
    </p:spTree>
    <p:extLst>
      <p:ext uri="{BB962C8B-B14F-4D97-AF65-F5344CB8AC3E}">
        <p14:creationId xmlns:p14="http://schemas.microsoft.com/office/powerpoint/2010/main" val="31363975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Virtual Machines</a:t>
            </a:r>
            <a:r>
              <a:rPr lang="en-US" baseline="0"/>
              <a:t> are different in that a guest OS is required for each machine that will provide compute for a workload.  This takes up physical resources and causes management overhead.  Containers are light weight and thus much more scalable.</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146</a:t>
            </a:fld>
            <a:endParaRPr lang="en-US"/>
          </a:p>
        </p:txBody>
      </p:sp>
    </p:spTree>
    <p:extLst>
      <p:ext uri="{BB962C8B-B14F-4D97-AF65-F5344CB8AC3E}">
        <p14:creationId xmlns:p14="http://schemas.microsoft.com/office/powerpoint/2010/main" val="351523426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bullets.</a:t>
            </a:r>
          </a:p>
        </p:txBody>
      </p:sp>
      <p:sp>
        <p:nvSpPr>
          <p:cNvPr id="4" name="Slide Number Placeholder 3"/>
          <p:cNvSpPr>
            <a:spLocks noGrp="1"/>
          </p:cNvSpPr>
          <p:nvPr>
            <p:ph type="sldNum" sz="quarter" idx="10"/>
          </p:nvPr>
        </p:nvSpPr>
        <p:spPr/>
        <p:txBody>
          <a:bodyPr/>
          <a:lstStyle/>
          <a:p>
            <a:fld id="{35F9E99B-4FEE-4934-B062-7974998916A4}" type="slidenum">
              <a:rPr lang="en-US" smtClean="0"/>
              <a:t>147</a:t>
            </a:fld>
            <a:endParaRPr lang="en-US"/>
          </a:p>
        </p:txBody>
      </p:sp>
    </p:spTree>
    <p:extLst>
      <p:ext uri="{BB962C8B-B14F-4D97-AF65-F5344CB8AC3E}">
        <p14:creationId xmlns:p14="http://schemas.microsoft.com/office/powerpoint/2010/main" val="276878087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 Bullets.</a:t>
            </a:r>
            <a:r>
              <a:rPr lang="en-US" baseline="0"/>
              <a:t>  Make sure to stress how the focus moves away from the VM and to the application that is being delivered by many containers.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148</a:t>
            </a:fld>
            <a:endParaRPr lang="en-US"/>
          </a:p>
        </p:txBody>
      </p:sp>
    </p:spTree>
    <p:extLst>
      <p:ext uri="{BB962C8B-B14F-4D97-AF65-F5344CB8AC3E}">
        <p14:creationId xmlns:p14="http://schemas.microsoft.com/office/powerpoint/2010/main" val="29587153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Docker Runtime is what makes</a:t>
            </a:r>
            <a:r>
              <a:rPr lang="en-US" baseline="0"/>
              <a:t> this possible on the individual machines or VMs that are providing the computing, storage and networking for the containers.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149</a:t>
            </a:fld>
            <a:endParaRPr lang="en-US"/>
          </a:p>
        </p:txBody>
      </p:sp>
    </p:spTree>
    <p:extLst>
      <p:ext uri="{BB962C8B-B14F-4D97-AF65-F5344CB8AC3E}">
        <p14:creationId xmlns:p14="http://schemas.microsoft.com/office/powerpoint/2010/main" val="37079769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3917474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Images</a:t>
            </a:r>
            <a:r>
              <a:rPr lang="en-US" baseline="0"/>
              <a:t> are like the basic almost “atomic unit” work working with this technology.  They are created by projects, companies or enterprises to be used for development, testing or production environments. A Container is an instance of the images that is actually up and running.  The Docker File is a way for a developer to create a container using images and sending switches or commands to the container upon starting.  Docker compose is used for define applications that use multiple containers to function.</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150</a:t>
            </a:fld>
            <a:endParaRPr lang="en-US"/>
          </a:p>
        </p:txBody>
      </p:sp>
    </p:spTree>
    <p:extLst>
      <p:ext uri="{BB962C8B-B14F-4D97-AF65-F5344CB8AC3E}">
        <p14:creationId xmlns:p14="http://schemas.microsoft.com/office/powerpoint/2010/main" val="128835438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Registries</a:t>
            </a:r>
            <a:r>
              <a:rPr lang="en-US" baseline="0"/>
              <a:t> are used to maintain and warehouse Docker Images.  There are different types of registries including public, private and trusted registries that are maintained by enterprises in the cloud on privately.</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151</a:t>
            </a:fld>
            <a:endParaRPr lang="en-US"/>
          </a:p>
        </p:txBody>
      </p:sp>
    </p:spTree>
    <p:extLst>
      <p:ext uri="{BB962C8B-B14F-4D97-AF65-F5344CB8AC3E}">
        <p14:creationId xmlns:p14="http://schemas.microsoft.com/office/powerpoint/2010/main" val="122273714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workflow</a:t>
            </a:r>
            <a:r>
              <a:rPr lang="en-US" baseline="0"/>
              <a:t> that is very typical for starting a container on Linux.</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A docker pull command is issued with the name of the image.  This will pull the image local to the machine.</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The run command is then issued with a reference to that image that was pulled down and with arguments.  Here we see the nginx web server image running on a machine and the -p command has been used to map the port where the web server will be running.</a:t>
            </a:r>
          </a:p>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152</a:t>
            </a:fld>
            <a:endParaRPr lang="en-US"/>
          </a:p>
        </p:txBody>
      </p:sp>
    </p:spTree>
    <p:extLst>
      <p:ext uri="{BB962C8B-B14F-4D97-AF65-F5344CB8AC3E}">
        <p14:creationId xmlns:p14="http://schemas.microsoft.com/office/powerpoint/2010/main" val="129740068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 on Windows leverages</a:t>
            </a:r>
            <a:r>
              <a:rPr lang="en-US" baseline="0"/>
              <a:t> Hyper-V, but can move between either windows containers or Linux containers.  This is really interesting given that either type can be run on windows and only </a:t>
            </a:r>
            <a:r>
              <a:rPr lang="en-US" baseline="0" err="1"/>
              <a:t>linux</a:t>
            </a:r>
            <a:r>
              <a:rPr lang="en-US" baseline="0"/>
              <a:t> containers can be run on a Linux box running docker!</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153</a:t>
            </a:fld>
            <a:endParaRPr lang="en-US"/>
          </a:p>
        </p:txBody>
      </p:sp>
    </p:spTree>
    <p:extLst>
      <p:ext uri="{BB962C8B-B14F-4D97-AF65-F5344CB8AC3E}">
        <p14:creationId xmlns:p14="http://schemas.microsoft.com/office/powerpoint/2010/main" val="4119791851"/>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workflow</a:t>
            </a:r>
            <a:r>
              <a:rPr lang="en-US" baseline="0"/>
              <a:t> that is very typical for starting a container on Windows.</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A docker pull command is issued with the name of the image.  This will pull the image local to the machine.</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The run command is then issued with a reference to that image that was pulled down and with arguments.  Here we see the SQL Server developer image running on a machine and the -p for 1433</a:t>
            </a:r>
            <a:r>
              <a:rPr lang="en-US" sz="1457" kern="1200" baseline="0">
                <a:solidFill>
                  <a:schemeClr val="tx1"/>
                </a:solidFill>
                <a:effectLst/>
                <a:latin typeface="+mn-lt"/>
                <a:ea typeface="+mn-ea"/>
                <a:cs typeface="+mn-cs"/>
              </a:rPr>
              <a:t> </a:t>
            </a:r>
            <a:r>
              <a:rPr lang="en-US" sz="1457" kern="1200">
                <a:solidFill>
                  <a:schemeClr val="tx1"/>
                </a:solidFill>
                <a:effectLst/>
                <a:latin typeface="+mn-lt"/>
                <a:ea typeface="+mn-ea"/>
                <a:cs typeface="+mn-cs"/>
              </a:rPr>
              <a:t>been used to map the port where the SQL server will be running.  Notice that the EULA</a:t>
            </a:r>
            <a:r>
              <a:rPr lang="en-US" sz="1457" kern="1200" baseline="0">
                <a:solidFill>
                  <a:schemeClr val="tx1"/>
                </a:solidFill>
                <a:effectLst/>
                <a:latin typeface="+mn-lt"/>
                <a:ea typeface="+mn-ea"/>
                <a:cs typeface="+mn-cs"/>
              </a:rPr>
              <a:t> must be agreed to in order to start the container.</a:t>
            </a:r>
            <a:endParaRPr lang="en-US" sz="1457" kern="1200">
              <a:solidFill>
                <a:schemeClr val="tx1"/>
              </a:solidFill>
              <a:effectLst/>
              <a:latin typeface="+mn-lt"/>
              <a:ea typeface="+mn-ea"/>
              <a:cs typeface="+mn-cs"/>
            </a:endParaRPr>
          </a:p>
          <a:p>
            <a:endParaRPr lang="en-US"/>
          </a:p>
          <a:p>
            <a:endParaRPr lang="en-US" sz="1457" b="0" i="0" kern="1200">
              <a:solidFill>
                <a:schemeClr val="tx1"/>
              </a:solidFill>
              <a:effectLst/>
              <a:latin typeface="+mn-lt"/>
              <a:ea typeface="+mn-ea"/>
              <a:cs typeface="+mn-cs"/>
            </a:endParaRPr>
          </a:p>
          <a:p>
            <a:r>
              <a:rPr lang="en-US" sz="1457" b="0" i="0" kern="1200">
                <a:solidFill>
                  <a:schemeClr val="tx1"/>
                </a:solidFill>
                <a:effectLst/>
                <a:latin typeface="+mn-lt"/>
                <a:ea typeface="+mn-ea"/>
                <a:cs typeface="+mn-cs"/>
              </a:rPr>
              <a:t>docker run -d -p 1433:1433 ––</a:t>
            </a:r>
            <a:r>
              <a:rPr lang="en-US" sz="1457" b="0" i="0" kern="1200" err="1">
                <a:solidFill>
                  <a:schemeClr val="tx1"/>
                </a:solidFill>
                <a:effectLst/>
                <a:latin typeface="+mn-lt"/>
                <a:ea typeface="+mn-ea"/>
                <a:cs typeface="+mn-cs"/>
              </a:rPr>
              <a:t>env</a:t>
            </a:r>
            <a:r>
              <a:rPr lang="en-US" sz="1457" b="0" i="0" kern="1200">
                <a:solidFill>
                  <a:schemeClr val="tx1"/>
                </a:solidFill>
                <a:effectLst/>
                <a:latin typeface="+mn-lt"/>
                <a:ea typeface="+mn-ea"/>
                <a:cs typeface="+mn-cs"/>
              </a:rPr>
              <a:t> sa_password=&lt;YOUR_PWD&gt; ––isolation=</a:t>
            </a:r>
            <a:r>
              <a:rPr lang="en-US" sz="1457" b="0" i="0" kern="1200" err="1">
                <a:solidFill>
                  <a:schemeClr val="tx1"/>
                </a:solidFill>
                <a:effectLst/>
                <a:latin typeface="+mn-lt"/>
                <a:ea typeface="+mn-ea"/>
                <a:cs typeface="+mn-cs"/>
              </a:rPr>
              <a:t>hyperv</a:t>
            </a:r>
            <a:r>
              <a:rPr lang="en-US" sz="1457" b="0" i="0" kern="1200">
                <a:solidFill>
                  <a:schemeClr val="tx1"/>
                </a:solidFill>
                <a:effectLst/>
                <a:latin typeface="+mn-lt"/>
                <a:ea typeface="+mn-ea"/>
                <a:cs typeface="+mn-cs"/>
              </a:rPr>
              <a:t> microsoft/</a:t>
            </a:r>
            <a:r>
              <a:rPr lang="en-US"/>
              <a:t>mssql-server-windows-developer</a:t>
            </a:r>
          </a:p>
          <a:p>
            <a:r>
              <a:rPr lang="en-US"/>
              <a:t>docker pull microsoft/mssql-server-windows-developer</a:t>
            </a:r>
          </a:p>
        </p:txBody>
      </p:sp>
      <p:sp>
        <p:nvSpPr>
          <p:cNvPr id="4" name="Slide Number Placeholder 3"/>
          <p:cNvSpPr>
            <a:spLocks noGrp="1"/>
          </p:cNvSpPr>
          <p:nvPr>
            <p:ph type="sldNum" sz="quarter" idx="10"/>
          </p:nvPr>
        </p:nvSpPr>
        <p:spPr/>
        <p:txBody>
          <a:bodyPr/>
          <a:lstStyle/>
          <a:p>
            <a:fld id="{35F9E99B-4FEE-4934-B062-7974998916A4}" type="slidenum">
              <a:rPr lang="en-US" smtClean="0"/>
              <a:t>154</a:t>
            </a:fld>
            <a:endParaRPr lang="en-US"/>
          </a:p>
        </p:txBody>
      </p:sp>
    </p:spTree>
    <p:extLst>
      <p:ext uri="{BB962C8B-B14F-4D97-AF65-F5344CB8AC3E}">
        <p14:creationId xmlns:p14="http://schemas.microsoft.com/office/powerpoint/2010/main" val="192673358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are some important</a:t>
            </a:r>
            <a:r>
              <a:rPr lang="en-US" baseline="0"/>
              <a:t> commands to use with docker from the command line.</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155</a:t>
            </a:fld>
            <a:endParaRPr lang="en-US"/>
          </a:p>
        </p:txBody>
      </p:sp>
    </p:spTree>
    <p:extLst>
      <p:ext uri="{BB962C8B-B14F-4D97-AF65-F5344CB8AC3E}">
        <p14:creationId xmlns:p14="http://schemas.microsoft.com/office/powerpoint/2010/main" val="366214819"/>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Docker</a:t>
            </a:r>
            <a:r>
              <a:rPr lang="en-US" baseline="0"/>
              <a:t> Files are an important part of many workflows for DevOps teams.  Here is some information about how they work.  Read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156</a:t>
            </a:fld>
            <a:endParaRPr lang="en-US"/>
          </a:p>
        </p:txBody>
      </p:sp>
    </p:spTree>
    <p:extLst>
      <p:ext uri="{BB962C8B-B14F-4D97-AF65-F5344CB8AC3E}">
        <p14:creationId xmlns:p14="http://schemas.microsoft.com/office/powerpoint/2010/main" val="485314580"/>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157</a:t>
            </a:fld>
            <a:endParaRPr lang="en-US"/>
          </a:p>
        </p:txBody>
      </p:sp>
    </p:spTree>
    <p:extLst>
      <p:ext uri="{BB962C8B-B14F-4D97-AF65-F5344CB8AC3E}">
        <p14:creationId xmlns:p14="http://schemas.microsoft.com/office/powerpoint/2010/main" val="382760432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same solution, but now it has been moved to the cloud as an IaaS deployment.  The</a:t>
            </a:r>
            <a:r>
              <a:rPr lang="en-US" baseline="0"/>
              <a:t> basic architecture is the same, but the implementation is different.</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158</a:t>
            </a:fld>
            <a:endParaRPr lang="en-US"/>
          </a:p>
        </p:txBody>
      </p:sp>
    </p:spTree>
    <p:extLst>
      <p:ext uri="{BB962C8B-B14F-4D97-AF65-F5344CB8AC3E}">
        <p14:creationId xmlns:p14="http://schemas.microsoft.com/office/powerpoint/2010/main" val="379737727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we see the same application, but now it is deployed manually</a:t>
            </a:r>
            <a:r>
              <a:rPr lang="en-US" baseline="0"/>
              <a:t> using Docker containers.  This is a flattened architecture where everything has been collapsed inside of containers including the load-balancing function.</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159</a:t>
            </a:fld>
            <a:endParaRPr lang="en-US"/>
          </a:p>
        </p:txBody>
      </p:sp>
    </p:spTree>
    <p:extLst>
      <p:ext uri="{BB962C8B-B14F-4D97-AF65-F5344CB8AC3E}">
        <p14:creationId xmlns:p14="http://schemas.microsoft.com/office/powerpoint/2010/main" val="9005907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VM will have at least</a:t>
            </a:r>
            <a:r>
              <a:rPr lang="en-US" baseline="0" dirty="0"/>
              <a:t> 2 disks (OS and Temp)</a:t>
            </a:r>
          </a:p>
          <a:p>
            <a:r>
              <a:rPr lang="en-US" baseline="0" dirty="0"/>
              <a:t>C: OS disk is resilient</a:t>
            </a:r>
          </a:p>
          <a:p>
            <a:r>
              <a:rPr lang="en-US" baseline="0" dirty="0"/>
              <a:t>D: Temp disk is not as it is provisioned from the Hypervisor of the underlying server</a:t>
            </a:r>
          </a:p>
          <a:p>
            <a:r>
              <a:rPr lang="en-US" baseline="0" dirty="0"/>
              <a:t>Obviously non-critical data should be stored on temp disk</a:t>
            </a:r>
          </a:p>
          <a:p>
            <a:endParaRPr lang="en-US" baseline="0" dirty="0"/>
          </a:p>
          <a:p>
            <a:r>
              <a:rPr lang="en-US" baseline="0" dirty="0"/>
              <a:t>Additional disks are then added based on VM size</a:t>
            </a:r>
          </a:p>
          <a:p>
            <a:r>
              <a:rPr lang="en-US" baseline="0" dirty="0"/>
              <a:t>You can mix Standard and Premium disks if required</a:t>
            </a:r>
            <a:endParaRPr lang="en-US"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16</a:t>
            </a:fld>
            <a:endParaRPr lang="en-US"/>
          </a:p>
        </p:txBody>
      </p:sp>
    </p:spTree>
    <p:extLst>
      <p:ext uri="{BB962C8B-B14F-4D97-AF65-F5344CB8AC3E}">
        <p14:creationId xmlns:p14="http://schemas.microsoft.com/office/powerpoint/2010/main" val="3772552355"/>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do they do</a:t>
            </a:r>
            <a:r>
              <a:rPr lang="en-US" baseline="0"/>
              <a:t> for us?  Read bullets</a:t>
            </a:r>
          </a:p>
          <a:p>
            <a:r>
              <a:rPr lang="en-US" baseline="0"/>
              <a:t>&lt;click&gt;</a:t>
            </a:r>
          </a:p>
          <a:p>
            <a:r>
              <a:rPr lang="en-US" baseline="0"/>
              <a:t>So, Why are they important?</a:t>
            </a:r>
          </a:p>
          <a:p>
            <a:r>
              <a:rPr lang="en-US" baseline="0"/>
              <a:t>&lt;click&gt;</a:t>
            </a:r>
          </a:p>
          <a:p>
            <a:r>
              <a:rPr lang="en-US" baseline="0"/>
              <a:t>Because they completely abstract the application from the infrastructure.  We can take that same app and drop it in any infrastructure and it will run with almost zero changes.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160</a:t>
            </a:fld>
            <a:endParaRPr lang="en-US"/>
          </a:p>
        </p:txBody>
      </p:sp>
    </p:spTree>
    <p:extLst>
      <p:ext uri="{BB962C8B-B14F-4D97-AF65-F5344CB8AC3E}">
        <p14:creationId xmlns:p14="http://schemas.microsoft.com/office/powerpoint/2010/main" val="179842774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a:t>
            </a:r>
            <a:r>
              <a:rPr lang="en-US" baseline="0"/>
              <a:t> are the leaders in this space.</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161</a:t>
            </a:fld>
            <a:endParaRPr lang="en-US"/>
          </a:p>
        </p:txBody>
      </p:sp>
    </p:spTree>
    <p:extLst>
      <p:ext uri="{BB962C8B-B14F-4D97-AF65-F5344CB8AC3E}">
        <p14:creationId xmlns:p14="http://schemas.microsoft.com/office/powerpoint/2010/main" val="30520701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Let’s first look at the High-level components.  The Master defines the cluster, storage, scheduling etc.  It also manages the registries and various pieces of the cluster.</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Next of course is some storage component that provides the volume of disk required to support the containers and the cluster.</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The nodes then provide the compute power for the cluster.</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Pods run on these nodes and they are a collection of containers that can run on a host and this ultimately is a “logical host” to the application that was defined to run within the pod.  It has the access to the compute power of the nodes as well as the storage provided by the nodes.</a:t>
            </a:r>
          </a:p>
          <a:p>
            <a:r>
              <a:rPr lang="en-US" sz="1457" kern="1200">
                <a:solidFill>
                  <a:schemeClr val="tx1"/>
                </a:solidFill>
                <a:effectLst/>
                <a:latin typeface="+mn-lt"/>
                <a:ea typeface="+mn-ea"/>
                <a:cs typeface="+mn-cs"/>
              </a:rPr>
              <a:t>&lt;click&gt; A service defines the set of posts to be used for a given service.</a:t>
            </a:r>
          </a:p>
          <a:p>
            <a:r>
              <a:rPr lang="en-US" sz="1457" kern="1200">
                <a:solidFill>
                  <a:schemeClr val="tx1"/>
                </a:solidFill>
                <a:effectLst/>
                <a:latin typeface="+mn-lt"/>
                <a:ea typeface="+mn-ea"/>
                <a:cs typeface="+mn-cs"/>
              </a:rPr>
              <a:t>&lt;click&gt;</a:t>
            </a:r>
          </a:p>
          <a:p>
            <a:r>
              <a:rPr lang="en-US" sz="1457" kern="1200">
                <a:solidFill>
                  <a:schemeClr val="tx1"/>
                </a:solidFill>
                <a:effectLst/>
                <a:latin typeface="+mn-lt"/>
                <a:ea typeface="+mn-ea"/>
                <a:cs typeface="+mn-cs"/>
              </a:rPr>
              <a:t>The containers then run on the pods as defined by the service meaning which images run and with the parameters that make sense for the application deployment.</a:t>
            </a:r>
          </a:p>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162</a:t>
            </a:fld>
            <a:endParaRPr lang="en-US"/>
          </a:p>
        </p:txBody>
      </p:sp>
    </p:spTree>
    <p:extLst>
      <p:ext uri="{BB962C8B-B14F-4D97-AF65-F5344CB8AC3E}">
        <p14:creationId xmlns:p14="http://schemas.microsoft.com/office/powerpoint/2010/main" val="17496969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Lastly</a:t>
            </a:r>
            <a:r>
              <a:rPr lang="en-US" baseline="0"/>
              <a:t>, take a look at </a:t>
            </a:r>
            <a:r>
              <a:rPr lang="en-US" baseline="0" err="1"/>
              <a:t>Mesos</a:t>
            </a:r>
            <a:r>
              <a:rPr lang="en-US" baseline="0"/>
              <a:t>: Talk though 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163</a:t>
            </a:fld>
            <a:endParaRPr lang="en-US"/>
          </a:p>
        </p:txBody>
      </p:sp>
    </p:spTree>
    <p:extLst>
      <p:ext uri="{BB962C8B-B14F-4D97-AF65-F5344CB8AC3E}">
        <p14:creationId xmlns:p14="http://schemas.microsoft.com/office/powerpoint/2010/main" val="1518731521"/>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164</a:t>
            </a:fld>
            <a:endParaRPr lang="en-US"/>
          </a:p>
        </p:txBody>
      </p:sp>
    </p:spTree>
    <p:extLst>
      <p:ext uri="{BB962C8B-B14F-4D97-AF65-F5344CB8AC3E}">
        <p14:creationId xmlns:p14="http://schemas.microsoft.com/office/powerpoint/2010/main" val="354736519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Talk through manually starting and running containers on VMs in Azure</a:t>
            </a:r>
            <a:r>
              <a:rPr lang="en-US" baseline="0"/>
              <a:t> IaaS.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165</a:t>
            </a:fld>
            <a:endParaRPr lang="en-US"/>
          </a:p>
        </p:txBody>
      </p:sp>
    </p:spTree>
    <p:extLst>
      <p:ext uri="{BB962C8B-B14F-4D97-AF65-F5344CB8AC3E}">
        <p14:creationId xmlns:p14="http://schemas.microsoft.com/office/powerpoint/2010/main" val="370367166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you</a:t>
            </a:r>
            <a:r>
              <a:rPr lang="en-US" baseline="0"/>
              <a:t> can see that </a:t>
            </a:r>
            <a:r>
              <a:rPr lang="en-US" baseline="0" err="1"/>
              <a:t>conainers</a:t>
            </a:r>
            <a:r>
              <a:rPr lang="en-US" baseline="0"/>
              <a:t> can be run on Azure Web Apps using the App Service on Linux.</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166</a:t>
            </a:fld>
            <a:endParaRPr lang="en-US"/>
          </a:p>
        </p:txBody>
      </p:sp>
    </p:spTree>
    <p:extLst>
      <p:ext uri="{BB962C8B-B14F-4D97-AF65-F5344CB8AC3E}">
        <p14:creationId xmlns:p14="http://schemas.microsoft.com/office/powerpoint/2010/main" val="1720604830"/>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ACS</a:t>
            </a:r>
            <a:r>
              <a:rPr lang="en-US" baseline="0"/>
              <a:t> is used to very quickly get up and running with containers on Azure.  Read 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167</a:t>
            </a:fld>
            <a:endParaRPr lang="en-US"/>
          </a:p>
        </p:txBody>
      </p:sp>
    </p:spTree>
    <p:extLst>
      <p:ext uri="{BB962C8B-B14F-4D97-AF65-F5344CB8AC3E}">
        <p14:creationId xmlns:p14="http://schemas.microsoft.com/office/powerpoint/2010/main" val="40595183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More</a:t>
            </a:r>
            <a:r>
              <a:rPr lang="en-US" baseline="0"/>
              <a:t> details on ACS.  Read 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168</a:t>
            </a:fld>
            <a:endParaRPr lang="en-US"/>
          </a:p>
        </p:txBody>
      </p:sp>
    </p:spTree>
    <p:extLst>
      <p:ext uri="{BB962C8B-B14F-4D97-AF65-F5344CB8AC3E}">
        <p14:creationId xmlns:p14="http://schemas.microsoft.com/office/powerpoint/2010/main" val="3588863186"/>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Azure Containers</a:t>
            </a:r>
            <a:r>
              <a:rPr lang="en-US" baseline="0"/>
              <a:t> are a super easy and fast way to run containers in Azure.  This doesn’t require ACS or even IaaS VMs.  These can be started in just a few seconds.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169</a:t>
            </a:fld>
            <a:endParaRPr lang="en-US"/>
          </a:p>
        </p:txBody>
      </p:sp>
    </p:spTree>
    <p:extLst>
      <p:ext uri="{BB962C8B-B14F-4D97-AF65-F5344CB8AC3E}">
        <p14:creationId xmlns:p14="http://schemas.microsoft.com/office/powerpoint/2010/main" val="22805620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a:t>
            </a:r>
            <a:r>
              <a:rPr lang="en-US" baseline="0" dirty="0"/>
              <a:t> is actually a PaaS service that underlies your Virtual Machine</a:t>
            </a:r>
          </a:p>
          <a:p>
            <a:r>
              <a:rPr lang="en-US" baseline="0" dirty="0"/>
              <a:t>STANDARD</a:t>
            </a:r>
          </a:p>
          <a:p>
            <a:r>
              <a:rPr lang="en-US" baseline="0" dirty="0"/>
              <a:t>Disks can be deployed as part of a volume set to increase IOPS if required</a:t>
            </a:r>
          </a:p>
          <a:p>
            <a:r>
              <a:rPr lang="en-US" baseline="0" dirty="0"/>
              <a:t>Standard supports local and geo-redundant copies of files/disk</a:t>
            </a:r>
          </a:p>
          <a:p>
            <a:r>
              <a:rPr lang="en-US" baseline="0" dirty="0"/>
              <a:t>PREMIUM</a:t>
            </a:r>
          </a:p>
          <a:p>
            <a:r>
              <a:rPr lang="en-US" baseline="0" dirty="0"/>
              <a:t>Great for Relational Database Services</a:t>
            </a:r>
            <a:endParaRPr lang="en-US" dirty="0"/>
          </a:p>
          <a:p>
            <a:r>
              <a:rPr lang="en-US" dirty="0"/>
              <a:t>Only supports locally</a:t>
            </a:r>
            <a:r>
              <a:rPr lang="en-US" baseline="0" dirty="0"/>
              <a:t> redundant resiliency option</a:t>
            </a:r>
          </a:p>
          <a:p>
            <a:endParaRPr lang="en-US" baseline="0" dirty="0"/>
          </a:p>
          <a:p>
            <a:r>
              <a:rPr lang="en-US" baseline="0" dirty="0"/>
              <a:t>NOTE</a:t>
            </a:r>
          </a:p>
          <a:p>
            <a:r>
              <a:rPr lang="en-US" baseline="0" dirty="0"/>
              <a:t>VM disks support certain durability options</a:t>
            </a:r>
          </a:p>
          <a:p>
            <a:r>
              <a:rPr lang="en-US" baseline="0" dirty="0"/>
              <a:t>For VM Storage</a:t>
            </a:r>
          </a:p>
          <a:p>
            <a:r>
              <a:rPr lang="en-US" baseline="0" dirty="0"/>
              <a:t>There are 3 copies of each disk in the local region for durability</a:t>
            </a:r>
          </a:p>
          <a:p>
            <a:r>
              <a:rPr lang="en-US" baseline="0" dirty="0"/>
              <a:t>Optionally – you can enable geo-redundancy for additional durability (creates another 3 copies in sister region) in an asynchronous fashion (this will ensure survival in a DC outage)</a:t>
            </a:r>
          </a:p>
          <a:p>
            <a:endParaRPr lang="en-US" baseline="0" dirty="0"/>
          </a:p>
        </p:txBody>
      </p:sp>
      <p:sp>
        <p:nvSpPr>
          <p:cNvPr id="4" name="Slide Number Placeholder 3"/>
          <p:cNvSpPr>
            <a:spLocks noGrp="1"/>
          </p:cNvSpPr>
          <p:nvPr>
            <p:ph type="sldNum" sz="quarter" idx="10"/>
          </p:nvPr>
        </p:nvSpPr>
        <p:spPr/>
        <p:txBody>
          <a:bodyPr/>
          <a:lstStyle/>
          <a:p>
            <a:fld id="{35F9E99B-4FEE-4934-B062-7974998916A4}" type="slidenum">
              <a:rPr lang="en-US" smtClean="0"/>
              <a:t>17</a:t>
            </a:fld>
            <a:endParaRPr lang="en-US"/>
          </a:p>
        </p:txBody>
      </p:sp>
    </p:spTree>
    <p:extLst>
      <p:ext uri="{BB962C8B-B14F-4D97-AF65-F5344CB8AC3E}">
        <p14:creationId xmlns:p14="http://schemas.microsoft.com/office/powerpoint/2010/main" val="116097880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Azure</a:t>
            </a:r>
            <a:r>
              <a:rPr lang="en-US" baseline="0"/>
              <a:t> Container Registry is the perfect solution to publishing and maintaining docker images in Azure.  Read the bullets.</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170</a:t>
            </a:fld>
            <a:endParaRPr lang="en-US"/>
          </a:p>
        </p:txBody>
      </p:sp>
    </p:spTree>
    <p:extLst>
      <p:ext uri="{BB962C8B-B14F-4D97-AF65-F5344CB8AC3E}">
        <p14:creationId xmlns:p14="http://schemas.microsoft.com/office/powerpoint/2010/main" val="2550627981"/>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Service</a:t>
            </a:r>
            <a:r>
              <a:rPr lang="en-US" baseline="0"/>
              <a:t> Fabric is an Azure Service used for deployment of micro services applications at scale.  These can be configured to run docker containers.  </a:t>
            </a:r>
          </a:p>
          <a:p>
            <a:r>
              <a:rPr lang="en-US" baseline="0"/>
              <a:t>We will be discussing Service Fabric in the next module.  But before we can deploy to Service </a:t>
            </a:r>
            <a:r>
              <a:rPr lang="en-US" baseline="0" err="1"/>
              <a:t>Fabri</a:t>
            </a:r>
            <a:r>
              <a:rPr lang="en-US" baseline="0"/>
              <a:t> we need to prep our containers</a:t>
            </a:r>
          </a:p>
        </p:txBody>
      </p:sp>
      <p:sp>
        <p:nvSpPr>
          <p:cNvPr id="4" name="Slide Number Placeholder 3"/>
          <p:cNvSpPr>
            <a:spLocks noGrp="1"/>
          </p:cNvSpPr>
          <p:nvPr>
            <p:ph type="sldNum" sz="quarter" idx="10"/>
          </p:nvPr>
        </p:nvSpPr>
        <p:spPr/>
        <p:txBody>
          <a:bodyPr/>
          <a:lstStyle/>
          <a:p>
            <a:fld id="{35F9E99B-4FEE-4934-B062-7974998916A4}" type="slidenum">
              <a:rPr lang="en-US" smtClean="0"/>
              <a:t>171</a:t>
            </a:fld>
            <a:endParaRPr lang="en-US"/>
          </a:p>
        </p:txBody>
      </p:sp>
    </p:spTree>
    <p:extLst>
      <p:ext uri="{BB962C8B-B14F-4D97-AF65-F5344CB8AC3E}">
        <p14:creationId xmlns:p14="http://schemas.microsoft.com/office/powerpoint/2010/main" val="4264946750"/>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there</a:t>
            </a:r>
            <a:r>
              <a:rPr lang="en-US" baseline="0"/>
              <a:t> are many different types of container deployment in Azure.  Read through the different options documented here.</a:t>
            </a:r>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172</a:t>
            </a:fld>
            <a:endParaRPr lang="en-US"/>
          </a:p>
        </p:txBody>
      </p:sp>
    </p:spTree>
    <p:extLst>
      <p:ext uri="{BB962C8B-B14F-4D97-AF65-F5344CB8AC3E}">
        <p14:creationId xmlns:p14="http://schemas.microsoft.com/office/powerpoint/2010/main" val="206594100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173</a:t>
            </a:fld>
            <a:endParaRPr lang="en-US"/>
          </a:p>
        </p:txBody>
      </p:sp>
    </p:spTree>
    <p:extLst>
      <p:ext uri="{BB962C8B-B14F-4D97-AF65-F5344CB8AC3E}">
        <p14:creationId xmlns:p14="http://schemas.microsoft.com/office/powerpoint/2010/main" val="734838821"/>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900" dirty="0"/>
              <a:t>Application design patterns and practices have evolved throughout the Client/Server, Web Services and Cloud and Mobile Services era’s of computing.  </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 the Client/Server era, consumption of application services were easy to estimate as the application was generally served to users within the organization</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In the Web services era, application services could communicate with each other as well as clients via the internet.  This meant that application design practices needed to allow for applications to be more dynamic</a:t>
            </a:r>
          </a:p>
          <a:p>
            <a:pPr marL="285750" indent="-285750">
              <a:buFont typeface="Arial" panose="020B0604020202020204" pitchFamily="34" charset="0"/>
              <a:buChar char="•"/>
            </a:pPr>
            <a:endParaRPr lang="en-US" sz="900" dirty="0"/>
          </a:p>
          <a:p>
            <a:pPr marL="285750" indent="-285750">
              <a:buFont typeface="Arial" panose="020B0604020202020204" pitchFamily="34" charset="0"/>
              <a:buChar char="•"/>
            </a:pPr>
            <a:r>
              <a:rPr lang="en-US" sz="900" dirty="0"/>
              <a:t>With the introduction of cloud computing, dynamic infrastructure (computing resources that can be created and moved with little effort) makes it much easier to spin up new applications</a:t>
            </a: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endParaRPr lang="en-US" sz="900" b="0" i="0" kern="1200" dirty="0">
              <a:solidFill>
                <a:schemeClr val="tx1"/>
              </a:solidFill>
              <a:effectLst/>
              <a:latin typeface="Segoe UI Light" pitchFamily="34" charset="0"/>
              <a:ea typeface="+mn-ea"/>
              <a:cs typeface="+mn-cs"/>
            </a:endParaRPr>
          </a:p>
          <a:p>
            <a:r>
              <a:rPr lang="en-US" sz="900" b="0" i="0" kern="1200" dirty="0">
                <a:solidFill>
                  <a:schemeClr val="tx1"/>
                </a:solidFill>
                <a:effectLst/>
                <a:latin typeface="Segoe UI Light" pitchFamily="34" charset="0"/>
                <a:ea typeface="+mn-ea"/>
                <a:cs typeface="+mn-cs"/>
              </a:rPr>
              <a:t>The desire to break down monolithic applications has been driven by two primary trends. First, dynamic infrastructure (computing resources that can be created and moved with little effort) makes it much easier to spin up new applications. This includes traditional virtual machines such as VMWare and every piece of Cloud computing. Additionally, small, easily-moved virtualization components called containers have made it easy for teams to build very small components that fit together across the network. This eliminates much of the cost of setting up infrastructure new applications.</a:t>
            </a:r>
          </a:p>
          <a:p>
            <a:r>
              <a:rPr lang="en-US" sz="900" b="0" i="0" kern="1200" dirty="0">
                <a:solidFill>
                  <a:schemeClr val="tx1"/>
                </a:solidFill>
                <a:effectLst/>
                <a:latin typeface="Segoe UI Light" pitchFamily="34" charset="0"/>
                <a:ea typeface="+mn-ea"/>
                <a:cs typeface="+mn-cs"/>
              </a:rPr>
              <a:t>The second trend is “</a:t>
            </a:r>
            <a:r>
              <a:rPr lang="en-US" sz="900" b="0" i="0" kern="1200" dirty="0" err="1">
                <a:solidFill>
                  <a:schemeClr val="tx1"/>
                </a:solidFill>
                <a:effectLst/>
                <a:latin typeface="Segoe UI Light" pitchFamily="34" charset="0"/>
                <a:ea typeface="+mn-ea"/>
                <a:cs typeface="+mn-cs"/>
              </a:rPr>
              <a:t>microframeworks</a:t>
            </a:r>
            <a:r>
              <a:rPr lang="en-US" sz="900" b="0" i="0" kern="1200" dirty="0">
                <a:solidFill>
                  <a:schemeClr val="tx1"/>
                </a:solidFill>
                <a:effectLst/>
                <a:latin typeface="Segoe UI Light" pitchFamily="34" charset="0"/>
                <a:ea typeface="+mn-ea"/>
                <a:cs typeface="+mn-cs"/>
              </a:rPr>
              <a:t>.” </a:t>
            </a:r>
            <a:r>
              <a:rPr lang="en-US" sz="900" b="0" i="0" kern="1200" dirty="0" err="1">
                <a:solidFill>
                  <a:schemeClr val="tx1"/>
                </a:solidFill>
                <a:effectLst/>
                <a:latin typeface="Segoe UI Light" pitchFamily="34" charset="0"/>
                <a:ea typeface="+mn-ea"/>
                <a:cs typeface="+mn-cs"/>
              </a:rPr>
              <a:t>Microframeworks</a:t>
            </a:r>
            <a:r>
              <a:rPr lang="en-US" sz="900" b="0" i="0" kern="1200" dirty="0">
                <a:solidFill>
                  <a:schemeClr val="tx1"/>
                </a:solidFill>
                <a:effectLst/>
                <a:latin typeface="Segoe UI Light" pitchFamily="34" charset="0"/>
                <a:ea typeface="+mn-ea"/>
                <a:cs typeface="+mn-cs"/>
              </a:rPr>
              <a:t> are simple application stacks that are easy to create and don’t have the traditional weight of a new application. They can easily be sized from a single service to a set of related services and don’t require the same overhead to spin up.</a:t>
            </a:r>
          </a:p>
          <a:p>
            <a:r>
              <a:rPr lang="en-US" sz="900" b="0" i="0" kern="1200" dirty="0">
                <a:solidFill>
                  <a:schemeClr val="tx1"/>
                </a:solidFill>
                <a:effectLst/>
                <a:latin typeface="Segoe UI Light" pitchFamily="34" charset="0"/>
                <a:ea typeface="+mn-ea"/>
                <a:cs typeface="+mn-cs"/>
              </a:rPr>
              <a:t>Another emerging trend is pushing this concept of </a:t>
            </a:r>
            <a:r>
              <a:rPr lang="en-US" sz="900" b="0" i="0" kern="1200" dirty="0" err="1">
                <a:solidFill>
                  <a:schemeClr val="tx1"/>
                </a:solidFill>
                <a:effectLst/>
                <a:latin typeface="Segoe UI Light" pitchFamily="34" charset="0"/>
                <a:ea typeface="+mn-ea"/>
                <a:cs typeface="+mn-cs"/>
              </a:rPr>
              <a:t>microframeworks</a:t>
            </a:r>
            <a:r>
              <a:rPr lang="en-US" sz="900" b="0" i="0" kern="1200" dirty="0">
                <a:solidFill>
                  <a:schemeClr val="tx1"/>
                </a:solidFill>
                <a:effectLst/>
                <a:latin typeface="Segoe UI Light" pitchFamily="34" charset="0"/>
                <a:ea typeface="+mn-ea"/>
                <a:cs typeface="+mn-cs"/>
              </a:rPr>
              <a:t> to a logical extreme with </a:t>
            </a:r>
            <a:r>
              <a:rPr lang="en-US" sz="900" b="0" i="0" kern="1200" dirty="0" err="1">
                <a:solidFill>
                  <a:schemeClr val="tx1"/>
                </a:solidFill>
                <a:effectLst/>
                <a:latin typeface="Segoe UI Light" pitchFamily="34" charset="0"/>
                <a:ea typeface="+mn-ea"/>
                <a:cs typeface="+mn-cs"/>
              </a:rPr>
              <a:t>serverless</a:t>
            </a:r>
            <a:r>
              <a:rPr lang="en-US" sz="900" b="0" i="0" kern="1200" dirty="0">
                <a:solidFill>
                  <a:schemeClr val="tx1"/>
                </a:solidFill>
                <a:effectLst/>
                <a:latin typeface="Segoe UI Light" pitchFamily="34" charset="0"/>
                <a:ea typeface="+mn-ea"/>
                <a:cs typeface="+mn-cs"/>
              </a:rPr>
              <a:t> computing. In this model, each service endpoint has its own code that is managed by a Cloud controller.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174</a:t>
            </a:fld>
            <a:endParaRPr lang="en-US" dirty="0"/>
          </a:p>
        </p:txBody>
      </p:sp>
    </p:spTree>
    <p:extLst>
      <p:ext uri="{BB962C8B-B14F-4D97-AF65-F5344CB8AC3E}">
        <p14:creationId xmlns:p14="http://schemas.microsoft.com/office/powerpoint/2010/main" val="1422482023"/>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sz="1600" dirty="0"/>
              <a:t>Traditional applications are a natural way for an application to evolve. Most applications start out with a single objective, but over time, features are added to the application to support business needs.  </a:t>
            </a:r>
          </a:p>
          <a:p>
            <a:pPr marL="285750" indent="-285750">
              <a:buFont typeface="Arial" panose="020B0604020202020204" pitchFamily="34" charset="0"/>
              <a:buChar char="•"/>
            </a:pPr>
            <a:r>
              <a:rPr lang="en-US" sz="1600" dirty="0"/>
              <a:t>Most traditional applications are built using three tier application architecture patterns: presentation or web tier, middle tier, and data tier.  </a:t>
            </a:r>
          </a:p>
          <a:p>
            <a:pPr marL="285750" indent="-285750">
              <a:buFont typeface="Arial" panose="020B0604020202020204" pitchFamily="34" charset="0"/>
              <a:buChar char="•"/>
            </a:pPr>
            <a:r>
              <a:rPr lang="en-US" sz="1600" dirty="0"/>
              <a:t>Each tier runs on a dedicated server and is statically configured with hostnames and IP addresses of the servers of the other tiers it depends on.</a:t>
            </a:r>
          </a:p>
          <a:p>
            <a:pPr marL="285750" indent="-285750">
              <a:buFont typeface="Arial" panose="020B0604020202020204" pitchFamily="34" charset="0"/>
              <a:buChar char="•"/>
            </a:pPr>
            <a:r>
              <a:rPr lang="en-US" sz="1600" dirty="0"/>
              <a:t>Traditional applications are usually hosted on very reliable networks and servers.</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175</a:t>
            </a:fld>
            <a:endParaRPr lang="en-US" dirty="0"/>
          </a:p>
        </p:txBody>
      </p:sp>
    </p:spTree>
    <p:extLst>
      <p:ext uri="{BB962C8B-B14F-4D97-AF65-F5344CB8AC3E}">
        <p14:creationId xmlns:p14="http://schemas.microsoft.com/office/powerpoint/2010/main" val="502205270"/>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a:t>
            </a:r>
            <a:r>
              <a:rPr lang="en-US" baseline="0" dirty="0"/>
              <a:t> can only scale up your infrastructure to a point until you run out of capacity and have to scale out.  Scale out often means refactoring the application and</a:t>
            </a:r>
            <a:r>
              <a:rPr lang="en-US" dirty="0"/>
              <a:t> is done through extensive upgrade projects, which go through complete change management cycle of the organization and procure additional hardware that is installed, and application is re-configured to accommodate new servers. </a:t>
            </a:r>
          </a:p>
          <a:p>
            <a:endParaRPr lang="en-US" baseline="0" dirty="0"/>
          </a:p>
          <a:p>
            <a:r>
              <a:rPr lang="en-US" baseline="0" dirty="0"/>
              <a:t>Application demand is based upon the app as a whole.  You can’t scale out individual application components to meet demand</a:t>
            </a:r>
          </a:p>
          <a:p>
            <a:endParaRPr lang="en-US" baseline="0" dirty="0"/>
          </a:p>
          <a:p>
            <a:r>
              <a:rPr lang="en-US" baseline="0" dirty="0"/>
              <a:t>Apps are developed in one technology stack only.  </a:t>
            </a:r>
          </a:p>
          <a:p>
            <a:endParaRPr lang="en-US" baseline="0" dirty="0"/>
          </a:p>
          <a:p>
            <a:r>
              <a:rPr lang="en-US" baseline="0" dirty="0"/>
              <a:t>Features can’t be developed independently. </a:t>
            </a:r>
          </a:p>
          <a:p>
            <a:endParaRPr lang="en-US" baseline="0" dirty="0"/>
          </a:p>
          <a:p>
            <a:r>
              <a:rPr lang="en-US" baseline="0" dirty="0"/>
              <a:t>Omitted….</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If developed without discipline, the application can become difficult to fully understand and modify.</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176</a:t>
            </a:fld>
            <a:endParaRPr lang="en-US" dirty="0"/>
          </a:p>
        </p:txBody>
      </p:sp>
    </p:spTree>
    <p:extLst>
      <p:ext uri="{BB962C8B-B14F-4D97-AF65-F5344CB8AC3E}">
        <p14:creationId xmlns:p14="http://schemas.microsoft.com/office/powerpoint/2010/main" val="322297859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dirty="0">
                <a:gradFill>
                  <a:gsLst>
                    <a:gs pos="0">
                      <a:srgbClr val="292929">
                        <a:lumMod val="90000"/>
                        <a:lumOff val="10000"/>
                      </a:srgbClr>
                    </a:gs>
                    <a:gs pos="86000">
                      <a:srgbClr val="292929">
                        <a:lumMod val="90000"/>
                        <a:lumOff val="10000"/>
                      </a:srgbClr>
                    </a:gs>
                  </a:gsLst>
                  <a:lin ang="5400000" scaled="0"/>
                </a:gradFill>
              </a:rPr>
              <a:t>Additional talking points</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Difficult to individually upgrade application components</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Data schema contracts are difficult to enforce throughout different application versions</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Server patching equals application downtime</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Each server has the full application stack</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Hardware utilization is irrelevant</a:t>
            </a:r>
          </a:p>
          <a:p>
            <a:pPr marL="342900" indent="-342900">
              <a:buFont typeface="Arial" panose="020B0604020202020204" pitchFamily="34" charset="0"/>
              <a:buChar char="•"/>
            </a:pPr>
            <a:r>
              <a:rPr lang="en-US" sz="1600" dirty="0">
                <a:gradFill>
                  <a:gsLst>
                    <a:gs pos="0">
                      <a:srgbClr val="292929">
                        <a:lumMod val="90000"/>
                        <a:lumOff val="10000"/>
                      </a:srgbClr>
                    </a:gs>
                    <a:gs pos="86000">
                      <a:srgbClr val="292929">
                        <a:lumMod val="90000"/>
                        <a:lumOff val="10000"/>
                      </a:srgbClr>
                    </a:gs>
                  </a:gsLst>
                  <a:lin ang="5400000" scaled="0"/>
                </a:gradFill>
              </a:rPr>
              <a:t>No way to scale an individual component within the application stack</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177</a:t>
            </a:fld>
            <a:endParaRPr lang="en-US" dirty="0"/>
          </a:p>
        </p:txBody>
      </p:sp>
    </p:spTree>
    <p:extLst>
      <p:ext uri="{BB962C8B-B14F-4D97-AF65-F5344CB8AC3E}">
        <p14:creationId xmlns:p14="http://schemas.microsoft.com/office/powerpoint/2010/main" val="1140872456"/>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the concept of a cluster, the concept of a node and that the services are nicely and evenly spread across the available and healthy nodes in a cluster. Explain that the hexagons represent services</a:t>
            </a:r>
          </a:p>
        </p:txBody>
      </p:sp>
      <p:sp>
        <p:nvSpPr>
          <p:cNvPr id="4" name="Slide Number Placeholder 3"/>
          <p:cNvSpPr>
            <a:spLocks noGrp="1"/>
          </p:cNvSpPr>
          <p:nvPr>
            <p:ph type="sldNum" sz="quarter" idx="10"/>
          </p:nvPr>
        </p:nvSpPr>
        <p:spPr/>
        <p:txBody>
          <a:bodyPr/>
          <a:lstStyle/>
          <a:p>
            <a:fld id="{71A41F1F-90BE-488A-B820-D47438566D65}" type="slidenum">
              <a:rPr lang="en-US" smtClean="0"/>
              <a:t>178</a:t>
            </a:fld>
            <a:endParaRPr lang="en-US"/>
          </a:p>
        </p:txBody>
      </p:sp>
    </p:spTree>
    <p:extLst>
      <p:ext uri="{BB962C8B-B14F-4D97-AF65-F5344CB8AC3E}">
        <p14:creationId xmlns:p14="http://schemas.microsoft.com/office/powerpoint/2010/main" val="260355534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Difference in</a:t>
            </a:r>
            <a:r>
              <a:rPr lang="en-US" baseline="0" dirty="0"/>
              <a:t> scaling between traditional and </a:t>
            </a:r>
            <a:r>
              <a:rPr lang="en-US" baseline="0" dirty="0" err="1"/>
              <a:t>Microservice</a:t>
            </a:r>
            <a:r>
              <a:rPr lang="en-US" baseline="0" dirty="0"/>
              <a:t> apps</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179</a:t>
            </a:fld>
            <a:endParaRPr lang="en-US"/>
          </a:p>
        </p:txBody>
      </p:sp>
    </p:spTree>
    <p:extLst>
      <p:ext uri="{BB962C8B-B14F-4D97-AF65-F5344CB8AC3E}">
        <p14:creationId xmlns:p14="http://schemas.microsoft.com/office/powerpoint/2010/main" val="819930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18</a:t>
            </a:fld>
            <a:endParaRPr lang="en-US"/>
          </a:p>
        </p:txBody>
      </p:sp>
    </p:spTree>
    <p:extLst>
      <p:ext uri="{BB962C8B-B14F-4D97-AF65-F5344CB8AC3E}">
        <p14:creationId xmlns:p14="http://schemas.microsoft.com/office/powerpoint/2010/main" val="80194366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agility:</a:t>
            </a:r>
          </a:p>
          <a:p>
            <a:pPr marL="171450" indent="-171450">
              <a:buFontTx/>
              <a:buChar char="-"/>
            </a:pPr>
            <a:r>
              <a:rPr lang="en-US" dirty="0"/>
              <a:t>You can match</a:t>
            </a:r>
            <a:r>
              <a:rPr lang="en-US" baseline="0" dirty="0"/>
              <a:t> services to team boundaries</a:t>
            </a:r>
          </a:p>
          <a:p>
            <a:pPr marL="171450" indent="-171450">
              <a:buFontTx/>
              <a:buChar char="-"/>
            </a:pPr>
            <a:r>
              <a:rPr lang="en-US" baseline="0" dirty="0" err="1"/>
              <a:t>Interservice</a:t>
            </a:r>
            <a:r>
              <a:rPr lang="en-US" baseline="0" dirty="0"/>
              <a:t> boundaries defined by strong service contracts ensure that individual teams can make changes under the hood without worrying about weird dependencies</a:t>
            </a:r>
          </a:p>
          <a:p>
            <a:pPr marL="171450" indent="-171450">
              <a:buFontTx/>
              <a:buChar char="-"/>
            </a:pPr>
            <a:endParaRPr lang="en-US" baseline="0" dirty="0"/>
          </a:p>
          <a:p>
            <a:pPr marL="0" indent="0">
              <a:buFontTx/>
              <a:buNone/>
            </a:pPr>
            <a:endParaRPr lang="en-US" baseline="0" dirty="0"/>
          </a:p>
          <a:p>
            <a:pPr marL="0" indent="0">
              <a:buFontTx/>
              <a:buNone/>
            </a:pPr>
            <a:r>
              <a:rPr lang="en-US" baseline="0" dirty="0"/>
              <a:t>Simplify upgrades:</a:t>
            </a:r>
          </a:p>
          <a:p>
            <a:pPr marL="171450" indent="-171450">
              <a:buFontTx/>
              <a:buChar char="-"/>
            </a:pPr>
            <a:r>
              <a:rPr lang="en-US" baseline="0" dirty="0"/>
              <a:t>By upgrading your application surgically, upgrades don’t need to be white-knuckle affairs run overnight or on Saturdays</a:t>
            </a:r>
          </a:p>
          <a:p>
            <a:pPr marL="171450" indent="-171450">
              <a:buFontTx/>
              <a:buChar char="-"/>
            </a:pPr>
            <a:endParaRPr lang="en-US" baseline="0" dirty="0"/>
          </a:p>
          <a:p>
            <a:pPr marL="171450" indent="-171450">
              <a:buFontTx/>
              <a:buChar char="-"/>
            </a:pPr>
            <a:endParaRPr lang="en-US" baseline="0" dirty="0"/>
          </a:p>
          <a:p>
            <a:pPr marL="0" indent="0">
              <a:buFontTx/>
              <a:buNone/>
            </a:pPr>
            <a:r>
              <a:rPr lang="en-US" baseline="0" dirty="0"/>
              <a:t>Maximize productivity:</a:t>
            </a:r>
          </a:p>
          <a:p>
            <a:pPr marL="171450" indent="-171450">
              <a:buFontTx/>
              <a:buChar char="-"/>
            </a:pPr>
            <a:r>
              <a:rPr lang="en-US" baseline="0" dirty="0"/>
              <a:t>The team working on the customer service are all PHP experts? They can use that. The team building the payments service needs to use a legacy C++ library? They can build their service in native. You should never have to compromise on productivity for the sake of consistency.</a:t>
            </a:r>
          </a:p>
          <a:p>
            <a:pPr marL="171450" indent="-171450">
              <a:buFontTx/>
              <a:buChar char="-"/>
            </a:pPr>
            <a:endParaRPr lang="en-US" baseline="0" dirty="0"/>
          </a:p>
          <a:p>
            <a:pPr marL="0" indent="0">
              <a:buFontTx/>
              <a:buNone/>
            </a:pPr>
            <a:r>
              <a:rPr lang="en-US" baseline="0" dirty="0"/>
              <a:t>Improve hardware utilization:</a:t>
            </a:r>
          </a:p>
          <a:p>
            <a:pPr marL="171450" indent="-171450">
              <a:buFontTx/>
              <a:buChar char="-"/>
            </a:pPr>
            <a:r>
              <a:rPr lang="en-US" baseline="0" dirty="0"/>
              <a:t>In the previous slide, we looked at how monolithic apps are scaled, by deploying multiple copies and load balancing. But if if you have a particular code path that is particularly hot, you need to scale out the HW for the whole application based on that bottleneck rather than just scaling that service.</a:t>
            </a:r>
          </a:p>
          <a:p>
            <a:pPr marL="171450" indent="-171450">
              <a:buFontTx/>
              <a:buChar char="-"/>
            </a:pPr>
            <a:endParaRPr lang="en-US" baseline="0" dirty="0"/>
          </a:p>
          <a:p>
            <a:pPr marL="0" indent="0">
              <a:buFontTx/>
              <a:buNone/>
            </a:pPr>
            <a:r>
              <a:rPr lang="en-US" baseline="0" dirty="0"/>
              <a:t>Limit the impact of failures</a:t>
            </a:r>
          </a:p>
          <a:p>
            <a:pPr marL="0" indent="0">
              <a:buFontTx/>
              <a:buNone/>
            </a:pPr>
            <a:r>
              <a:rPr lang="en-US" baseline="0" dirty="0"/>
              <a:t>- In a monolithic app, failures often impact the whole app. With microservices, failures are isolated, both because a crash in one place doesn’t bring down the whole application and because the more explicit boundaries force teams to think about fault tolerance.</a:t>
            </a:r>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 10:18 AM</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180</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75109638"/>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BUT….by introducing</a:t>
            </a:r>
            <a:r>
              <a:rPr lang="en-US" baseline="0" dirty="0"/>
              <a:t> </a:t>
            </a:r>
            <a:r>
              <a:rPr lang="en-US" baseline="0" dirty="0" err="1"/>
              <a:t>Microservices</a:t>
            </a:r>
            <a:r>
              <a:rPr lang="en-US" baseline="0" dirty="0"/>
              <a:t> you also introduce Complexity</a:t>
            </a:r>
            <a:endParaRPr lang="en-US" dirty="0"/>
          </a:p>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Lots of problems at scale with reliability</a:t>
            </a:r>
          </a:p>
          <a:p>
            <a:r>
              <a:rPr lang="en-US" dirty="0"/>
              <a:t>Inter-service communication</a:t>
            </a:r>
          </a:p>
          <a:p>
            <a:r>
              <a:rPr lang="en-US" dirty="0"/>
              <a:t>error handling</a:t>
            </a:r>
          </a:p>
          <a:p>
            <a:r>
              <a:rPr lang="en-US" dirty="0"/>
              <a:t>Data</a:t>
            </a:r>
            <a:r>
              <a:rPr lang="en-US" baseline="0" dirty="0"/>
              <a:t> consistency</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181</a:t>
            </a:fld>
            <a:endParaRPr lang="en-US" dirty="0"/>
          </a:p>
        </p:txBody>
      </p:sp>
    </p:spTree>
    <p:extLst>
      <p:ext uri="{BB962C8B-B14F-4D97-AF65-F5344CB8AC3E}">
        <p14:creationId xmlns:p14="http://schemas.microsoft.com/office/powerpoint/2010/main" val="1046377506"/>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a:t>
            </a:r>
            <a:r>
              <a:rPr lang="en-US" baseline="0" dirty="0"/>
              <a:t> are l</a:t>
            </a:r>
            <a:r>
              <a:rPr lang="en-US" dirty="0"/>
              <a:t>ots</a:t>
            </a:r>
            <a:r>
              <a:rPr lang="en-US" baseline="0" dirty="0"/>
              <a:t> of solutions for some of the problems but</a:t>
            </a:r>
          </a:p>
          <a:p>
            <a:pPr marL="171450" indent="-171450">
              <a:buFontTx/>
              <a:buChar char="-"/>
            </a:pPr>
            <a:r>
              <a:rPr lang="en-US" baseline="0" dirty="0"/>
              <a:t>Have to combine them all to get anything to really work</a:t>
            </a:r>
          </a:p>
          <a:p>
            <a:pPr marL="171450" indent="-171450">
              <a:buFontTx/>
              <a:buChar char="-"/>
            </a:pPr>
            <a:r>
              <a:rPr lang="en-US" baseline="0" dirty="0"/>
              <a:t>This is time consuming and difficult – Create you own platform to manage this?</a:t>
            </a:r>
          </a:p>
          <a:p>
            <a:pPr marL="171450" indent="-171450">
              <a:buFontTx/>
              <a:buChar char="-"/>
            </a:pPr>
            <a:r>
              <a:rPr lang="en-US" baseline="0" dirty="0"/>
              <a:t>What if there was something  out there can could aggregate all of this into one place??</a:t>
            </a:r>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D16B8-DE3E-4D31-AAA7-8D20470AAF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519815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a:t>
            </a:r>
            <a:r>
              <a:rPr lang="en-US" baseline="0" dirty="0"/>
              <a:t> Fabric will help you to manage these complexities:</a:t>
            </a:r>
            <a:endParaRPr lang="en-US" dirty="0"/>
          </a:p>
          <a:p>
            <a:r>
              <a:rPr lang="en-US" sz="1600" b="1" dirty="0">
                <a:solidFill>
                  <a:schemeClr val="tx1"/>
                </a:solidFill>
              </a:rPr>
              <a:t>Availability Guarantees</a:t>
            </a:r>
          </a:p>
          <a:p>
            <a:r>
              <a:rPr lang="en-US" sz="1600" b="1" dirty="0">
                <a:solidFill>
                  <a:schemeClr val="tx1"/>
                </a:solidFill>
              </a:rPr>
              <a:t>Scale Out Architecture</a:t>
            </a:r>
          </a:p>
          <a:p>
            <a:r>
              <a:rPr lang="en-US" sz="1600" b="1" dirty="0">
                <a:solidFill>
                  <a:schemeClr val="tx1"/>
                </a:solidFill>
              </a:rPr>
              <a:t>Resource Governance</a:t>
            </a:r>
          </a:p>
          <a:p>
            <a:r>
              <a:rPr lang="en-US" sz="1600" b="1" dirty="0">
                <a:solidFill>
                  <a:schemeClr val="tx1"/>
                </a:solidFill>
              </a:rPr>
              <a:t>Density</a:t>
            </a:r>
          </a:p>
          <a:p>
            <a:r>
              <a:rPr lang="en-US" sz="1600" b="1" dirty="0">
                <a:solidFill>
                  <a:schemeClr val="tx1"/>
                </a:solidFill>
              </a:rPr>
              <a:t>Packaging &amp; Deployment</a:t>
            </a:r>
          </a:p>
          <a:p>
            <a:r>
              <a:rPr lang="en-US" sz="1600" b="1" dirty="0">
                <a:solidFill>
                  <a:schemeClr val="tx1"/>
                </a:solidFill>
              </a:rPr>
              <a:t>Policy Enforcement</a:t>
            </a:r>
          </a:p>
          <a:p>
            <a:r>
              <a:rPr lang="en-US" sz="1600" b="1" dirty="0">
                <a:solidFill>
                  <a:schemeClr val="tx1"/>
                </a:solidFill>
              </a:rPr>
              <a:t>Granular Versioning</a:t>
            </a:r>
          </a:p>
          <a:p>
            <a:r>
              <a:rPr lang="en-US" sz="1600" b="1" dirty="0" err="1">
                <a:solidFill>
                  <a:schemeClr val="tx1"/>
                </a:solidFill>
              </a:rPr>
              <a:t>Stateful</a:t>
            </a:r>
            <a:r>
              <a:rPr lang="en-US" sz="1600" b="1" dirty="0">
                <a:solidFill>
                  <a:schemeClr val="tx1"/>
                </a:solidFill>
              </a:rPr>
              <a:t> Workloads</a:t>
            </a:r>
          </a:p>
          <a:p>
            <a:r>
              <a:rPr lang="en-US" sz="1600" b="1" dirty="0">
                <a:solidFill>
                  <a:schemeClr val="tx1"/>
                </a:solidFill>
              </a:rPr>
              <a:t>Leader Election</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DD16B8-DE3E-4D31-AAA7-8D20470AAF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1728071"/>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184</a:t>
            </a:fld>
            <a:endParaRPr lang="en-US"/>
          </a:p>
        </p:txBody>
      </p:sp>
    </p:spTree>
    <p:extLst>
      <p:ext uri="{BB962C8B-B14F-4D97-AF65-F5344CB8AC3E}">
        <p14:creationId xmlns:p14="http://schemas.microsoft.com/office/powerpoint/2010/main" val="4189024920"/>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One</a:t>
            </a:r>
            <a:r>
              <a:rPr lang="en-US" sz="1200" baseline="0" dirty="0"/>
              <a:t> Integrated Solution that provides: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aseline="0" dirty="0"/>
          </a:p>
          <a:p>
            <a:r>
              <a:rPr lang="en-US" sz="1400" dirty="0">
                <a:solidFill>
                  <a:schemeClr val="tx1"/>
                </a:solidFill>
              </a:rPr>
              <a:t>Clustering – </a:t>
            </a:r>
            <a:r>
              <a:rPr lang="en-US" sz="1200" dirty="0">
                <a:solidFill>
                  <a:schemeClr val="tx1"/>
                </a:solidFill>
              </a:rPr>
              <a:t>Create a pool of resources</a:t>
            </a:r>
            <a:endParaRPr lang="en-US" sz="1400" dirty="0">
              <a:solidFill>
                <a:schemeClr val="tx1"/>
              </a:solidFill>
            </a:endParaRPr>
          </a:p>
          <a:p>
            <a:r>
              <a:rPr lang="en-US" sz="1400" dirty="0">
                <a:solidFill>
                  <a:schemeClr val="tx1"/>
                </a:solidFill>
              </a:rPr>
              <a:t>Environment abstraction – </a:t>
            </a:r>
            <a:r>
              <a:rPr lang="en-US" sz="1200" dirty="0">
                <a:solidFill>
                  <a:schemeClr val="tx1"/>
                </a:solidFill>
              </a:rPr>
              <a:t>Run anywhere</a:t>
            </a:r>
            <a:endParaRPr lang="en-US" sz="1400" dirty="0">
              <a:solidFill>
                <a:schemeClr val="tx1"/>
              </a:solidFill>
            </a:endParaRPr>
          </a:p>
          <a:p>
            <a:r>
              <a:rPr lang="en-US" sz="1400" dirty="0">
                <a:solidFill>
                  <a:schemeClr val="tx1"/>
                </a:solidFill>
              </a:rPr>
              <a:t>Always-on availability – </a:t>
            </a:r>
            <a:r>
              <a:rPr lang="en-US" sz="1200" dirty="0"/>
              <a:t>Auto detect and handle failure in seconds</a:t>
            </a:r>
            <a:endParaRPr lang="en-US" sz="1400" dirty="0">
              <a:solidFill>
                <a:schemeClr val="tx1"/>
              </a:solidFill>
            </a:endParaRPr>
          </a:p>
          <a:p>
            <a:r>
              <a:rPr lang="en-US" sz="1400" dirty="0">
                <a:solidFill>
                  <a:schemeClr val="tx1"/>
                </a:solidFill>
              </a:rPr>
              <a:t>Orchestration – </a:t>
            </a:r>
            <a:r>
              <a:rPr lang="en-US" sz="1200" dirty="0">
                <a:solidFill>
                  <a:schemeClr val="tx1"/>
                </a:solidFill>
              </a:rPr>
              <a:t>Manage resources and placement</a:t>
            </a:r>
            <a:endParaRPr lang="en-US" sz="1400" dirty="0">
              <a:solidFill>
                <a:schemeClr val="tx1"/>
              </a:solidFill>
            </a:endParaRPr>
          </a:p>
          <a:p>
            <a:r>
              <a:rPr lang="en-US" sz="1400" dirty="0">
                <a:solidFill>
                  <a:schemeClr val="tx1"/>
                </a:solidFill>
              </a:rPr>
              <a:t>Management – </a:t>
            </a:r>
            <a:r>
              <a:rPr lang="en-US" sz="1200" dirty="0">
                <a:solidFill>
                  <a:schemeClr val="tx1"/>
                </a:solidFill>
              </a:rPr>
              <a:t>Rolling upgrades with health monitoring</a:t>
            </a:r>
          </a:p>
          <a:p>
            <a:r>
              <a:rPr lang="en-US" sz="1400" dirty="0">
                <a:solidFill>
                  <a:schemeClr val="tx1"/>
                </a:solidFill>
              </a:rPr>
              <a:t>Programming models – </a:t>
            </a:r>
            <a:r>
              <a:rPr lang="en-US" sz="1200" dirty="0" err="1">
                <a:solidFill>
                  <a:schemeClr val="tx1"/>
                </a:solidFill>
              </a:rPr>
              <a:t>Microservices</a:t>
            </a:r>
            <a:r>
              <a:rPr lang="en-US" sz="1200" dirty="0">
                <a:solidFill>
                  <a:schemeClr val="tx1"/>
                </a:solidFill>
              </a:rPr>
              <a:t> application platform</a:t>
            </a:r>
            <a:endParaRPr lang="en-US" sz="1400" dirty="0">
              <a:solidFill>
                <a:schemeClr val="tx1"/>
              </a:solidFill>
            </a:endParaRPr>
          </a:p>
          <a:p>
            <a:r>
              <a:rPr lang="en-US" sz="1400" dirty="0">
                <a:solidFill>
                  <a:schemeClr val="tx1"/>
                </a:solidFill>
              </a:rPr>
              <a:t>Reliability &amp; Latency – </a:t>
            </a:r>
            <a:r>
              <a:rPr lang="en-US" sz="1200" dirty="0">
                <a:solidFill>
                  <a:schemeClr val="tx1"/>
                </a:solidFill>
              </a:rPr>
              <a:t>Support for </a:t>
            </a:r>
            <a:r>
              <a:rPr lang="en-US" sz="1200" dirty="0" err="1">
                <a:solidFill>
                  <a:schemeClr val="tx1"/>
                </a:solidFill>
              </a:rPr>
              <a:t>stateful</a:t>
            </a:r>
            <a:r>
              <a:rPr lang="en-US" sz="1200" dirty="0">
                <a:solidFill>
                  <a:schemeClr val="tx1"/>
                </a:solidFill>
              </a:rPr>
              <a:t> workloads</a:t>
            </a:r>
          </a:p>
          <a:p>
            <a:r>
              <a:rPr lang="en-US" sz="1400" dirty="0">
                <a:solidFill>
                  <a:schemeClr val="tx1"/>
                </a:solidFill>
              </a:rPr>
              <a:t>Data-aware  – </a:t>
            </a:r>
            <a:r>
              <a:rPr lang="en-US" sz="1200" dirty="0">
                <a:solidFill>
                  <a:schemeClr val="tx1"/>
                </a:solidFill>
              </a:rPr>
              <a:t>Meets all your data needs </a:t>
            </a:r>
            <a:endParaRPr lang="en-US" sz="1400" dirty="0">
              <a:solidFill>
                <a:schemeClr val="tx1"/>
              </a:solidFill>
            </a:endParaRPr>
          </a:p>
          <a:p>
            <a:r>
              <a:rPr lang="en-US" sz="1400" dirty="0">
                <a:solidFill>
                  <a:schemeClr val="tx1"/>
                </a:solidFill>
              </a:rPr>
              <a:t>E2E tooling – </a:t>
            </a:r>
            <a:r>
              <a:rPr lang="en-US" sz="1200" dirty="0">
                <a:solidFill>
                  <a:schemeClr val="tx1"/>
                </a:solidFill>
              </a:rPr>
              <a:t>IDEs, dev box, chaos testing, monitoring</a:t>
            </a:r>
            <a:endParaRPr lang="en-US" sz="14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Re: 2 They can be in any language, written against the SF App Model or not, hosted in containers or not, on Windows or Linux</a:t>
            </a:r>
          </a:p>
          <a:p>
            <a:endParaRPr lang="en-US" dirty="0"/>
          </a:p>
        </p:txBody>
      </p:sp>
      <p:sp>
        <p:nvSpPr>
          <p:cNvPr id="4" name="Slide Number Placeholder 3"/>
          <p:cNvSpPr>
            <a:spLocks noGrp="1"/>
          </p:cNvSpPr>
          <p:nvPr>
            <p:ph type="sldNum" sz="quarter" idx="10"/>
          </p:nvPr>
        </p:nvSpPr>
        <p:spPr/>
        <p:txBody>
          <a:bodyPr/>
          <a:lstStyle/>
          <a:p>
            <a:fld id="{49F67C77-7EFA-4CAA-A410-E92D82C8E6E1}" type="slidenum">
              <a:rPr lang="en-US" smtClean="0"/>
              <a:pPr/>
              <a:t>185</a:t>
            </a:fld>
            <a:endParaRPr lang="en-US"/>
          </a:p>
        </p:txBody>
      </p:sp>
    </p:spTree>
    <p:extLst>
      <p:ext uri="{BB962C8B-B14F-4D97-AF65-F5344CB8AC3E}">
        <p14:creationId xmlns:p14="http://schemas.microsoft.com/office/powerpoint/2010/main" val="186497942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3200" dirty="0">
                <a:solidFill>
                  <a:schemeClr val="tx1"/>
                </a:solidFill>
              </a:rPr>
              <a:t>Guest executables and guest containers</a:t>
            </a:r>
          </a:p>
          <a:p>
            <a:pPr lvl="1"/>
            <a:r>
              <a:rPr lang="en-US" sz="2800" dirty="0">
                <a:solidFill>
                  <a:schemeClr val="tx1"/>
                </a:solidFill>
              </a:rPr>
              <a:t>Deploy and manage arbitrary services written in any framework</a:t>
            </a:r>
          </a:p>
          <a:p>
            <a:pPr lvl="1"/>
            <a:r>
              <a:rPr lang="en-US" sz="2800" dirty="0">
                <a:solidFill>
                  <a:schemeClr val="tx1"/>
                </a:solidFill>
              </a:rPr>
              <a:t>Service Fabric was there before orchestration was cool</a:t>
            </a:r>
          </a:p>
          <a:p>
            <a:r>
              <a:rPr lang="en-US" sz="3200" dirty="0">
                <a:solidFill>
                  <a:schemeClr val="tx1"/>
                </a:solidFill>
              </a:rPr>
              <a:t>Stateless Services</a:t>
            </a:r>
          </a:p>
          <a:p>
            <a:pPr lvl="1"/>
            <a:r>
              <a:rPr lang="en-US" sz="1800" dirty="0">
                <a:solidFill>
                  <a:schemeClr val="tx1"/>
                </a:solidFill>
              </a:rPr>
              <a:t>State persisted to external storage, such as Azure DBs </a:t>
            </a:r>
          </a:p>
          <a:p>
            <a:pPr lvl="1"/>
            <a:r>
              <a:rPr lang="en-US" sz="1800" dirty="0">
                <a:solidFill>
                  <a:schemeClr val="tx1"/>
                </a:solidFill>
              </a:rPr>
              <a:t>Existing web and worker role applications</a:t>
            </a:r>
          </a:p>
          <a:p>
            <a:r>
              <a:rPr lang="en-US" sz="3200" dirty="0">
                <a:solidFill>
                  <a:schemeClr val="tx1"/>
                </a:solidFill>
              </a:rPr>
              <a:t>Stateful Services</a:t>
            </a:r>
          </a:p>
          <a:p>
            <a:pPr lvl="1"/>
            <a:r>
              <a:rPr lang="en-US" sz="1800" dirty="0">
                <a:solidFill>
                  <a:schemeClr val="tx1"/>
                </a:solidFill>
              </a:rPr>
              <a:t>Reliability of state through replication and local persistence</a:t>
            </a:r>
          </a:p>
          <a:p>
            <a:pPr lvl="1"/>
            <a:r>
              <a:rPr lang="en-US" sz="1800" dirty="0">
                <a:solidFill>
                  <a:schemeClr val="tx1"/>
                </a:solidFill>
              </a:rPr>
              <a:t>Lowers latency &amp; reduces complexity in traditional three tier architectures</a:t>
            </a:r>
            <a:r>
              <a:rPr lang="en-US" sz="2400" dirty="0">
                <a:solidFill>
                  <a:schemeClr val="tx1"/>
                </a:solidFill>
              </a:rPr>
              <a:t> </a:t>
            </a:r>
            <a:endParaRPr lang="en-US" sz="3200" dirty="0">
              <a:solidFill>
                <a:schemeClr val="tx1"/>
              </a:solidFill>
            </a:endParaRPr>
          </a:p>
          <a:p>
            <a:endParaRPr lang="en-US" sz="2800" dirty="0"/>
          </a:p>
          <a:p>
            <a:endParaRPr lang="en-US" sz="2800" dirty="0"/>
          </a:p>
          <a:p>
            <a:r>
              <a:rPr lang="en-US" sz="2800" dirty="0"/>
              <a:t>Actors</a:t>
            </a:r>
          </a:p>
          <a:p>
            <a:r>
              <a:rPr lang="en-US" sz="2800" dirty="0"/>
              <a:t>Stateless Services</a:t>
            </a:r>
            <a:endParaRPr lang="en-US" sz="2400" dirty="0"/>
          </a:p>
          <a:p>
            <a:r>
              <a:rPr lang="en-US" sz="2800" dirty="0" err="1"/>
              <a:t>Stateful</a:t>
            </a:r>
            <a:r>
              <a:rPr lang="en-US" sz="2800" dirty="0"/>
              <a:t> Services</a:t>
            </a:r>
          </a:p>
          <a:p>
            <a:r>
              <a:rPr lang="en-US" sz="2400" dirty="0"/>
              <a:t> </a:t>
            </a:r>
            <a:r>
              <a:rPr lang="en-US" sz="2800" dirty="0"/>
              <a:t>Guest Executables</a:t>
            </a:r>
          </a:p>
          <a:p>
            <a:pPr lvl="1"/>
            <a:r>
              <a:rPr lang="en-US" sz="2400" dirty="0"/>
              <a:t>Basically any “.exe”</a:t>
            </a:r>
          </a:p>
          <a:p>
            <a:r>
              <a:rPr lang="en-US" sz="2800" dirty="0"/>
              <a:t>Containers (Docker)</a:t>
            </a:r>
          </a:p>
          <a:p>
            <a:pPr lvl="1"/>
            <a:r>
              <a:rPr lang="en-US" sz="2800" dirty="0"/>
              <a:t>Windows</a:t>
            </a:r>
            <a:r>
              <a:rPr lang="en-US" sz="2400" dirty="0"/>
              <a:t> and Linux</a:t>
            </a: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t>Microsoft Build 2017</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2D3A8F8-FCCD-44E3-A8ED-38C8AE1F977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6/25/2018 10:18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8115702"/>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&lt;build</a:t>
            </a:r>
            <a:r>
              <a:rPr lang="en-US" baseline="0" dirty="0"/>
              <a:t> slide&gt;</a:t>
            </a:r>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6/25/2018 10:18 AM</a:t>
            </a:fld>
            <a:endParaRPr lang="en-US" dirty="0">
              <a:solidFill>
                <a:prstClr val="black"/>
              </a:solidFill>
            </a:endParaRPr>
          </a:p>
        </p:txBody>
      </p:sp>
    </p:spTree>
    <p:extLst>
      <p:ext uri="{BB962C8B-B14F-4D97-AF65-F5344CB8AC3E}">
        <p14:creationId xmlns:p14="http://schemas.microsoft.com/office/powerpoint/2010/main" val="296800389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tx1"/>
                </a:solidFill>
              </a:rPr>
              <a:t>&lt;build slide&gt;</a:t>
            </a:r>
          </a:p>
          <a:p>
            <a:r>
              <a:rPr lang="en-US" dirty="0">
                <a:solidFill>
                  <a:schemeClr val="tx1"/>
                </a:solidFill>
              </a:rPr>
              <a:t>All first party services are stateful</a:t>
            </a:r>
            <a:endParaRPr lang="en-US" dirty="0"/>
          </a:p>
        </p:txBody>
      </p:sp>
      <p:sp>
        <p:nvSpPr>
          <p:cNvPr id="4" name="Header Placeholder 3"/>
          <p:cNvSpPr>
            <a:spLocks noGrp="1"/>
          </p:cNvSpPr>
          <p:nvPr>
            <p:ph type="hdr" sz="quarter" idx="10"/>
          </p:nvPr>
        </p:nvSpPr>
        <p:spPr/>
        <p:txBody>
          <a:bodyPr/>
          <a:lstStyle/>
          <a:p>
            <a:r>
              <a:rPr lang="en-US">
                <a:solidFill>
                  <a:prstClr val="black"/>
                </a:solidFill>
              </a:rPr>
              <a:t>Build 2015</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4CA44EA-52C7-466C-AD7D-B772251CF555}" type="datetime8">
              <a:rPr lang="en-US" smtClean="0">
                <a:solidFill>
                  <a:prstClr val="black"/>
                </a:solidFill>
              </a:rPr>
              <a:pPr/>
              <a:t>6/25/2018 10:18 AM</a:t>
            </a:fld>
            <a:endParaRPr lang="en-US" dirty="0">
              <a:solidFill>
                <a:prstClr val="black"/>
              </a:solidFill>
            </a:endParaRPr>
          </a:p>
        </p:txBody>
      </p:sp>
    </p:spTree>
    <p:extLst>
      <p:ext uri="{BB962C8B-B14F-4D97-AF65-F5344CB8AC3E}">
        <p14:creationId xmlns:p14="http://schemas.microsoft.com/office/powerpoint/2010/main" val="2082279387"/>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In Service Fabric, actors are implemented in the Reliable Actors framework: An actor-pattern-based application framework built on top of </a:t>
            </a:r>
            <a:r>
              <a:rPr lang="en-US" sz="1457" b="0" i="0" u="none" strike="noStrike" kern="1200" dirty="0">
                <a:solidFill>
                  <a:schemeClr val="tx1"/>
                </a:solidFill>
                <a:effectLst/>
                <a:latin typeface="+mn-lt"/>
                <a:ea typeface="+mn-ea"/>
                <a:cs typeface="+mn-cs"/>
                <a:hlinkClick r:id="rId3"/>
              </a:rPr>
              <a:t>Service Fabric Reliable Services</a:t>
            </a:r>
            <a:r>
              <a:rPr lang="en-US" sz="1457" b="0" i="0" kern="1200" dirty="0">
                <a:solidFill>
                  <a:schemeClr val="tx1"/>
                </a:solidFill>
                <a:effectLst/>
                <a:latin typeface="+mn-lt"/>
                <a:ea typeface="+mn-ea"/>
                <a:cs typeface="+mn-cs"/>
              </a:rPr>
              <a:t>. Each Reliable Actor service you write is actually a partitioned, </a:t>
            </a:r>
            <a:r>
              <a:rPr lang="en-US" sz="1457" b="0" i="0" kern="1200" dirty="0" err="1">
                <a:solidFill>
                  <a:schemeClr val="tx1"/>
                </a:solidFill>
                <a:effectLst/>
                <a:latin typeface="+mn-lt"/>
                <a:ea typeface="+mn-ea"/>
                <a:cs typeface="+mn-cs"/>
              </a:rPr>
              <a:t>stateful</a:t>
            </a:r>
            <a:r>
              <a:rPr lang="en-US" sz="1457" b="0" i="0" kern="1200" dirty="0">
                <a:solidFill>
                  <a:schemeClr val="tx1"/>
                </a:solidFill>
                <a:effectLst/>
                <a:latin typeface="+mn-lt"/>
                <a:ea typeface="+mn-ea"/>
                <a:cs typeface="+mn-cs"/>
              </a:rPr>
              <a:t> Reliable Service.</a:t>
            </a:r>
            <a:r>
              <a:rPr lang="en-US" sz="1457" b="0" i="0" u="none" strike="noStrike" kern="1200" dirty="0">
                <a:solidFill>
                  <a:schemeClr val="tx1"/>
                </a:solidFill>
                <a:effectLst/>
                <a:latin typeface="+mn-lt"/>
                <a:ea typeface="+mn-ea"/>
                <a:cs typeface="+mn-cs"/>
              </a:rPr>
              <a:t>+</a:t>
            </a:r>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Every actor is defined as an instance of an actor type, identical to the way a .NET object is an instance of a .NET type. For example, there may be an actor type that implements the functionality of a calculator and there could be many actors of that type that are distributed on various nodes across a cluster. Each such actor is uniquely identified by an actor ID.</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189</a:t>
            </a:fld>
            <a:endParaRPr lang="en-US"/>
          </a:p>
        </p:txBody>
      </p:sp>
    </p:spTree>
    <p:extLst>
      <p:ext uri="{BB962C8B-B14F-4D97-AF65-F5344CB8AC3E}">
        <p14:creationId xmlns:p14="http://schemas.microsoft.com/office/powerpoint/2010/main" val="14247200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765497423"/>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190</a:t>
            </a:fld>
            <a:endParaRPr lang="en-US"/>
          </a:p>
        </p:txBody>
      </p:sp>
    </p:spTree>
    <p:extLst>
      <p:ext uri="{BB962C8B-B14F-4D97-AF65-F5344CB8AC3E}">
        <p14:creationId xmlns:p14="http://schemas.microsoft.com/office/powerpoint/2010/main" val="165848744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191</a:t>
            </a:fld>
            <a:endParaRPr lang="en-US"/>
          </a:p>
        </p:txBody>
      </p:sp>
    </p:spTree>
    <p:extLst>
      <p:ext uri="{BB962C8B-B14F-4D97-AF65-F5344CB8AC3E}">
        <p14:creationId xmlns:p14="http://schemas.microsoft.com/office/powerpoint/2010/main" val="199660928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192</a:t>
            </a:fld>
            <a:endParaRPr lang="en-US"/>
          </a:p>
        </p:txBody>
      </p:sp>
    </p:spTree>
    <p:extLst>
      <p:ext uri="{BB962C8B-B14F-4D97-AF65-F5344CB8AC3E}">
        <p14:creationId xmlns:p14="http://schemas.microsoft.com/office/powerpoint/2010/main" val="2140350198"/>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91436" indent="-291436">
              <a:buFont typeface="Arial" panose="020B0604020202020204" pitchFamily="34" charset="0"/>
              <a:buChar char="•"/>
            </a:pPr>
            <a:r>
              <a:rPr lang="en-US" sz="1600" dirty="0">
                <a:solidFill>
                  <a:schemeClr val="tx1"/>
                </a:solidFill>
                <a:latin typeface="Segoe UI" panose="020B0502040204020203" pitchFamily="34" charset="0"/>
              </a:rPr>
              <a:t>You can dynamically start/remove named apps/services &amp; instances/replicas</a:t>
            </a:r>
          </a:p>
          <a:p>
            <a:pPr marL="291436" indent="-291436">
              <a:buFont typeface="Arial" panose="020B0604020202020204" pitchFamily="34" charset="0"/>
              <a:buChar char="•"/>
            </a:pPr>
            <a:r>
              <a:rPr lang="en-US" sz="1600" dirty="0">
                <a:solidFill>
                  <a:schemeClr val="tx1"/>
                </a:solidFill>
                <a:latin typeface="Segoe UI" panose="020B0502040204020203" pitchFamily="34" charset="0"/>
              </a:rPr>
              <a:t>A named service’s partition count is fixed over its lifetime</a:t>
            </a:r>
          </a:p>
          <a:p>
            <a:pPr marL="291436" indent="-291436">
              <a:buFont typeface="Arial" panose="020B0604020202020204" pitchFamily="34" charset="0"/>
              <a:buChar char="•"/>
            </a:pPr>
            <a:r>
              <a:rPr lang="en-US" sz="1600" dirty="0">
                <a:solidFill>
                  <a:schemeClr val="tx1"/>
                </a:solidFill>
                <a:latin typeface="Segoe UI" panose="020B0502040204020203" pitchFamily="34" charset="0"/>
              </a:rPr>
              <a:t>A named service’s instance/replica count applies to all of its partitions</a:t>
            </a:r>
          </a:p>
          <a:p>
            <a:r>
              <a:rPr lang="en-US" dirty="0"/>
              <a:t>Click</a:t>
            </a:r>
            <a:r>
              <a:rPr lang="en-US" baseline="0" dirty="0"/>
              <a:t> to see Lab Applications Overview</a:t>
            </a:r>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193</a:t>
            </a:fld>
            <a:endParaRPr lang="en-US"/>
          </a:p>
        </p:txBody>
      </p:sp>
    </p:spTree>
    <p:extLst>
      <p:ext uri="{BB962C8B-B14F-4D97-AF65-F5344CB8AC3E}">
        <p14:creationId xmlns:p14="http://schemas.microsoft.com/office/powerpoint/2010/main" val="353377173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a:t>
            </a:r>
            <a:r>
              <a:rPr lang="en-US" baseline="0" dirty="0"/>
              <a:t> in the lab you will be deploying your Containerized Contoso Support Services into Service Fabric. </a:t>
            </a:r>
          </a:p>
          <a:p>
            <a:r>
              <a:rPr lang="en-US" baseline="0" dirty="0"/>
              <a:t>So what does that look like?</a:t>
            </a:r>
          </a:p>
          <a:p>
            <a:r>
              <a:rPr lang="en-US" baseline="0" dirty="0"/>
              <a:t>SF Cluster has -&gt; Applications, Nodes, System</a:t>
            </a:r>
          </a:p>
          <a:p>
            <a:r>
              <a:rPr lang="en-US" baseline="0" dirty="0"/>
              <a:t>Let’s look take a look at the Applications component</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194</a:t>
            </a:fld>
            <a:endParaRPr lang="en-US"/>
          </a:p>
        </p:txBody>
      </p:sp>
    </p:spTree>
    <p:extLst>
      <p:ext uri="{BB962C8B-B14F-4D97-AF65-F5344CB8AC3E}">
        <p14:creationId xmlns:p14="http://schemas.microsoft.com/office/powerpoint/2010/main" val="394228489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a:t>
            </a:r>
            <a:r>
              <a:rPr lang="en-US" baseline="0" dirty="0"/>
              <a:t> see here that in your lab today you are deploying your </a:t>
            </a:r>
            <a:r>
              <a:rPr lang="en-US" baseline="0" dirty="0" err="1"/>
              <a:t>ContosoAds</a:t>
            </a:r>
            <a:r>
              <a:rPr lang="en-US" baseline="0" dirty="0"/>
              <a:t> Support Service as well as your Watchdog monitoring service</a:t>
            </a:r>
            <a:endParaRPr lang="en-US" dirty="0"/>
          </a:p>
          <a:p>
            <a:r>
              <a:rPr lang="en-US" dirty="0"/>
              <a:t>You can see here that is shows the </a:t>
            </a:r>
            <a:r>
              <a:rPr lang="en-US" dirty="0" err="1"/>
              <a:t>deployements</a:t>
            </a:r>
            <a:r>
              <a:rPr lang="en-US" baseline="0" dirty="0"/>
              <a:t> of applications across the various node types.  </a:t>
            </a:r>
            <a:endParaRPr lang="en-US" dirty="0"/>
          </a:p>
          <a:p>
            <a:endParaRPr lang="en-US" dirty="0"/>
          </a:p>
          <a:p>
            <a:r>
              <a:rPr lang="en-US" dirty="0"/>
              <a:t>Application-&gt;</a:t>
            </a:r>
            <a:r>
              <a:rPr lang="en-US" baseline="0" dirty="0"/>
              <a:t>Service-&gt;Partition-&gt;Instance</a:t>
            </a:r>
          </a:p>
          <a:p>
            <a:endParaRPr lang="en-US" sz="1457" b="0" i="0" kern="1200" dirty="0">
              <a:solidFill>
                <a:schemeClr val="tx1"/>
              </a:solidFill>
              <a:effectLst/>
              <a:latin typeface="+mn-lt"/>
              <a:ea typeface="+mn-ea"/>
              <a:cs typeface="+mn-cs"/>
            </a:endParaRP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Note:</a:t>
            </a:r>
            <a:r>
              <a:rPr lang="en-US" sz="1457" b="0" i="0" kern="1200" baseline="0" dirty="0">
                <a:solidFill>
                  <a:schemeClr val="tx1"/>
                </a:solidFill>
                <a:effectLst/>
                <a:latin typeface="+mn-lt"/>
                <a:ea typeface="+mn-ea"/>
                <a:cs typeface="+mn-cs"/>
              </a:rPr>
              <a:t> Your Contoso Application is not Stateful</a:t>
            </a:r>
          </a:p>
          <a:p>
            <a:r>
              <a:rPr lang="en-US" sz="1457" b="0" i="0" kern="1200" dirty="0">
                <a:solidFill>
                  <a:schemeClr val="tx1"/>
                </a:solidFill>
                <a:effectLst/>
                <a:latin typeface="+mn-lt"/>
                <a:ea typeface="+mn-ea"/>
                <a:cs typeface="+mn-cs"/>
              </a:rPr>
              <a:t>Conceptually, you can think about a </a:t>
            </a:r>
            <a:r>
              <a:rPr lang="en-US" sz="1457" b="1" i="0" kern="1200" dirty="0">
                <a:solidFill>
                  <a:schemeClr val="tx1"/>
                </a:solidFill>
                <a:effectLst/>
                <a:latin typeface="+mn-lt"/>
                <a:ea typeface="+mn-ea"/>
                <a:cs typeface="+mn-cs"/>
              </a:rPr>
              <a:t>partition</a:t>
            </a:r>
            <a:r>
              <a:rPr lang="en-US" sz="1457" b="0" i="0" kern="1200" dirty="0">
                <a:solidFill>
                  <a:schemeClr val="tx1"/>
                </a:solidFill>
                <a:effectLst/>
                <a:latin typeface="+mn-lt"/>
                <a:ea typeface="+mn-ea"/>
                <a:cs typeface="+mn-cs"/>
              </a:rPr>
              <a:t> of a </a:t>
            </a:r>
            <a:r>
              <a:rPr lang="en-US" sz="1457" b="0" i="0" kern="1200" dirty="0" err="1">
                <a:solidFill>
                  <a:schemeClr val="tx1"/>
                </a:solidFill>
                <a:effectLst/>
                <a:latin typeface="+mn-lt"/>
                <a:ea typeface="+mn-ea"/>
                <a:cs typeface="+mn-cs"/>
              </a:rPr>
              <a:t>stateful</a:t>
            </a:r>
            <a:r>
              <a:rPr lang="en-US" sz="1457" b="0" i="0" kern="1200" dirty="0">
                <a:solidFill>
                  <a:schemeClr val="tx1"/>
                </a:solidFill>
                <a:effectLst/>
                <a:latin typeface="+mn-lt"/>
                <a:ea typeface="+mn-ea"/>
                <a:cs typeface="+mn-cs"/>
              </a:rPr>
              <a:t> </a:t>
            </a:r>
            <a:r>
              <a:rPr lang="en-US" sz="1457" b="1" i="0" kern="1200" dirty="0">
                <a:solidFill>
                  <a:schemeClr val="tx1"/>
                </a:solidFill>
                <a:effectLst/>
                <a:latin typeface="+mn-lt"/>
                <a:ea typeface="+mn-ea"/>
                <a:cs typeface="+mn-cs"/>
              </a:rPr>
              <a:t>service</a:t>
            </a:r>
            <a:r>
              <a:rPr lang="en-US" sz="1457" b="0" i="0" kern="1200" dirty="0">
                <a:solidFill>
                  <a:schemeClr val="tx1"/>
                </a:solidFill>
                <a:effectLst/>
                <a:latin typeface="+mn-lt"/>
                <a:ea typeface="+mn-ea"/>
                <a:cs typeface="+mn-cs"/>
              </a:rPr>
              <a:t> as a scale unit that is highly reliable through replicas that are distributed and balanced across the nodes in a cluster.</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195</a:t>
            </a:fld>
            <a:endParaRPr lang="en-US"/>
          </a:p>
        </p:txBody>
      </p:sp>
    </p:spTree>
    <p:extLst>
      <p:ext uri="{BB962C8B-B14F-4D97-AF65-F5344CB8AC3E}">
        <p14:creationId xmlns:p14="http://schemas.microsoft.com/office/powerpoint/2010/main" val="2622057719"/>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Nodes describe</a:t>
            </a:r>
            <a:r>
              <a:rPr lang="en-US" baseline="0" dirty="0"/>
              <a:t> the underlying server infrastructure in the Service Fabric</a:t>
            </a:r>
            <a:endParaRPr lang="en-US" dirty="0"/>
          </a:p>
          <a:p>
            <a:r>
              <a:rPr lang="en-US" sz="1457" b="1" kern="1200" dirty="0" err="1">
                <a:solidFill>
                  <a:schemeClr val="tx1"/>
                </a:solidFill>
                <a:effectLst/>
                <a:latin typeface="+mn-lt"/>
                <a:ea typeface="+mn-ea"/>
                <a:cs typeface="+mn-cs"/>
              </a:rPr>
              <a:t>NodeTypes</a:t>
            </a:r>
            <a:endParaRPr lang="en-US" sz="1457" b="1" kern="1200" dirty="0">
              <a:solidFill>
                <a:schemeClr val="tx1"/>
              </a:solidFill>
              <a:effectLst/>
              <a:latin typeface="+mn-lt"/>
              <a:ea typeface="+mn-ea"/>
              <a:cs typeface="+mn-cs"/>
            </a:endParaRPr>
          </a:p>
          <a:p>
            <a:r>
              <a:rPr lang="en-US" dirty="0">
                <a:effectLst/>
              </a:rPr>
              <a:t>Node types allow you to separate your cluster nodes into various groups. A cluster must have at least one </a:t>
            </a:r>
            <a:r>
              <a:rPr lang="en-US" dirty="0" err="1">
                <a:effectLst/>
              </a:rPr>
              <a:t>NodeType</a:t>
            </a:r>
            <a:r>
              <a:rPr lang="en-US" dirty="0">
                <a:effectLst/>
              </a:rPr>
              <a:t>. All nodes in a group have the following common characteristics: </a:t>
            </a:r>
            <a:br>
              <a:rPr lang="en-US" dirty="0">
                <a:effectLst/>
              </a:rPr>
            </a:br>
            <a:r>
              <a:rPr lang="en-US" sz="1457" b="1" kern="1200" dirty="0">
                <a:solidFill>
                  <a:schemeClr val="tx1"/>
                </a:solidFill>
                <a:effectLst/>
                <a:latin typeface="+mn-lt"/>
                <a:ea typeface="+mn-ea"/>
                <a:cs typeface="+mn-cs"/>
              </a:rPr>
              <a:t>Name</a:t>
            </a:r>
            <a:r>
              <a:rPr lang="en-US" dirty="0">
                <a:effectLst/>
              </a:rPr>
              <a:t> - This is the node type name. </a:t>
            </a:r>
            <a:br>
              <a:rPr lang="en-US" dirty="0">
                <a:effectLst/>
              </a:rPr>
            </a:br>
            <a:r>
              <a:rPr lang="en-US" sz="1457" b="1" kern="1200" dirty="0">
                <a:solidFill>
                  <a:schemeClr val="tx1"/>
                </a:solidFill>
                <a:effectLst/>
                <a:latin typeface="+mn-lt"/>
                <a:ea typeface="+mn-ea"/>
                <a:cs typeface="+mn-cs"/>
              </a:rPr>
              <a:t>Endpoint Ports</a:t>
            </a:r>
            <a:r>
              <a:rPr lang="en-US" dirty="0">
                <a:effectLst/>
              </a:rPr>
              <a:t> - These are various named end points (ports) that are associated with this node type. You can use any port number that you wish, as long as they do not conflict with anything else in this manifest and are not already in use by any other application running on the machine/VM. </a:t>
            </a:r>
            <a:br>
              <a:rPr lang="en-US" dirty="0">
                <a:effectLst/>
              </a:rPr>
            </a:br>
            <a:r>
              <a:rPr lang="en-US" sz="1457" b="1" kern="1200" dirty="0">
                <a:solidFill>
                  <a:schemeClr val="tx1"/>
                </a:solidFill>
                <a:effectLst/>
                <a:latin typeface="+mn-lt"/>
                <a:ea typeface="+mn-ea"/>
                <a:cs typeface="+mn-cs"/>
              </a:rPr>
              <a:t>Placement Properties</a:t>
            </a:r>
            <a:r>
              <a:rPr lang="en-US" dirty="0">
                <a:effectLst/>
              </a:rPr>
              <a:t> - These describe properties for this node type that you use as placement constraints for the system services or your services. These properties are user-defined key/value pairs that provide extra meta data for a given node. Examples of node properties would be whether the node has a hard drive or graphics card, the number of spindles in its hard drive, cores, and other physical properties. </a:t>
            </a:r>
            <a:br>
              <a:rPr lang="en-US" dirty="0">
                <a:effectLst/>
              </a:rPr>
            </a:br>
            <a:r>
              <a:rPr lang="en-US" sz="1457" b="1" kern="1200" dirty="0">
                <a:solidFill>
                  <a:schemeClr val="tx1"/>
                </a:solidFill>
                <a:effectLst/>
                <a:latin typeface="+mn-lt"/>
                <a:ea typeface="+mn-ea"/>
                <a:cs typeface="+mn-cs"/>
              </a:rPr>
              <a:t>Capacities</a:t>
            </a:r>
            <a:r>
              <a:rPr lang="en-US" dirty="0">
                <a:effectLst/>
              </a:rPr>
              <a:t> - Node capacities define the name and amount of a particular resource that a particular node has available for consumption. For example, a node may define that it has capacity for a metric called “</a:t>
            </a:r>
            <a:r>
              <a:rPr lang="en-US" dirty="0" err="1">
                <a:effectLst/>
              </a:rPr>
              <a:t>MemoryInMb</a:t>
            </a:r>
            <a:r>
              <a:rPr lang="en-US" dirty="0">
                <a:effectLst/>
              </a:rPr>
              <a:t>” and that it has 2048 MB available by default. These capacities are used at runtime to ensure that services that require particular amounts of resources are placed on the nodes that have those resources available in the required amounts.</a:t>
            </a:r>
            <a:br>
              <a:rPr lang="en-US" dirty="0">
                <a:effectLst/>
              </a:rPr>
            </a:br>
            <a:r>
              <a:rPr lang="en-US" sz="1457" b="1" kern="1200" dirty="0" err="1">
                <a:solidFill>
                  <a:schemeClr val="tx1"/>
                </a:solidFill>
                <a:effectLst/>
                <a:latin typeface="+mn-lt"/>
                <a:ea typeface="+mn-ea"/>
                <a:cs typeface="+mn-cs"/>
              </a:rPr>
              <a:t>IsPrimary</a:t>
            </a:r>
            <a:r>
              <a:rPr lang="en-US" dirty="0">
                <a:effectLst/>
              </a:rPr>
              <a:t> - If you have more than one </a:t>
            </a:r>
            <a:r>
              <a:rPr lang="en-US" dirty="0" err="1">
                <a:effectLst/>
              </a:rPr>
              <a:t>NodeType</a:t>
            </a:r>
            <a:r>
              <a:rPr lang="en-US" dirty="0">
                <a:effectLst/>
              </a:rPr>
              <a:t> defined ensure that only one is set to primary with the value </a:t>
            </a:r>
            <a:r>
              <a:rPr lang="en-US" i="1" dirty="0">
                <a:effectLst/>
              </a:rPr>
              <a:t>true</a:t>
            </a:r>
            <a:r>
              <a:rPr lang="en-US" dirty="0">
                <a:effectLst/>
              </a:rPr>
              <a:t>, which is where the system services run. All other node types should be set to the value </a:t>
            </a:r>
            <a:r>
              <a:rPr lang="en-US" i="1" dirty="0">
                <a:effectLst/>
              </a:rPr>
              <a:t>false</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196</a:t>
            </a:fld>
            <a:endParaRPr lang="en-US"/>
          </a:p>
        </p:txBody>
      </p:sp>
    </p:spTree>
    <p:extLst>
      <p:ext uri="{BB962C8B-B14F-4D97-AF65-F5344CB8AC3E}">
        <p14:creationId xmlns:p14="http://schemas.microsoft.com/office/powerpoint/2010/main" val="340206365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Contoso</a:t>
            </a:r>
            <a:r>
              <a:rPr lang="en-US" baseline="0" dirty="0"/>
              <a:t> Customer Support and Watchdog apps are deployed across 5 nodes in 2 node types.  Web and Backend</a:t>
            </a:r>
            <a:endParaRPr lang="en-US" dirty="0"/>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197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3959003"/>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Finally we can</a:t>
            </a:r>
            <a:r>
              <a:rPr lang="en-US" sz="1457" b="0" i="0" kern="1200" baseline="0" dirty="0">
                <a:solidFill>
                  <a:schemeClr val="tx1"/>
                </a:solidFill>
                <a:effectLst/>
                <a:latin typeface="+mn-lt"/>
                <a:ea typeface="+mn-ea"/>
                <a:cs typeface="+mn-cs"/>
              </a:rPr>
              <a:t> see the Infrastructure Management services. </a:t>
            </a:r>
            <a:r>
              <a:rPr lang="en-US" sz="1457" b="0" i="0" kern="1200" dirty="0">
                <a:solidFill>
                  <a:schemeClr val="tx1"/>
                </a:solidFill>
                <a:effectLst/>
                <a:latin typeface="+mn-lt"/>
                <a:ea typeface="+mn-ea"/>
                <a:cs typeface="+mn-cs"/>
              </a:rPr>
              <a:t>This is</a:t>
            </a:r>
            <a:r>
              <a:rPr lang="en-US" sz="1457" b="0" i="0" kern="1200" baseline="0" dirty="0">
                <a:solidFill>
                  <a:schemeClr val="tx1"/>
                </a:solidFill>
                <a:effectLst/>
                <a:latin typeface="+mn-lt"/>
                <a:ea typeface="+mn-ea"/>
                <a:cs typeface="+mn-cs"/>
              </a:rPr>
              <a:t> what provides you with the capabilities around automated updates, fast scale up, </a:t>
            </a:r>
            <a:r>
              <a:rPr lang="en-US" sz="1457" b="0" i="0" kern="1200" baseline="0" dirty="0" err="1">
                <a:solidFill>
                  <a:schemeClr val="tx1"/>
                </a:solidFill>
                <a:effectLst/>
                <a:latin typeface="+mn-lt"/>
                <a:ea typeface="+mn-ea"/>
                <a:cs typeface="+mn-cs"/>
              </a:rPr>
              <a:t>autoscale</a:t>
            </a:r>
            <a:r>
              <a:rPr lang="en-US" sz="1457" b="0" i="0" kern="1200" baseline="0" dirty="0">
                <a:solidFill>
                  <a:schemeClr val="tx1"/>
                </a:solidFill>
                <a:effectLst/>
                <a:latin typeface="+mn-lt"/>
                <a:ea typeface="+mn-ea"/>
                <a:cs typeface="+mn-cs"/>
              </a:rPr>
              <a:t>, service healing </a:t>
            </a:r>
            <a:r>
              <a:rPr lang="en-US" sz="1457" b="0" i="0" kern="1200" baseline="0" dirty="0" err="1">
                <a:solidFill>
                  <a:schemeClr val="tx1"/>
                </a:solidFill>
                <a:effectLst/>
                <a:latin typeface="+mn-lt"/>
                <a:ea typeface="+mn-ea"/>
                <a:cs typeface="+mn-cs"/>
              </a:rPr>
              <a:t>etc</a:t>
            </a:r>
            <a:r>
              <a:rPr lang="en-US" sz="1457" b="0" i="0" kern="1200" baseline="0" dirty="0">
                <a:solidFill>
                  <a:schemeClr val="tx1"/>
                </a:solidFill>
                <a:effectLst/>
                <a:latin typeface="+mn-lt"/>
                <a:ea typeface="+mn-ea"/>
                <a:cs typeface="+mn-cs"/>
              </a:rPr>
              <a:t> that we’ll quickly look at now.</a:t>
            </a:r>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Provides</a:t>
            </a:r>
            <a:r>
              <a:rPr lang="en-US" sz="1457" b="0" i="0" kern="1200" baseline="0" dirty="0">
                <a:solidFill>
                  <a:schemeClr val="tx1"/>
                </a:solidFill>
                <a:effectLst/>
                <a:latin typeface="+mn-lt"/>
                <a:ea typeface="+mn-ea"/>
                <a:cs typeface="+mn-cs"/>
              </a:rPr>
              <a:t> the underpinning services for Service Fabric Cluster Management.</a:t>
            </a:r>
          </a:p>
          <a:p>
            <a:r>
              <a:rPr lang="en-US" sz="1457" b="0" i="0" kern="1200" baseline="0" dirty="0">
                <a:solidFill>
                  <a:schemeClr val="tx1"/>
                </a:solidFill>
                <a:effectLst/>
                <a:latin typeface="+mn-lt"/>
                <a:ea typeface="+mn-ea"/>
                <a:cs typeface="+mn-cs"/>
              </a:rPr>
              <a:t>Below this the architecture can be described as follows:</a:t>
            </a: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https://docs.microsoft.com/en-us/azure/service-fabric/service-fabric-architecture</a:t>
            </a: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Communication subsystem</a:t>
            </a:r>
          </a:p>
          <a:p>
            <a:r>
              <a:rPr lang="en-US" sz="1457" b="0" i="0" kern="1200" dirty="0">
                <a:solidFill>
                  <a:schemeClr val="tx1"/>
                </a:solidFill>
                <a:effectLst/>
                <a:latin typeface="+mn-lt"/>
                <a:ea typeface="+mn-ea"/>
                <a:cs typeface="+mn-cs"/>
              </a:rPr>
              <a:t>This subsystem provides reliable messaging within the cluster and service discovery through the Naming service.</a:t>
            </a:r>
          </a:p>
          <a:p>
            <a:endParaRPr lang="en-US" dirty="0"/>
          </a:p>
          <a:p>
            <a:r>
              <a:rPr lang="en-US" sz="1457" b="0" i="0" kern="1200" dirty="0">
                <a:solidFill>
                  <a:schemeClr val="tx1"/>
                </a:solidFill>
                <a:effectLst/>
                <a:latin typeface="+mn-lt"/>
                <a:ea typeface="+mn-ea"/>
                <a:cs typeface="+mn-cs"/>
              </a:rPr>
              <a:t>Transport subsystem</a:t>
            </a:r>
          </a:p>
          <a:p>
            <a:r>
              <a:rPr lang="en-US" sz="1457" b="0" i="0" kern="1200" dirty="0">
                <a:solidFill>
                  <a:schemeClr val="tx1"/>
                </a:solidFill>
                <a:effectLst/>
                <a:latin typeface="+mn-lt"/>
                <a:ea typeface="+mn-ea"/>
                <a:cs typeface="+mn-cs"/>
              </a:rPr>
              <a:t>The transport subsystem implements a point-to-point datagram communication channel. This channel is used for communication within service fabric clusters and communication between the service fabric cluster and clients.</a:t>
            </a:r>
          </a:p>
          <a:p>
            <a:endParaRPr lang="en-US" dirty="0"/>
          </a:p>
          <a:p>
            <a:endParaRPr lang="en-US" dirty="0"/>
          </a:p>
          <a:p>
            <a:r>
              <a:rPr lang="en-US" sz="1457" b="0" i="0" kern="1200" dirty="0">
                <a:solidFill>
                  <a:schemeClr val="tx1"/>
                </a:solidFill>
                <a:effectLst/>
                <a:latin typeface="+mn-lt"/>
                <a:ea typeface="+mn-ea"/>
                <a:cs typeface="+mn-cs"/>
              </a:rPr>
              <a:t>Hosting subsystem</a:t>
            </a:r>
          </a:p>
          <a:p>
            <a:r>
              <a:rPr lang="en-US" sz="1457" b="0" i="0" kern="1200" dirty="0">
                <a:solidFill>
                  <a:schemeClr val="tx1"/>
                </a:solidFill>
                <a:effectLst/>
                <a:latin typeface="+mn-lt"/>
                <a:ea typeface="+mn-ea"/>
                <a:cs typeface="+mn-cs"/>
              </a:rPr>
              <a:t>The cluster manager informs the hosting subsystem (running on each node) which services it needs to manage for a particular node. </a:t>
            </a:r>
          </a:p>
          <a:p>
            <a:endParaRPr lang="en-US" dirty="0"/>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Management subsystem</a:t>
            </a:r>
          </a:p>
          <a:p>
            <a:r>
              <a:rPr lang="en-US" sz="1457" b="0" i="0" kern="1200" dirty="0">
                <a:solidFill>
                  <a:schemeClr val="tx1"/>
                </a:solidFill>
                <a:effectLst/>
                <a:latin typeface="+mn-lt"/>
                <a:ea typeface="+mn-ea"/>
                <a:cs typeface="+mn-cs"/>
              </a:rPr>
              <a:t>The management subsystem provides end-to-end service and application lifecycle management</a:t>
            </a: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Reliability subsystem</a:t>
            </a:r>
          </a:p>
          <a:p>
            <a:r>
              <a:rPr lang="en-US" sz="1457" b="0" i="0" kern="1200" dirty="0">
                <a:solidFill>
                  <a:schemeClr val="tx1"/>
                </a:solidFill>
                <a:effectLst/>
                <a:latin typeface="+mn-lt"/>
                <a:ea typeface="+mn-ea"/>
                <a:cs typeface="+mn-cs"/>
              </a:rPr>
              <a:t>The reliability subsystem provides the mechanism to make the state of a Service Fabric service highly available through the use of the </a:t>
            </a:r>
            <a:r>
              <a:rPr lang="en-US" sz="1457" b="0" i="1" kern="1200" dirty="0">
                <a:solidFill>
                  <a:schemeClr val="tx1"/>
                </a:solidFill>
                <a:effectLst/>
                <a:latin typeface="+mn-lt"/>
                <a:ea typeface="+mn-ea"/>
                <a:cs typeface="+mn-cs"/>
              </a:rPr>
              <a:t>Replicator</a:t>
            </a:r>
            <a:r>
              <a:rPr lang="en-US" sz="1457" b="0" i="0" kern="1200" dirty="0">
                <a:solidFill>
                  <a:schemeClr val="tx1"/>
                </a:solidFill>
                <a:effectLst/>
                <a:latin typeface="+mn-lt"/>
                <a:ea typeface="+mn-ea"/>
                <a:cs typeface="+mn-cs"/>
              </a:rPr>
              <a:t>, </a:t>
            </a:r>
            <a:r>
              <a:rPr lang="en-US" sz="1457" b="0" i="1" kern="1200" dirty="0">
                <a:solidFill>
                  <a:schemeClr val="tx1"/>
                </a:solidFill>
                <a:effectLst/>
                <a:latin typeface="+mn-lt"/>
                <a:ea typeface="+mn-ea"/>
                <a:cs typeface="+mn-cs"/>
              </a:rPr>
              <a:t>Failover Manager</a:t>
            </a:r>
            <a:r>
              <a:rPr lang="en-US" sz="1457" b="0" i="0" kern="1200" dirty="0">
                <a:solidFill>
                  <a:schemeClr val="tx1"/>
                </a:solidFill>
                <a:effectLst/>
                <a:latin typeface="+mn-lt"/>
                <a:ea typeface="+mn-ea"/>
                <a:cs typeface="+mn-cs"/>
              </a:rPr>
              <a:t>, and </a:t>
            </a:r>
            <a:r>
              <a:rPr lang="en-US" sz="1457" b="0" i="1" kern="1200" dirty="0">
                <a:solidFill>
                  <a:schemeClr val="tx1"/>
                </a:solidFill>
                <a:effectLst/>
                <a:latin typeface="+mn-lt"/>
                <a:ea typeface="+mn-ea"/>
                <a:cs typeface="+mn-cs"/>
              </a:rPr>
              <a:t>Resource Balancer</a:t>
            </a:r>
            <a:r>
              <a:rPr lang="en-US" sz="1457"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198</a:t>
            </a:fld>
            <a:endParaRPr lang="en-US"/>
          </a:p>
        </p:txBody>
      </p:sp>
    </p:spTree>
    <p:extLst>
      <p:ext uri="{BB962C8B-B14F-4D97-AF65-F5344CB8AC3E}">
        <p14:creationId xmlns:p14="http://schemas.microsoft.com/office/powerpoint/2010/main" val="81312465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Upgrades to the microservices work with respect to the update domains that have been configured for the node type. The fabric will update one update domain at a time and will not proceed to the next update domain until the previous update domain is finished updating and reporting healthy status. The fabric will also automatically rollback failed updates. Through this pattern, the service fabric is able to offer zero-downtime updates, and there are even ways to customize how the fabric handles this process such as how long it waits for updates to complete and how it can determine a service’s overall health.</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199</a:t>
            </a:fld>
            <a:endParaRPr lang="en-US"/>
          </a:p>
        </p:txBody>
      </p:sp>
    </p:spTree>
    <p:extLst>
      <p:ext uri="{BB962C8B-B14F-4D97-AF65-F5344CB8AC3E}">
        <p14:creationId xmlns:p14="http://schemas.microsoft.com/office/powerpoint/2010/main" val="535935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minute session</a:t>
            </a:r>
          </a:p>
        </p:txBody>
      </p:sp>
      <p:sp>
        <p:nvSpPr>
          <p:cNvPr id="4" name="Slide Number Placeholder 3"/>
          <p:cNvSpPr>
            <a:spLocks noGrp="1"/>
          </p:cNvSpPr>
          <p:nvPr>
            <p:ph type="sldNum" sz="quarter" idx="10"/>
          </p:nvPr>
        </p:nvSpPr>
        <p:spPr/>
        <p:txBody>
          <a:bodyPr/>
          <a:lstStyle/>
          <a:p>
            <a:fld id="{35F9E99B-4FEE-4934-B062-7974998916A4}" type="slidenum">
              <a:rPr lang="en-US" smtClean="0"/>
              <a:t>2</a:t>
            </a:fld>
            <a:endParaRPr lang="en-US"/>
          </a:p>
        </p:txBody>
      </p:sp>
    </p:spTree>
    <p:extLst>
      <p:ext uri="{BB962C8B-B14F-4D97-AF65-F5344CB8AC3E}">
        <p14:creationId xmlns:p14="http://schemas.microsoft.com/office/powerpoint/2010/main" val="485223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20</a:t>
            </a:fld>
            <a:endParaRPr lang="en-US"/>
          </a:p>
        </p:txBody>
      </p:sp>
    </p:spTree>
    <p:extLst>
      <p:ext uri="{BB962C8B-B14F-4D97-AF65-F5344CB8AC3E}">
        <p14:creationId xmlns:p14="http://schemas.microsoft.com/office/powerpoint/2010/main" val="2649809921"/>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Quick Refresher from</a:t>
            </a:r>
            <a:r>
              <a:rPr lang="en-US" baseline="0" dirty="0"/>
              <a:t> IaaS Concept</a:t>
            </a:r>
            <a:endParaRPr lang="en-US" dirty="0"/>
          </a:p>
          <a:p>
            <a:r>
              <a:rPr lang="en-US" dirty="0"/>
              <a:t>Explain what a fault domain is and that instances in a fault domain don’t share the same underlying hardware.</a:t>
            </a:r>
          </a:p>
          <a:p>
            <a:r>
              <a:rPr lang="en-US" dirty="0"/>
              <a:t>Also explain using an example the scenario when an application gets updated using Update Domains and that there is no downtime if UD are correctly configured.</a:t>
            </a:r>
          </a:p>
        </p:txBody>
      </p:sp>
      <p:sp>
        <p:nvSpPr>
          <p:cNvPr id="4" name="Slide Number Placeholder 3"/>
          <p:cNvSpPr>
            <a:spLocks noGrp="1"/>
          </p:cNvSpPr>
          <p:nvPr>
            <p:ph type="sldNum" sz="quarter" idx="10"/>
          </p:nvPr>
        </p:nvSpPr>
        <p:spPr/>
        <p:txBody>
          <a:bodyPr/>
          <a:lstStyle/>
          <a:p>
            <a:fld id="{71A41F1F-90BE-488A-B820-D47438566D65}" type="slidenum">
              <a:rPr lang="en-US" smtClean="0"/>
              <a:t>200</a:t>
            </a:fld>
            <a:endParaRPr lang="en-US"/>
          </a:p>
        </p:txBody>
      </p:sp>
    </p:spTree>
    <p:extLst>
      <p:ext uri="{BB962C8B-B14F-4D97-AF65-F5344CB8AC3E}">
        <p14:creationId xmlns:p14="http://schemas.microsoft.com/office/powerpoint/2010/main" val="3185605225"/>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a:t>
            </a:r>
            <a:r>
              <a:rPr lang="en-US" baseline="0" dirty="0"/>
              <a:t> you want to increase the scale of your services, you can do that by adding additional nodes to one of the node types within the cluster.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201</a:t>
            </a:fld>
            <a:endParaRPr lang="en-US"/>
          </a:p>
        </p:txBody>
      </p:sp>
    </p:spTree>
    <p:extLst>
      <p:ext uri="{BB962C8B-B14F-4D97-AF65-F5344CB8AC3E}">
        <p14:creationId xmlns:p14="http://schemas.microsoft.com/office/powerpoint/2010/main" val="1832777800"/>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a:t>
            </a:r>
            <a:r>
              <a:rPr lang="en-US" baseline="0" dirty="0"/>
              <a:t> you might increase the node count from 6 to 8 which will provision two new virtual machines according to the node type and add them to the cluster.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202</a:t>
            </a:fld>
            <a:endParaRPr lang="en-US"/>
          </a:p>
        </p:txBody>
      </p:sp>
    </p:spTree>
    <p:extLst>
      <p:ext uri="{BB962C8B-B14F-4D97-AF65-F5344CB8AC3E}">
        <p14:creationId xmlns:p14="http://schemas.microsoft.com/office/powerpoint/2010/main" val="2005095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a:t>
            </a:r>
            <a:r>
              <a:rPr lang="en-US" baseline="0" dirty="0"/>
              <a:t> those additional nodes are ready, the fabric services will rebalance your application services across all of the available hardware, which will result in more available hardware resources per service instance.</a:t>
            </a:r>
          </a:p>
          <a:p>
            <a:r>
              <a:rPr lang="en-US" baseline="0" dirty="0"/>
              <a:t>Micro-services and design patterns are discussed in more depth tomorrow</a:t>
            </a:r>
          </a:p>
        </p:txBody>
      </p:sp>
      <p:sp>
        <p:nvSpPr>
          <p:cNvPr id="4" name="Slide Number Placeholder 3"/>
          <p:cNvSpPr>
            <a:spLocks noGrp="1"/>
          </p:cNvSpPr>
          <p:nvPr>
            <p:ph type="sldNum" sz="quarter" idx="10"/>
          </p:nvPr>
        </p:nvSpPr>
        <p:spPr/>
        <p:txBody>
          <a:bodyPr/>
          <a:lstStyle/>
          <a:p>
            <a:fld id="{71A41F1F-90BE-488A-B820-D47438566D65}" type="slidenum">
              <a:rPr lang="en-US" smtClean="0"/>
              <a:t>203</a:t>
            </a:fld>
            <a:endParaRPr lang="en-US"/>
          </a:p>
        </p:txBody>
      </p:sp>
    </p:spTree>
    <p:extLst>
      <p:ext uri="{BB962C8B-B14F-4D97-AF65-F5344CB8AC3E}">
        <p14:creationId xmlns:p14="http://schemas.microsoft.com/office/powerpoint/2010/main" val="418520249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Since the Service</a:t>
            </a:r>
            <a:r>
              <a:rPr lang="en-US" baseline="0" dirty="0"/>
              <a:t> Fabric cluster is built upon Virtual Machine Scale Sets, you can also configure auto-scale rules. These rules can be configured based either on schedules that you set or on virtual machine metrics such as average CPU utilization. By enabling auto-scaling for the Virtual Machine Scale Sets, you can have the cluster grow to handle increased demand automatically and then shrink back down to its minimum size once demand decreases to save resource costs.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204</a:t>
            </a:fld>
            <a:endParaRPr lang="en-US">
              <a:solidFill>
                <a:prstClr val="black"/>
              </a:solidFill>
            </a:endParaRPr>
          </a:p>
        </p:txBody>
      </p:sp>
    </p:spTree>
    <p:extLst>
      <p:ext uri="{BB962C8B-B14F-4D97-AF65-F5344CB8AC3E}">
        <p14:creationId xmlns:p14="http://schemas.microsoft.com/office/powerpoint/2010/main" val="220470371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a:t>
            </a:r>
            <a:r>
              <a:rPr lang="en-US" baseline="0" dirty="0"/>
              <a:t> building on top of the reliability and durability features of the underlying platform, the Service Fabric technology is able to offer self-healing services. Every microservice has a primary, or active, replica and then some configurable number of secondary replicas that are normally dormant. In this diagram, the light-green microservice hexagon with the capital letter P is a primary node and the two services with a capital S represent it’s secondary replicas on other nodes.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205</a:t>
            </a:fld>
            <a:endParaRPr lang="en-US"/>
          </a:p>
        </p:txBody>
      </p:sp>
    </p:spTree>
    <p:extLst>
      <p:ext uri="{BB962C8B-B14F-4D97-AF65-F5344CB8AC3E}">
        <p14:creationId xmlns:p14="http://schemas.microsoft.com/office/powerpoint/2010/main" val="2884213208"/>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virtual machine hosting that primary replica</a:t>
            </a:r>
            <a:r>
              <a:rPr lang="en-US" baseline="0" dirty="0"/>
              <a:t> were to fail and go offline (maybe because of an infrastructure job or because of a hardware crash), one of the secondary replicas would immediately be promoted into the primary role and would become active and able to receive requests from the network.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206</a:t>
            </a:fld>
            <a:endParaRPr lang="en-US"/>
          </a:p>
        </p:txBody>
      </p:sp>
    </p:spTree>
    <p:extLst>
      <p:ext uri="{BB962C8B-B14F-4D97-AF65-F5344CB8AC3E}">
        <p14:creationId xmlns:p14="http://schemas.microsoft.com/office/powerpoint/2010/main" val="1182779863"/>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replicas that</a:t>
            </a:r>
            <a:r>
              <a:rPr lang="en-US" baseline="0" dirty="0"/>
              <a:t> were lost due to the virtual machine failure will then be recreated onto other virtual machine nodes in the same node type. The fabric will make sure that replicas are always placed on different nodes so that one failure will never destroy more than one replica of the same service. You can see here that the two top nodes now have an extra service since one node was lost from the cluster.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207</a:t>
            </a:fld>
            <a:endParaRPr lang="en-US"/>
          </a:p>
        </p:txBody>
      </p:sp>
    </p:spTree>
    <p:extLst>
      <p:ext uri="{BB962C8B-B14F-4D97-AF65-F5344CB8AC3E}">
        <p14:creationId xmlns:p14="http://schemas.microsoft.com/office/powerpoint/2010/main" val="26705721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new virtual machine node will</a:t>
            </a:r>
            <a:r>
              <a:rPr lang="en-US" baseline="0" dirty="0"/>
              <a:t> be provisioned according to the node type and joined to the cluster to replace the node that was lost. &lt;click&gt;</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208</a:t>
            </a:fld>
            <a:endParaRPr lang="en-US"/>
          </a:p>
        </p:txBody>
      </p:sp>
    </p:spTree>
    <p:extLst>
      <p:ext uri="{BB962C8B-B14F-4D97-AF65-F5344CB8AC3E}">
        <p14:creationId xmlns:p14="http://schemas.microsoft.com/office/powerpoint/2010/main" val="310487481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that node</a:t>
            </a:r>
            <a:r>
              <a:rPr lang="en-US" baseline="0" dirty="0"/>
              <a:t> replacement is connected to the cluster and ready, the fabric will then rebalance the services across the available nodes for an even distribution. At this point the fabric has completely healed from the failure, but throughout the process the system was never down thanks to the replicas and fault domains.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209</a:t>
            </a:fld>
            <a:endParaRPr lang="en-US"/>
          </a:p>
        </p:txBody>
      </p:sp>
    </p:spTree>
    <p:extLst>
      <p:ext uri="{BB962C8B-B14F-4D97-AF65-F5344CB8AC3E}">
        <p14:creationId xmlns:p14="http://schemas.microsoft.com/office/powerpoint/2010/main" val="13791356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21</a:t>
            </a:fld>
            <a:endParaRPr lang="en-US"/>
          </a:p>
        </p:txBody>
      </p:sp>
    </p:spTree>
    <p:extLst>
      <p:ext uri="{BB962C8B-B14F-4D97-AF65-F5344CB8AC3E}">
        <p14:creationId xmlns:p14="http://schemas.microsoft.com/office/powerpoint/2010/main" val="1889455019"/>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210</a:t>
            </a:fld>
            <a:endParaRPr lang="en-US"/>
          </a:p>
        </p:txBody>
      </p:sp>
    </p:spTree>
    <p:extLst>
      <p:ext uri="{BB962C8B-B14F-4D97-AF65-F5344CB8AC3E}">
        <p14:creationId xmlns:p14="http://schemas.microsoft.com/office/powerpoint/2010/main" val="3934203989"/>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Build 2017</a:t>
            </a:r>
          </a:p>
        </p:txBody>
      </p:sp>
      <p:sp>
        <p:nvSpPr>
          <p:cNvPr id="6" name="Date Placeholder 5"/>
          <p:cNvSpPr>
            <a:spLocks noGrp="1"/>
          </p:cNvSpPr>
          <p:nvPr>
            <p:ph type="dt" idx="12"/>
          </p:nvPr>
        </p:nvSpPr>
        <p:spPr/>
        <p:txBody>
          <a:bodyPr/>
          <a:lstStyle/>
          <a:p>
            <a:fld id="{D0795136-DEB9-42E6-BCE9-8D3786B3C872}" type="datetime8">
              <a:rPr lang="en-US" smtClean="0"/>
              <a:t>6/25/2018 10:18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211</a:t>
            </a:fld>
            <a:endParaRPr lang="en-US"/>
          </a:p>
        </p:txBody>
      </p:sp>
    </p:spTree>
    <p:extLst>
      <p:ext uri="{BB962C8B-B14F-4D97-AF65-F5344CB8AC3E}">
        <p14:creationId xmlns:p14="http://schemas.microsoft.com/office/powerpoint/2010/main" val="2651277309"/>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minutes</a:t>
            </a:r>
          </a:p>
        </p:txBody>
      </p:sp>
      <p:sp>
        <p:nvSpPr>
          <p:cNvPr id="4" name="Slide Number Placeholder 3"/>
          <p:cNvSpPr>
            <a:spLocks noGrp="1"/>
          </p:cNvSpPr>
          <p:nvPr>
            <p:ph type="sldNum" sz="quarter" idx="10"/>
          </p:nvPr>
        </p:nvSpPr>
        <p:spPr/>
        <p:txBody>
          <a:bodyPr/>
          <a:lstStyle/>
          <a:p>
            <a:fld id="{715B7683-78DB-4762-84A4-155C843802F6}" type="slidenum">
              <a:rPr lang="en-US" smtClean="0">
                <a:solidFill>
                  <a:prstClr val="black"/>
                </a:solidFill>
              </a:rPr>
              <a:pPr/>
              <a:t>212</a:t>
            </a:fld>
            <a:endParaRPr lang="en-US" dirty="0">
              <a:solidFill>
                <a:prstClr val="black"/>
              </a:solidFill>
            </a:endParaRPr>
          </a:p>
        </p:txBody>
      </p:sp>
    </p:spTree>
    <p:extLst>
      <p:ext uri="{BB962C8B-B14F-4D97-AF65-F5344CB8AC3E}">
        <p14:creationId xmlns:p14="http://schemas.microsoft.com/office/powerpoint/2010/main" val="3900207906"/>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213</a:t>
            </a:fld>
            <a:endParaRPr lang="en-US"/>
          </a:p>
        </p:txBody>
      </p:sp>
    </p:spTree>
    <p:extLst>
      <p:ext uri="{BB962C8B-B14F-4D97-AF65-F5344CB8AC3E}">
        <p14:creationId xmlns:p14="http://schemas.microsoft.com/office/powerpoint/2010/main" val="4055044780"/>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Azure Web</a:t>
            </a:r>
            <a:r>
              <a:rPr lang="en-US" baseline="0" dirty="0"/>
              <a:t> Apps allow you to host any web application in the cloud with built-in support for .NET, Node.js, Java, PHP, and Python. It also supports Classic ASP and any framework that supports using the </a:t>
            </a:r>
            <a:r>
              <a:rPr lang="en-US" baseline="0" dirty="0" err="1"/>
              <a:t>FastCGI</a:t>
            </a:r>
            <a:r>
              <a:rPr lang="en-US" baseline="0" dirty="0"/>
              <a:t> handler in IIS.</a:t>
            </a:r>
          </a:p>
          <a:p>
            <a:endParaRPr lang="en-US" baseline="0" dirty="0"/>
          </a:p>
          <a:p>
            <a:r>
              <a:rPr lang="en-US" baseline="0" dirty="0"/>
              <a:t>You can use the </a:t>
            </a:r>
            <a:r>
              <a:rPr lang="en-US" baseline="0" dirty="0" err="1"/>
              <a:t>WebJobs</a:t>
            </a:r>
            <a:r>
              <a:rPr lang="en-US" baseline="0" dirty="0"/>
              <a:t> feature to host long running tasks, such as background tasks within the underlying VM of the Azure Web App.</a:t>
            </a:r>
          </a:p>
          <a:p>
            <a:endParaRPr lang="en-US" baseline="0" dirty="0"/>
          </a:p>
          <a:p>
            <a:r>
              <a:rPr lang="en-US" baseline="0" dirty="0"/>
              <a:t>The Azure SDK includes full Visual Studio tooling support from Web App, new Project Templates, to deploying to Azure from Visual Studio, with the ability to perform Remote Debugging of the app running in Azure from the local development machine.</a:t>
            </a:r>
          </a:p>
          <a:p>
            <a:endParaRPr lang="en-US" baseline="0" dirty="0"/>
          </a:p>
          <a:p>
            <a:r>
              <a:rPr lang="en-US" baseline="0" dirty="0"/>
              <a:t>Azure Web Apps support continuous integration scenarios for setting up automated deployments using many of the popular Source Control systems, such as Visual Studio Team Services, </a:t>
            </a:r>
            <a:r>
              <a:rPr lang="en-US" baseline="0" dirty="0" err="1"/>
              <a:t>Github</a:t>
            </a:r>
            <a:r>
              <a:rPr lang="en-US" baseline="0" dirty="0"/>
              <a:t>, TFS, and more.</a:t>
            </a:r>
          </a:p>
          <a:p>
            <a:endParaRPr lang="en-US" baseline="0" dirty="0"/>
          </a:p>
          <a:p>
            <a:r>
              <a:rPr lang="en-US" baseline="0" dirty="0"/>
              <a:t>The Automatic Load Balancing between instances and Autoscale features allow you to setup Web Apps that automatically scale out to handle load on demand, and can scale back down when possible to save hosting cost.</a:t>
            </a:r>
          </a:p>
          <a:p>
            <a:endParaRPr lang="en-US" baseline="0" dirty="0"/>
          </a:p>
          <a:p>
            <a:r>
              <a:rPr lang="en-US" baseline="0" dirty="0"/>
              <a:t>Web Apps also include a feature called Deployment Slots that allow you to easily manage the process of deploying code from Dev to Staging to Production, as well as the ability to easily rollback updates when necessary.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214</a:t>
            </a:fld>
            <a:endParaRPr lang="en-US"/>
          </a:p>
        </p:txBody>
      </p:sp>
    </p:spTree>
    <p:extLst>
      <p:ext uri="{BB962C8B-B14F-4D97-AF65-F5344CB8AC3E}">
        <p14:creationId xmlns:p14="http://schemas.microsoft.com/office/powerpoint/2010/main" val="22970924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215</a:t>
            </a:fld>
            <a:endParaRPr lang="en-US"/>
          </a:p>
        </p:txBody>
      </p:sp>
    </p:spTree>
    <p:extLst>
      <p:ext uri="{BB962C8B-B14F-4D97-AF65-F5344CB8AC3E}">
        <p14:creationId xmlns:p14="http://schemas.microsoft.com/office/powerpoint/2010/main" val="1451684806"/>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216</a:t>
            </a:fld>
            <a:endParaRPr lang="en-US"/>
          </a:p>
        </p:txBody>
      </p:sp>
    </p:spTree>
    <p:extLst>
      <p:ext uri="{BB962C8B-B14F-4D97-AF65-F5344CB8AC3E}">
        <p14:creationId xmlns:p14="http://schemas.microsoft.com/office/powerpoint/2010/main" val="29282595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217</a:t>
            </a:fld>
            <a:endParaRPr lang="en-US"/>
          </a:p>
        </p:txBody>
      </p:sp>
    </p:spTree>
    <p:extLst>
      <p:ext uri="{BB962C8B-B14F-4D97-AF65-F5344CB8AC3E}">
        <p14:creationId xmlns:p14="http://schemas.microsoft.com/office/powerpoint/2010/main" val="3857433854"/>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i="0" kern="1200" dirty="0">
                <a:solidFill>
                  <a:schemeClr val="tx1"/>
                </a:solidFill>
                <a:effectLst/>
                <a:latin typeface="+mn-lt"/>
                <a:ea typeface="+mn-ea"/>
                <a:cs typeface="+mn-cs"/>
              </a:rPr>
              <a:t>Application diagnostics </a:t>
            </a:r>
            <a:r>
              <a:rPr lang="en-US" sz="1600" b="0" i="0" kern="1200" dirty="0">
                <a:solidFill>
                  <a:schemeClr val="tx1"/>
                </a:solidFill>
                <a:effectLst/>
                <a:latin typeface="+mn-lt"/>
                <a:ea typeface="+mn-ea"/>
                <a:cs typeface="+mn-cs"/>
              </a:rPr>
              <a:t>allows you to capture information produced by a web application. ASP.NET applications can use the </a:t>
            </a:r>
            <a:r>
              <a:rPr lang="en-US" sz="1600" b="0" i="0" u="none" strike="noStrike" kern="1200" dirty="0" err="1">
                <a:solidFill>
                  <a:schemeClr val="tx1"/>
                </a:solidFill>
                <a:effectLst/>
                <a:latin typeface="+mn-lt"/>
                <a:ea typeface="+mn-ea"/>
                <a:cs typeface="+mn-cs"/>
                <a:hlinkClick r:id="rId3"/>
              </a:rPr>
              <a:t>System.Diagnostics.Trace</a:t>
            </a:r>
            <a:r>
              <a:rPr lang="en-US" sz="1600" b="0" i="0" kern="1200" dirty="0">
                <a:solidFill>
                  <a:schemeClr val="tx1"/>
                </a:solidFill>
                <a:effectLst/>
                <a:latin typeface="+mn-lt"/>
                <a:ea typeface="+mn-ea"/>
                <a:cs typeface="+mn-cs"/>
              </a:rPr>
              <a:t> class to log information to the application diagnostics log. </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1" i="0" kern="1200" dirty="0">
                <a:solidFill>
                  <a:schemeClr val="tx1"/>
                </a:solidFill>
                <a:effectLst/>
                <a:latin typeface="+mn-lt"/>
                <a:ea typeface="+mn-ea"/>
                <a:cs typeface="+mn-cs"/>
              </a:rPr>
              <a:t>Web Server Logging</a:t>
            </a:r>
            <a:r>
              <a:rPr lang="en-US" sz="1600" b="0" i="0" kern="1200" dirty="0">
                <a:solidFill>
                  <a:schemeClr val="tx1"/>
                </a:solidFill>
                <a:effectLst/>
                <a:latin typeface="+mn-lt"/>
                <a:ea typeface="+mn-ea"/>
                <a:cs typeface="+mn-cs"/>
              </a:rPr>
              <a:t> - Information about HTTP transactions using the </a:t>
            </a:r>
            <a:r>
              <a:rPr lang="en-US" sz="1600" b="0" i="0" u="none" strike="noStrike" kern="1200" dirty="0">
                <a:solidFill>
                  <a:schemeClr val="tx1"/>
                </a:solidFill>
                <a:effectLst/>
                <a:latin typeface="+mn-lt"/>
                <a:ea typeface="+mn-ea"/>
                <a:cs typeface="+mn-cs"/>
                <a:hlinkClick r:id="rId4"/>
              </a:rPr>
              <a:t>W3C extended log file format</a:t>
            </a:r>
            <a:r>
              <a:rPr lang="en-US" sz="1600" b="0" i="0" kern="1200" dirty="0">
                <a:solidFill>
                  <a:schemeClr val="tx1"/>
                </a:solidFill>
                <a:effectLst/>
                <a:latin typeface="+mn-lt"/>
                <a:ea typeface="+mn-ea"/>
                <a:cs typeface="+mn-cs"/>
              </a:rPr>
              <a:t>. This is useful when determining overall site metrics such as the number of requests handled or how many requests are from a specific IP address.</a:t>
            </a:r>
          </a:p>
          <a:p>
            <a:r>
              <a:rPr lang="en-US" sz="1600" b="1" i="0" kern="1200" dirty="0">
                <a:solidFill>
                  <a:schemeClr val="tx1"/>
                </a:solidFill>
                <a:effectLst/>
                <a:latin typeface="+mn-lt"/>
                <a:ea typeface="+mn-ea"/>
                <a:cs typeface="+mn-cs"/>
              </a:rPr>
              <a:t>Detailed Error Logging</a:t>
            </a:r>
            <a:r>
              <a:rPr lang="en-US" sz="1600" b="0" i="0" kern="1200" dirty="0">
                <a:solidFill>
                  <a:schemeClr val="tx1"/>
                </a:solidFill>
                <a:effectLst/>
                <a:latin typeface="+mn-lt"/>
                <a:ea typeface="+mn-ea"/>
                <a:cs typeface="+mn-cs"/>
              </a:rPr>
              <a:t> - Detailed error information for HTTP status codes that indicate a failure (status code 400 or greater). This may contain information that can help determine why the server returned the error code.</a:t>
            </a:r>
          </a:p>
          <a:p>
            <a:r>
              <a:rPr lang="en-US" sz="1600" b="1" i="0" kern="1200" dirty="0">
                <a:solidFill>
                  <a:schemeClr val="tx1"/>
                </a:solidFill>
                <a:effectLst/>
                <a:latin typeface="+mn-lt"/>
                <a:ea typeface="+mn-ea"/>
                <a:cs typeface="+mn-cs"/>
              </a:rPr>
              <a:t>Failed Request Tracing</a:t>
            </a:r>
            <a:r>
              <a:rPr lang="en-US" sz="1600" b="0" i="0" kern="1200" dirty="0">
                <a:solidFill>
                  <a:schemeClr val="tx1"/>
                </a:solidFill>
                <a:effectLst/>
                <a:latin typeface="+mn-lt"/>
                <a:ea typeface="+mn-ea"/>
                <a:cs typeface="+mn-cs"/>
              </a:rPr>
              <a:t> - Detailed information on failed requests, including a trace of the IIS components used to process the request and the time taken in each component. This can be useful if you are attempting to increase site performance or isolate what is causing a specific HTTP error to be returned.</a:t>
            </a: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218</a:t>
            </a:fld>
            <a:endParaRPr lang="en-US"/>
          </a:p>
        </p:txBody>
      </p:sp>
    </p:spTree>
    <p:extLst>
      <p:ext uri="{BB962C8B-B14F-4D97-AF65-F5344CB8AC3E}">
        <p14:creationId xmlns:p14="http://schemas.microsoft.com/office/powerpoint/2010/main" val="368359420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There are few unique features of API Apps in addition to the many platform features inherited from the Web Apps foundation.</a:t>
            </a:r>
          </a:p>
          <a:p>
            <a:r>
              <a:rPr lang="en-US" sz="1600" kern="1200" dirty="0">
                <a:solidFill>
                  <a:schemeClr val="tx1"/>
                </a:solidFill>
                <a:effectLst/>
                <a:latin typeface="+mn-lt"/>
                <a:ea typeface="+mn-ea"/>
                <a:cs typeface="+mn-cs"/>
              </a:rPr>
              <a:t>API Apps includes easier API consumption through the integration of Swagger, and being able to automatically generate Client SDK code for C#, Java, JavaScript and many others.</a:t>
            </a:r>
          </a:p>
          <a:p>
            <a:r>
              <a:rPr lang="en-US" sz="1600" kern="1200" dirty="0">
                <a:solidFill>
                  <a:schemeClr val="tx1"/>
                </a:solidFill>
                <a:effectLst/>
                <a:latin typeface="+mn-lt"/>
                <a:ea typeface="+mn-ea"/>
                <a:cs typeface="+mn-cs"/>
              </a:rPr>
              <a:t>API Apps allow for Simple Access Control to more easily secure APIs using Azure Active Directory, or other Social Logins like Facebook, Twitter, Google, and Microsoft Account.</a:t>
            </a:r>
          </a:p>
          <a:p>
            <a:r>
              <a:rPr lang="en-US" sz="1600" kern="1200" dirty="0">
                <a:solidFill>
                  <a:schemeClr val="tx1"/>
                </a:solidFill>
                <a:effectLst/>
                <a:latin typeface="+mn-lt"/>
                <a:ea typeface="+mn-ea"/>
                <a:cs typeface="+mn-cs"/>
              </a:rPr>
              <a:t>API Apps can be easily integrated into business process workflows with Azure Logic Apps.</a:t>
            </a:r>
          </a:p>
          <a:p>
            <a:r>
              <a:rPr lang="en-US" sz="1600" kern="1200" dirty="0">
                <a:solidFill>
                  <a:schemeClr val="tx1"/>
                </a:solidFill>
                <a:effectLst/>
                <a:latin typeface="+mn-lt"/>
                <a:ea typeface="+mn-ea"/>
                <a:cs typeface="+mn-cs"/>
              </a:rPr>
              <a:t>Additionally, there is full Visual Studio tool around Azure API Apps as well.</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219</a:t>
            </a:fld>
            <a:endParaRPr lang="en-US"/>
          </a:p>
        </p:txBody>
      </p:sp>
    </p:spTree>
    <p:extLst>
      <p:ext uri="{BB962C8B-B14F-4D97-AF65-F5344CB8AC3E}">
        <p14:creationId xmlns:p14="http://schemas.microsoft.com/office/powerpoint/2010/main" val="32873586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go into the Networking</a:t>
            </a:r>
            <a:r>
              <a:rPr lang="en-US" baseline="0" dirty="0"/>
              <a:t> in more detail after the Lab and the break</a:t>
            </a:r>
          </a:p>
          <a:p>
            <a:r>
              <a:rPr lang="en-US" baseline="0" dirty="0"/>
              <a:t>Here’s a quick look at what you’ll be building in the Lab today</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22</a:t>
            </a:fld>
            <a:endParaRPr lang="en-US"/>
          </a:p>
        </p:txBody>
      </p:sp>
    </p:spTree>
    <p:extLst>
      <p:ext uri="{BB962C8B-B14F-4D97-AF65-F5344CB8AC3E}">
        <p14:creationId xmlns:p14="http://schemas.microsoft.com/office/powerpoint/2010/main" val="143684413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a:t>
            </a:r>
            <a:r>
              <a:rPr lang="en-US" baseline="0" dirty="0"/>
              <a:t>, let’s discuss Azure Web Jobs.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220</a:t>
            </a:fld>
            <a:endParaRPr lang="en-US"/>
          </a:p>
        </p:txBody>
      </p:sp>
    </p:spTree>
    <p:extLst>
      <p:ext uri="{BB962C8B-B14F-4D97-AF65-F5344CB8AC3E}">
        <p14:creationId xmlns:p14="http://schemas.microsoft.com/office/powerpoint/2010/main" val="82059230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Notes:</a:t>
            </a:r>
          </a:p>
          <a:p>
            <a:r>
              <a:rPr lang="en-IN" dirty="0"/>
              <a:t>Azure </a:t>
            </a:r>
            <a:r>
              <a:rPr lang="en-IN" dirty="0" err="1"/>
              <a:t>WebJobs</a:t>
            </a:r>
            <a:r>
              <a:rPr lang="en-IN" dirty="0"/>
              <a:t> provide an easy way to run scripts or programs as background processes in the context of an </a:t>
            </a:r>
            <a:r>
              <a:rPr lang="en-IN" dirty="0">
                <a:hlinkClick r:id="rId3"/>
              </a:rPr>
              <a:t>App Service web app, API app, or mobile app</a:t>
            </a:r>
            <a:r>
              <a:rPr lang="en-IN" dirty="0"/>
              <a:t>. These programs run as </a:t>
            </a:r>
            <a:r>
              <a:rPr lang="en-IN" dirty="0" err="1"/>
              <a:t>WebJobs</a:t>
            </a:r>
            <a:r>
              <a:rPr lang="en-IN" dirty="0"/>
              <a:t> on a schedule (</a:t>
            </a:r>
            <a:r>
              <a:rPr lang="en-IN" dirty="0" err="1"/>
              <a:t>cron</a:t>
            </a:r>
            <a:r>
              <a:rPr lang="en-IN" dirty="0"/>
              <a:t>) or continuously.</a:t>
            </a:r>
          </a:p>
          <a:p>
            <a:r>
              <a:rPr lang="en-IN" dirty="0"/>
              <a:t>The purpose of the </a:t>
            </a:r>
            <a:r>
              <a:rPr lang="en-IN" dirty="0" err="1">
                <a:hlinkClick r:id="rId4"/>
              </a:rPr>
              <a:t>WebJobs</a:t>
            </a:r>
            <a:r>
              <a:rPr lang="en-IN" dirty="0">
                <a:hlinkClick r:id="rId4"/>
              </a:rPr>
              <a:t> SDK</a:t>
            </a:r>
            <a:r>
              <a:rPr lang="en-IN" dirty="0"/>
              <a:t> is to simplify the code you write for common tasks that a </a:t>
            </a:r>
            <a:r>
              <a:rPr lang="en-IN" dirty="0" err="1"/>
              <a:t>WebJob</a:t>
            </a:r>
            <a:r>
              <a:rPr lang="en-IN" dirty="0"/>
              <a:t> can perform, such as image processing, queue processing, RSS aggregation, file maintenance, and sending emails. The </a:t>
            </a:r>
            <a:r>
              <a:rPr lang="en-IN" dirty="0" err="1"/>
              <a:t>WebJobs</a:t>
            </a:r>
            <a:r>
              <a:rPr lang="en-IN" dirty="0"/>
              <a:t> SDK has built-in features for working with Azure Storage and Service Bus, for scheduling tasks and handling errors, and for many other common scenarios. In addition, it's designed to be extensible, and there's an </a:t>
            </a:r>
            <a:r>
              <a:rPr lang="en-IN" dirty="0">
                <a:hlinkClick r:id="rId5"/>
              </a:rPr>
              <a:t>open source repository for extensions</a:t>
            </a:r>
            <a:r>
              <a:rPr lang="en-IN" dirty="0"/>
              <a:t>.</a:t>
            </a:r>
          </a:p>
          <a:p>
            <a:endParaRPr lang="en-IN" dirty="0"/>
          </a:p>
          <a:p>
            <a:endParaRPr lang="en-IN" dirty="0"/>
          </a:p>
          <a:p>
            <a:r>
              <a:rPr lang="en-IN" dirty="0"/>
              <a:t>Reference:</a:t>
            </a:r>
          </a:p>
          <a:p>
            <a:r>
              <a:rPr lang="en-IN" sz="1200" kern="1200" dirty="0">
                <a:solidFill>
                  <a:schemeClr val="tx1"/>
                </a:solidFill>
                <a:latin typeface="+mn-lt"/>
                <a:ea typeface="+mn-ea"/>
                <a:cs typeface="+mn-cs"/>
              </a:rPr>
              <a:t>https://azure.microsoft.com/en-us/documentation/articles/websites-webjobs-resources/</a:t>
            </a:r>
          </a:p>
          <a:p>
            <a:r>
              <a:rPr lang="en-IN" sz="1200" kern="1200" dirty="0">
                <a:solidFill>
                  <a:schemeClr val="tx1"/>
                </a:solidFill>
                <a:latin typeface="+mn-lt"/>
                <a:ea typeface="+mn-ea"/>
                <a:cs typeface="+mn-cs"/>
              </a:rPr>
              <a:t>https://azure.microsoft.com/en-us/documentation/articles/web-sites-create-web-jobs/</a:t>
            </a:r>
          </a:p>
          <a:p>
            <a:r>
              <a:rPr lang="en-IN" sz="1200" kern="1200" dirty="0">
                <a:solidFill>
                  <a:schemeClr val="tx1"/>
                </a:solidFill>
                <a:latin typeface="+mn-lt"/>
                <a:ea typeface="+mn-ea"/>
                <a:cs typeface="+mn-cs"/>
              </a:rPr>
              <a:t>https://azure.microsoft.com/en-us/documentation/articles/web-sites-deploy/</a:t>
            </a:r>
            <a:endParaRPr lang="en-IN"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221</a:t>
            </a:fld>
            <a:endParaRPr lang="en-US"/>
          </a:p>
        </p:txBody>
      </p:sp>
    </p:spTree>
    <p:extLst>
      <p:ext uri="{BB962C8B-B14F-4D97-AF65-F5344CB8AC3E}">
        <p14:creationId xmlns:p14="http://schemas.microsoft.com/office/powerpoint/2010/main" val="246879450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Jobs can be built using just about any language or framework. The Web Jobs</a:t>
            </a:r>
            <a:r>
              <a:rPr lang="en-US" baseline="0" dirty="0"/>
              <a:t> SDK supports the same languages and frameworks that are supported by Azure Web Apps. Additionally, any command-line executable can also be deployed out as a Web Job. Some examples of what Web Jobs could be built as, are: DOS batch scripts, compiled EXE, shell script, python script, Node.js script, or any command-line executable.</a:t>
            </a:r>
          </a:p>
          <a:p>
            <a:r>
              <a:rPr lang="en-US" baseline="0" dirty="0"/>
              <a:t>Web Jobs can also be setup to be Singleton, or Multi-Instance as well.</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222</a:t>
            </a:fld>
            <a:endParaRPr lang="en-US"/>
          </a:p>
        </p:txBody>
      </p:sp>
    </p:spTree>
    <p:extLst>
      <p:ext uri="{BB962C8B-B14F-4D97-AF65-F5344CB8AC3E}">
        <p14:creationId xmlns:p14="http://schemas.microsoft.com/office/powerpoint/2010/main" val="2119743415"/>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using Web Jobs.</a:t>
            </a:r>
          </a:p>
          <a:p>
            <a:endParaRPr lang="en-US" dirty="0"/>
          </a:p>
          <a:p>
            <a:r>
              <a:rPr lang="en-US" dirty="0"/>
              <a:t>Notes:</a:t>
            </a:r>
          </a:p>
          <a:p>
            <a:pPr fontAlgn="base"/>
            <a:r>
              <a:rPr lang="en-US" sz="1200" b="0" i="0" kern="1200" dirty="0">
                <a:solidFill>
                  <a:schemeClr val="tx1"/>
                </a:solidFill>
                <a:effectLst/>
                <a:latin typeface="+mn-lt"/>
                <a:ea typeface="+mn-ea"/>
                <a:cs typeface="+mn-cs"/>
              </a:rPr>
              <a:t>4 different projects all inside a single Visual Studio solution. Here they are below.</a:t>
            </a:r>
          </a:p>
          <a:p>
            <a:pPr fontAlgn="base"/>
            <a:r>
              <a:rPr lang="en-US" sz="1200" b="0" i="0" kern="1200" dirty="0">
                <a:solidFill>
                  <a:schemeClr val="tx1"/>
                </a:solidFill>
                <a:effectLst/>
                <a:latin typeface="+mn-lt"/>
                <a:ea typeface="+mn-ea"/>
                <a:cs typeface="+mn-cs"/>
              </a:rPr>
              <a:t>1. A Website in Azure Websites to host the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a:t>
            </a:r>
          </a:p>
          <a:p>
            <a:pPr fontAlgn="base"/>
            <a:r>
              <a:rPr lang="en-US" sz="1200" b="0" i="0" kern="1200" dirty="0">
                <a:solidFill>
                  <a:schemeClr val="tx1"/>
                </a:solidFill>
                <a:effectLst/>
                <a:latin typeface="+mn-lt"/>
                <a:ea typeface="+mn-ea"/>
                <a:cs typeface="+mn-cs"/>
              </a:rPr>
              <a:t>2. A scheduled WebJob to queue up a full backup on two Containers.</a:t>
            </a:r>
          </a:p>
          <a:p>
            <a:pPr fontAlgn="base"/>
            <a:r>
              <a:rPr lang="en-US" sz="1200" b="0" i="0" kern="1200" dirty="0">
                <a:solidFill>
                  <a:schemeClr val="tx1"/>
                </a:solidFill>
                <a:effectLst/>
                <a:latin typeface="+mn-lt"/>
                <a:ea typeface="+mn-ea"/>
                <a:cs typeface="+mn-cs"/>
              </a:rPr>
              <a:t>3. A scheduled WebJob to queue up incremental backups on the same Containers.</a:t>
            </a:r>
          </a:p>
          <a:p>
            <a:pPr fontAlgn="base"/>
            <a:r>
              <a:rPr lang="en-US" sz="1200" b="0" i="0" kern="1200" dirty="0">
                <a:solidFill>
                  <a:schemeClr val="tx1"/>
                </a:solidFill>
                <a:effectLst/>
                <a:latin typeface="+mn-lt"/>
                <a:ea typeface="+mn-ea"/>
                <a:cs typeface="+mn-cs"/>
              </a:rPr>
              <a:t>4. A WebJob that reads from that same queue and executes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to do the work.</a:t>
            </a:r>
          </a:p>
          <a:p>
            <a:endParaRPr lang="en-US" dirty="0"/>
          </a:p>
          <a:p>
            <a:r>
              <a:rPr lang="en-US" sz="1200" b="0" i="0" kern="1200" dirty="0">
                <a:solidFill>
                  <a:schemeClr val="tx1"/>
                </a:solidFill>
                <a:effectLst/>
                <a:latin typeface="+mn-lt"/>
                <a:ea typeface="+mn-ea"/>
                <a:cs typeface="+mn-cs"/>
              </a:rPr>
              <a:t>Above you can get an idea of the logical items in this solution. Azure Websites is the host for both the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and is also where we deploy </a:t>
            </a:r>
            <a:r>
              <a:rPr lang="en-US" sz="1200" b="0" i="0" kern="1200" dirty="0" err="1">
                <a:solidFill>
                  <a:schemeClr val="tx1"/>
                </a:solidFill>
                <a:effectLst/>
                <a:latin typeface="+mn-lt"/>
                <a:ea typeface="+mn-ea"/>
                <a:cs typeface="+mn-cs"/>
              </a:rPr>
              <a:t>AzCopy</a:t>
            </a:r>
            <a:r>
              <a:rPr lang="en-US" sz="1200" b="0" i="0" kern="1200" dirty="0">
                <a:solidFill>
                  <a:schemeClr val="tx1"/>
                </a:solidFill>
                <a:effectLst/>
                <a:latin typeface="+mn-lt"/>
                <a:ea typeface="+mn-ea"/>
                <a:cs typeface="+mn-cs"/>
              </a:rPr>
              <a:t> to. Azure Storage includes three storage accounts. The source and destination accounts that are in the backup and a third account that is required by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Lastly Azure Scheduler is used to schedule the </a:t>
            </a:r>
            <a:r>
              <a:rPr lang="en-US" sz="1200" b="0" i="0" kern="1200" dirty="0" err="1">
                <a:solidFill>
                  <a:schemeClr val="tx1"/>
                </a:solidFill>
                <a:effectLst/>
                <a:latin typeface="+mn-lt"/>
                <a:ea typeface="+mn-ea"/>
                <a:cs typeface="+mn-cs"/>
              </a:rPr>
              <a:t>WebJobs</a:t>
            </a:r>
            <a:r>
              <a:rPr lang="en-US" sz="1200" b="0" i="0" kern="1200" dirty="0">
                <a:solidFill>
                  <a:schemeClr val="tx1"/>
                </a:solidFill>
                <a:effectLst/>
                <a:latin typeface="+mn-lt"/>
                <a:ea typeface="+mn-ea"/>
                <a:cs typeface="+mn-cs"/>
              </a:rPr>
              <a:t> to be run.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References:</a:t>
            </a:r>
          </a:p>
          <a:p>
            <a:pPr lvl="1"/>
            <a:r>
              <a:rPr lang="en-US" dirty="0"/>
              <a:t>http://markjbrown.com/azure-webjobs-azcopy/</a:t>
            </a:r>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solidFill>
                  <a:prstClr val="black"/>
                </a:solidFill>
              </a:rPr>
              <a:pPr/>
              <a:t>223</a:t>
            </a:fld>
            <a:endParaRPr lang="en-US">
              <a:solidFill>
                <a:prstClr val="black"/>
              </a:solidFill>
            </a:endParaRPr>
          </a:p>
        </p:txBody>
      </p:sp>
    </p:spTree>
    <p:extLst>
      <p:ext uri="{BB962C8B-B14F-4D97-AF65-F5344CB8AC3E}">
        <p14:creationId xmlns:p14="http://schemas.microsoft.com/office/powerpoint/2010/main" val="264395113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Minutes</a:t>
            </a:r>
          </a:p>
        </p:txBody>
      </p:sp>
      <p:sp>
        <p:nvSpPr>
          <p:cNvPr id="4" name="Slide Number Placeholder 3"/>
          <p:cNvSpPr>
            <a:spLocks noGrp="1"/>
          </p:cNvSpPr>
          <p:nvPr>
            <p:ph type="sldNum" sz="quarter" idx="10"/>
          </p:nvPr>
        </p:nvSpPr>
        <p:spPr/>
        <p:txBody>
          <a:bodyPr/>
          <a:lstStyle/>
          <a:p>
            <a:fld id="{35F9E99B-4FEE-4934-B062-7974998916A4}" type="slidenum">
              <a:rPr lang="en-US" smtClean="0"/>
              <a:t>224</a:t>
            </a:fld>
            <a:endParaRPr lang="en-US"/>
          </a:p>
        </p:txBody>
      </p:sp>
    </p:spTree>
    <p:extLst>
      <p:ext uri="{BB962C8B-B14F-4D97-AF65-F5344CB8AC3E}">
        <p14:creationId xmlns:p14="http://schemas.microsoft.com/office/powerpoint/2010/main" val="29552855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225</a:t>
            </a:fld>
            <a:endParaRPr lang="en-US"/>
          </a:p>
        </p:txBody>
      </p:sp>
    </p:spTree>
    <p:extLst>
      <p:ext uri="{BB962C8B-B14F-4D97-AF65-F5344CB8AC3E}">
        <p14:creationId xmlns:p14="http://schemas.microsoft.com/office/powerpoint/2010/main" val="2847537475"/>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Logic Apps allow for workflow automation of business process to be built more easily.</a:t>
            </a:r>
          </a:p>
          <a:p>
            <a:r>
              <a:rPr lang="en-US" sz="1200" kern="1200" dirty="0">
                <a:solidFill>
                  <a:schemeClr val="tx1"/>
                </a:solidFill>
                <a:effectLst/>
                <a:latin typeface="+mn-lt"/>
                <a:ea typeface="+mn-ea"/>
                <a:cs typeface="+mn-cs"/>
              </a:rPr>
              <a:t>It provides a “no-code”, visual designer for rapid creation and editing of workflows.</a:t>
            </a:r>
          </a:p>
          <a:p>
            <a:r>
              <a:rPr lang="en-US" sz="1200" kern="1200" dirty="0">
                <a:solidFill>
                  <a:schemeClr val="tx1"/>
                </a:solidFill>
                <a:effectLst/>
                <a:latin typeface="+mn-lt"/>
                <a:ea typeface="+mn-ea"/>
                <a:cs typeface="+mn-cs"/>
              </a:rPr>
              <a:t>There are dozens of pre-built Logic App Connectors to get started, including out-of-the-box support for many popular SaaS and On-premises applications.</a:t>
            </a:r>
          </a:p>
          <a:p>
            <a:r>
              <a:rPr lang="en-US" sz="1200" kern="1200" dirty="0">
                <a:solidFill>
                  <a:schemeClr val="tx1"/>
                </a:solidFill>
                <a:effectLst/>
                <a:latin typeface="+mn-lt"/>
                <a:ea typeface="+mn-ea"/>
                <a:cs typeface="+mn-cs"/>
              </a:rPr>
              <a:t>Logic Apps also support extensibility to allow integration with any of your own Custom APIs.</a:t>
            </a:r>
          </a:p>
          <a:p>
            <a:r>
              <a:rPr lang="en-US" sz="1200" kern="1200" dirty="0">
                <a:solidFill>
                  <a:schemeClr val="tx1"/>
                </a:solidFill>
                <a:effectLst/>
                <a:latin typeface="+mn-lt"/>
                <a:ea typeface="+mn-ea"/>
                <a:cs typeface="+mn-cs"/>
              </a:rPr>
              <a:t>Along with support for more expert, or custom, integration scenarios with </a:t>
            </a:r>
            <a:r>
              <a:rPr lang="en-US" sz="1200" kern="1200" dirty="0" err="1">
                <a:solidFill>
                  <a:schemeClr val="tx1"/>
                </a:solidFill>
                <a:effectLst/>
                <a:latin typeface="+mn-lt"/>
                <a:ea typeface="+mn-ea"/>
                <a:cs typeface="+mn-cs"/>
              </a:rPr>
              <a:t>Biztalk</a:t>
            </a:r>
            <a:r>
              <a:rPr lang="en-US" sz="1200" kern="1200" dirty="0">
                <a:solidFill>
                  <a:schemeClr val="tx1"/>
                </a:solidFill>
                <a:effectLst/>
                <a:latin typeface="+mn-lt"/>
                <a:ea typeface="+mn-ea"/>
                <a:cs typeface="+mn-cs"/>
              </a:rPr>
              <a:t> APIs as well.</a:t>
            </a:r>
          </a:p>
          <a:p>
            <a:endParaRPr lang="en-US"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226</a:t>
            </a:fld>
            <a:endParaRPr lang="en-US"/>
          </a:p>
        </p:txBody>
      </p:sp>
    </p:spTree>
    <p:extLst>
      <p:ext uri="{BB962C8B-B14F-4D97-AF65-F5344CB8AC3E}">
        <p14:creationId xmlns:p14="http://schemas.microsoft.com/office/powerpoint/2010/main" val="1467876138"/>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1" i="0" kern="1200" dirty="0">
                <a:solidFill>
                  <a:schemeClr val="tx1"/>
                </a:solidFill>
                <a:effectLst/>
                <a:latin typeface="+mn-lt"/>
                <a:ea typeface="+mn-ea"/>
                <a:cs typeface="+mn-cs"/>
              </a:rPr>
              <a:t>BUILD</a:t>
            </a:r>
            <a:r>
              <a:rPr lang="en-US" sz="1457" b="1" i="0" kern="1200" baseline="0" dirty="0">
                <a:solidFill>
                  <a:schemeClr val="tx1"/>
                </a:solidFill>
                <a:effectLst/>
                <a:latin typeface="+mn-lt"/>
                <a:ea typeface="+mn-ea"/>
                <a:cs typeface="+mn-cs"/>
              </a:rPr>
              <a:t> OUT SLIDE</a:t>
            </a:r>
            <a:endParaRPr lang="en-US" sz="1457" b="1" i="0" kern="1200" dirty="0">
              <a:solidFill>
                <a:schemeClr val="tx1"/>
              </a:solidFill>
              <a:effectLst/>
              <a:latin typeface="+mn-lt"/>
              <a:ea typeface="+mn-ea"/>
              <a:cs typeface="+mn-cs"/>
            </a:endParaRPr>
          </a:p>
          <a:p>
            <a:r>
              <a:rPr lang="en-US" sz="1457" b="1" i="0" kern="1200" dirty="0">
                <a:solidFill>
                  <a:schemeClr val="tx1"/>
                </a:solidFill>
                <a:effectLst/>
                <a:latin typeface="+mn-lt"/>
                <a:ea typeface="+mn-ea"/>
                <a:cs typeface="+mn-cs"/>
              </a:rPr>
              <a:t>Timer-based processing</a:t>
            </a:r>
          </a:p>
          <a:p>
            <a:r>
              <a:rPr lang="en-US" sz="1457" b="0" i="0" kern="1200" dirty="0">
                <a:solidFill>
                  <a:schemeClr val="tx1"/>
                </a:solidFill>
                <a:effectLst/>
                <a:latin typeface="+mn-lt"/>
                <a:ea typeface="+mn-ea"/>
                <a:cs typeface="+mn-cs"/>
              </a:rPr>
              <a:t>Azure Functions supports an event based on a timer using </a:t>
            </a:r>
            <a:r>
              <a:rPr lang="en-US" sz="1457" b="0" i="0" kern="1200" dirty="0" err="1">
                <a:solidFill>
                  <a:schemeClr val="tx1"/>
                </a:solidFill>
                <a:effectLst/>
                <a:latin typeface="+mn-lt"/>
                <a:ea typeface="+mn-ea"/>
                <a:cs typeface="+mn-cs"/>
              </a:rPr>
              <a:t>Cron</a:t>
            </a:r>
            <a:r>
              <a:rPr lang="en-US" sz="1457" b="0" i="0" kern="1200" dirty="0">
                <a:solidFill>
                  <a:schemeClr val="tx1"/>
                </a:solidFill>
                <a:effectLst/>
                <a:latin typeface="+mn-lt"/>
                <a:ea typeface="+mn-ea"/>
                <a:cs typeface="+mn-cs"/>
              </a:rPr>
              <a:t> job syntax. For example, execute code that runs every 15 minutes and clean up a database table based on custom business logic.</a:t>
            </a:r>
          </a:p>
          <a:p>
            <a:r>
              <a:rPr lang="en-US" sz="1457" b="1" i="0" kern="1200" dirty="0">
                <a:solidFill>
                  <a:schemeClr val="tx1"/>
                </a:solidFill>
                <a:effectLst/>
                <a:latin typeface="+mn-lt"/>
                <a:ea typeface="+mn-ea"/>
                <a:cs typeface="+mn-cs"/>
              </a:rPr>
              <a:t>Azure service event processing</a:t>
            </a:r>
          </a:p>
          <a:p>
            <a:r>
              <a:rPr lang="en-US" sz="1457" b="0" i="0" kern="1200" dirty="0">
                <a:solidFill>
                  <a:schemeClr val="tx1"/>
                </a:solidFill>
                <a:effectLst/>
                <a:latin typeface="+mn-lt"/>
                <a:ea typeface="+mn-ea"/>
                <a:cs typeface="+mn-cs"/>
              </a:rPr>
              <a:t>Azure Functions supports triggering an event based on an activity in an Azure service. For example, execute serverless code that reads newly discovered test log files in an Azure Blob storage container, and transform this into a row in an Azure SQL Database table.</a:t>
            </a:r>
          </a:p>
          <a:p>
            <a:r>
              <a:rPr lang="en-US" sz="1457" b="1" i="0" kern="1200" dirty="0">
                <a:solidFill>
                  <a:schemeClr val="tx1"/>
                </a:solidFill>
                <a:effectLst/>
                <a:latin typeface="+mn-lt"/>
                <a:ea typeface="+mn-ea"/>
                <a:cs typeface="+mn-cs"/>
              </a:rPr>
              <a:t>Real-time bot messaging</a:t>
            </a:r>
          </a:p>
          <a:p>
            <a:r>
              <a:rPr lang="en-US" sz="1457" b="0" i="0" kern="1200" dirty="0">
                <a:solidFill>
                  <a:schemeClr val="tx1"/>
                </a:solidFill>
                <a:effectLst/>
                <a:latin typeface="+mn-lt"/>
                <a:ea typeface="+mn-ea"/>
                <a:cs typeface="+mn-cs"/>
              </a:rPr>
              <a:t>Use Azure Functions to customize the behavior of a bot using a </a:t>
            </a:r>
            <a:r>
              <a:rPr lang="en-US" sz="1457" b="0" i="0" kern="1200" dirty="0" err="1">
                <a:solidFill>
                  <a:schemeClr val="tx1"/>
                </a:solidFill>
                <a:effectLst/>
                <a:latin typeface="+mn-lt"/>
                <a:ea typeface="+mn-ea"/>
                <a:cs typeface="+mn-cs"/>
              </a:rPr>
              <a:t>WebHook</a:t>
            </a:r>
            <a:r>
              <a:rPr lang="en-US" sz="1457" b="0" i="0" kern="1200" dirty="0">
                <a:solidFill>
                  <a:schemeClr val="tx1"/>
                </a:solidFill>
                <a:effectLst/>
                <a:latin typeface="+mn-lt"/>
                <a:ea typeface="+mn-ea"/>
                <a:cs typeface="+mn-cs"/>
              </a:rPr>
              <a:t>. For example, create an Azure Function that processes a message using Cortana Analytics and call this function using Microsoft Bot Framework.</a:t>
            </a:r>
          </a:p>
          <a:p>
            <a:endParaRPr lang="en-US" dirty="0"/>
          </a:p>
          <a:p>
            <a:r>
              <a:rPr lang="en-US" dirty="0"/>
              <a:t>OTHERS</a:t>
            </a:r>
            <a:r>
              <a:rPr lang="en-US" baseline="0" dirty="0"/>
              <a:t> (https://azure.microsoft.com/en-us/services/functions/)</a:t>
            </a:r>
          </a:p>
          <a:p>
            <a:r>
              <a:rPr lang="en-US" sz="1457" b="0" i="0" kern="1200" dirty="0">
                <a:solidFill>
                  <a:schemeClr val="tx1"/>
                </a:solidFill>
                <a:effectLst/>
                <a:latin typeface="+mn-lt"/>
                <a:ea typeface="+mn-ea"/>
                <a:cs typeface="+mn-cs"/>
              </a:rPr>
              <a:t>SaaS event processing</a:t>
            </a:r>
          </a:p>
          <a:p>
            <a:r>
              <a:rPr lang="en-US" sz="1457" b="0" i="0" kern="1200" dirty="0">
                <a:solidFill>
                  <a:schemeClr val="tx1"/>
                </a:solidFill>
                <a:effectLst/>
                <a:latin typeface="+mn-lt"/>
                <a:ea typeface="+mn-ea"/>
                <a:cs typeface="+mn-cs"/>
              </a:rPr>
              <a:t>Azure Functions supports triggers based on activity in a SaaS service. For example, save a file in OneDrive, which triggers a function that uses the Microsoft Graph API to modify the spreadsheet, and creates additional charts and calculated data.</a:t>
            </a:r>
          </a:p>
          <a:p>
            <a:endParaRPr lang="en-US" dirty="0"/>
          </a:p>
          <a:p>
            <a:r>
              <a:rPr lang="en-US" sz="1457" b="0" i="0" kern="1200" dirty="0">
                <a:solidFill>
                  <a:schemeClr val="tx1"/>
                </a:solidFill>
                <a:effectLst/>
                <a:latin typeface="+mn-lt"/>
                <a:ea typeface="+mn-ea"/>
                <a:cs typeface="+mn-cs"/>
              </a:rPr>
              <a:t>Serverless web application architectures</a:t>
            </a:r>
          </a:p>
          <a:p>
            <a:r>
              <a:rPr lang="en-US" sz="1457" b="0" i="0" kern="1200" dirty="0">
                <a:solidFill>
                  <a:schemeClr val="tx1"/>
                </a:solidFill>
                <a:effectLst/>
                <a:latin typeface="+mn-lt"/>
                <a:ea typeface="+mn-ea"/>
                <a:cs typeface="+mn-cs"/>
              </a:rPr>
              <a:t>Azure Functions can power a single-page app. The app calls functions using the </a:t>
            </a:r>
            <a:r>
              <a:rPr lang="en-US" sz="1457" b="0" i="0" kern="1200" dirty="0" err="1">
                <a:solidFill>
                  <a:schemeClr val="tx1"/>
                </a:solidFill>
                <a:effectLst/>
                <a:latin typeface="+mn-lt"/>
                <a:ea typeface="+mn-ea"/>
                <a:cs typeface="+mn-cs"/>
              </a:rPr>
              <a:t>WebHook</a:t>
            </a:r>
            <a:r>
              <a:rPr lang="en-US" sz="1457" b="0" i="0" kern="1200" dirty="0">
                <a:solidFill>
                  <a:schemeClr val="tx1"/>
                </a:solidFill>
                <a:effectLst/>
                <a:latin typeface="+mn-lt"/>
                <a:ea typeface="+mn-ea"/>
                <a:cs typeface="+mn-cs"/>
              </a:rPr>
              <a:t> URL, saves user data, and decides what data to display. Or, do simple customizations, such as changing ad targeting by calling a function and passing it user profile information.</a:t>
            </a:r>
          </a:p>
          <a:p>
            <a:endParaRPr lang="en-US" dirty="0"/>
          </a:p>
          <a:p>
            <a:endParaRPr lang="en-US" dirty="0"/>
          </a:p>
          <a:p>
            <a:r>
              <a:rPr lang="en-US" sz="1457" b="0" i="0" kern="1200" dirty="0">
                <a:solidFill>
                  <a:schemeClr val="tx1"/>
                </a:solidFill>
                <a:effectLst/>
                <a:latin typeface="+mn-lt"/>
                <a:ea typeface="+mn-ea"/>
                <a:cs typeface="+mn-cs"/>
              </a:rPr>
              <a:t>Serverless mobile back ends</a:t>
            </a:r>
          </a:p>
          <a:p>
            <a:r>
              <a:rPr lang="en-US" sz="1457" b="0" i="0" kern="1200" dirty="0">
                <a:solidFill>
                  <a:schemeClr val="tx1"/>
                </a:solidFill>
                <a:effectLst/>
                <a:latin typeface="+mn-lt"/>
                <a:ea typeface="+mn-ea"/>
                <a:cs typeface="+mn-cs"/>
              </a:rPr>
              <a:t>A mobile back end can be a set of HTTP APIs that are called from a mobile client using the </a:t>
            </a:r>
            <a:r>
              <a:rPr lang="en-US" sz="1457" b="0" i="0" kern="1200" dirty="0" err="1">
                <a:solidFill>
                  <a:schemeClr val="tx1"/>
                </a:solidFill>
                <a:effectLst/>
                <a:latin typeface="+mn-lt"/>
                <a:ea typeface="+mn-ea"/>
                <a:cs typeface="+mn-cs"/>
              </a:rPr>
              <a:t>WebHook</a:t>
            </a:r>
            <a:r>
              <a:rPr lang="en-US" sz="1457" b="0" i="0" kern="1200" dirty="0">
                <a:solidFill>
                  <a:schemeClr val="tx1"/>
                </a:solidFill>
                <a:effectLst/>
                <a:latin typeface="+mn-lt"/>
                <a:ea typeface="+mn-ea"/>
                <a:cs typeface="+mn-cs"/>
              </a:rPr>
              <a:t> URL. For example, a mobile application can capture an image, and then call an Azure Function to get an access token for uploading to blob storage. A second Azure Function is triggered by the blob upload and resizes the image to be mobile-friendly.</a:t>
            </a:r>
          </a:p>
          <a:p>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Real-time stream processing</a:t>
            </a:r>
          </a:p>
          <a:p>
            <a:r>
              <a:rPr lang="en-US" sz="1457" b="0" i="0" kern="1200" dirty="0">
                <a:solidFill>
                  <a:schemeClr val="tx1"/>
                </a:solidFill>
                <a:effectLst/>
                <a:latin typeface="+mn-lt"/>
                <a:ea typeface="+mn-ea"/>
                <a:cs typeface="+mn-cs"/>
              </a:rPr>
              <a:t>For example, Internet of Things (IoT) devices send messages to Azure Stream Analytics, which then calls an Azure Function to transform the message. This function processes the data and creates a new record in an Azure SQL database.</a:t>
            </a:r>
          </a:p>
          <a:p>
            <a:endParaRPr lang="en-US" sz="1457"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227</a:t>
            </a:fld>
            <a:endParaRPr lang="en-US"/>
          </a:p>
        </p:txBody>
      </p:sp>
    </p:spTree>
    <p:extLst>
      <p:ext uri="{BB962C8B-B14F-4D97-AF65-F5344CB8AC3E}">
        <p14:creationId xmlns:p14="http://schemas.microsoft.com/office/powerpoint/2010/main" val="1135046004"/>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Tie this diagram to the sample application</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228</a:t>
            </a:fld>
            <a:endParaRPr lang="en-US"/>
          </a:p>
        </p:txBody>
      </p:sp>
    </p:spTree>
    <p:extLst>
      <p:ext uri="{BB962C8B-B14F-4D97-AF65-F5344CB8AC3E}">
        <p14:creationId xmlns:p14="http://schemas.microsoft.com/office/powerpoint/2010/main" val="314144237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NZ" sz="1457" kern="1200" dirty="0">
                <a:solidFill>
                  <a:schemeClr val="tx1"/>
                </a:solidFill>
                <a:effectLst/>
                <a:latin typeface="+mn-lt"/>
                <a:ea typeface="+mn-ea"/>
                <a:cs typeface="+mn-cs"/>
              </a:rPr>
              <a:t>In</a:t>
            </a:r>
            <a:r>
              <a:rPr lang="en-NZ" sz="1457" kern="1200" baseline="0" dirty="0">
                <a:solidFill>
                  <a:schemeClr val="tx1"/>
                </a:solidFill>
                <a:effectLst/>
                <a:latin typeface="+mn-lt"/>
                <a:ea typeface="+mn-ea"/>
                <a:cs typeface="+mn-cs"/>
              </a:rPr>
              <a:t> t</a:t>
            </a:r>
            <a:r>
              <a:rPr lang="en-NZ" sz="1457" kern="1200" dirty="0">
                <a:solidFill>
                  <a:schemeClr val="tx1"/>
                </a:solidFill>
                <a:effectLst/>
                <a:latin typeface="+mn-lt"/>
                <a:ea typeface="+mn-ea"/>
                <a:cs typeface="+mn-cs"/>
              </a:rPr>
              <a:t>oday’s lab you will introduce</a:t>
            </a:r>
            <a:r>
              <a:rPr lang="en-NZ" sz="1457" kern="1200" baseline="0" dirty="0">
                <a:solidFill>
                  <a:schemeClr val="tx1"/>
                </a:solidFill>
                <a:effectLst/>
                <a:latin typeface="+mn-lt"/>
                <a:ea typeface="+mn-ea"/>
                <a:cs typeface="+mn-cs"/>
              </a:rPr>
              <a:t> a function to create thumbnails for uploaded photos.</a:t>
            </a:r>
            <a:endParaRPr lang="en-NZ" sz="1457" kern="1200" dirty="0">
              <a:solidFill>
                <a:schemeClr val="tx1"/>
              </a:solidFill>
              <a:effectLst/>
              <a:latin typeface="+mn-lt"/>
              <a:ea typeface="+mn-ea"/>
              <a:cs typeface="+mn-cs"/>
            </a:endParaRPr>
          </a:p>
          <a:p>
            <a:pPr marL="0" marR="0" lvl="0" indent="0" algn="l" defTabSz="1110264" rtl="0" eaLnBrk="1" fontAlgn="auto" latinLnBrk="0" hangingPunct="1">
              <a:lnSpc>
                <a:spcPct val="100000"/>
              </a:lnSpc>
              <a:spcBef>
                <a:spcPts val="0"/>
              </a:spcBef>
              <a:spcAft>
                <a:spcPts val="0"/>
              </a:spcAft>
              <a:buClrTx/>
              <a:buSzTx/>
              <a:buFontTx/>
              <a:buNone/>
              <a:tabLst/>
              <a:defRPr/>
            </a:pPr>
            <a:r>
              <a:rPr lang="en-NZ" sz="1457" kern="1200" dirty="0">
                <a:solidFill>
                  <a:schemeClr val="tx1"/>
                </a:solidFill>
                <a:effectLst/>
                <a:latin typeface="+mn-lt"/>
                <a:ea typeface="+mn-ea"/>
                <a:cs typeface="+mn-cs"/>
              </a:rPr>
              <a:t>User uploads a</a:t>
            </a:r>
            <a:r>
              <a:rPr lang="en-NZ" sz="1457" kern="1200" baseline="0" dirty="0">
                <a:solidFill>
                  <a:schemeClr val="tx1"/>
                </a:solidFill>
                <a:effectLst/>
                <a:latin typeface="+mn-lt"/>
                <a:ea typeface="+mn-ea"/>
                <a:cs typeface="+mn-cs"/>
              </a:rPr>
              <a:t> new Photo</a:t>
            </a:r>
            <a:endParaRPr lang="en-NZ" sz="1457" kern="1200" dirty="0">
              <a:solidFill>
                <a:schemeClr val="tx1"/>
              </a:solidFill>
              <a:effectLst/>
              <a:latin typeface="+mn-lt"/>
              <a:ea typeface="+mn-ea"/>
              <a:cs typeface="+mn-cs"/>
            </a:endParaRPr>
          </a:p>
          <a:p>
            <a:pPr marL="0" marR="0" lvl="0" indent="0" algn="l" defTabSz="1110264" rtl="0" eaLnBrk="1" fontAlgn="auto" latinLnBrk="0" hangingPunct="1">
              <a:lnSpc>
                <a:spcPct val="100000"/>
              </a:lnSpc>
              <a:spcBef>
                <a:spcPts val="0"/>
              </a:spcBef>
              <a:spcAft>
                <a:spcPts val="0"/>
              </a:spcAft>
              <a:buClrTx/>
              <a:buSzTx/>
              <a:buFontTx/>
              <a:buNone/>
              <a:tabLst/>
              <a:defRPr/>
            </a:pPr>
            <a:r>
              <a:rPr lang="en-NZ" sz="1457" kern="1200" dirty="0">
                <a:solidFill>
                  <a:schemeClr val="tx1"/>
                </a:solidFill>
                <a:effectLst/>
                <a:latin typeface="+mn-lt"/>
                <a:ea typeface="+mn-ea"/>
                <a:cs typeface="+mn-cs"/>
              </a:rPr>
              <a:t>1. The Function code triggers from pics being added to an images container in </a:t>
            </a:r>
            <a:r>
              <a:rPr lang="en-US" sz="1457" kern="1200" dirty="0">
                <a:solidFill>
                  <a:schemeClr val="tx1"/>
                </a:solidFill>
                <a:effectLst/>
                <a:latin typeface="+mn-lt"/>
                <a:ea typeface="+mn-ea"/>
                <a:cs typeface="+mn-cs"/>
              </a:rPr>
              <a:t>blob</a:t>
            </a:r>
          </a:p>
          <a:p>
            <a:r>
              <a:rPr lang="en-NZ" sz="1457" kern="1200" dirty="0">
                <a:solidFill>
                  <a:schemeClr val="tx1"/>
                </a:solidFill>
                <a:effectLst/>
                <a:latin typeface="+mn-lt"/>
                <a:ea typeface="+mn-ea"/>
                <a:cs typeface="+mn-cs"/>
              </a:rPr>
              <a:t>2. Then converts the image from the trigger blob to a low res thumbnail and uploads this to a blob of the same name in a thumbs container - this is the output of the function</a:t>
            </a:r>
            <a:endParaRPr lang="en-US" sz="1457" kern="1200" dirty="0">
              <a:solidFill>
                <a:schemeClr val="tx1"/>
              </a:solidFill>
              <a:effectLst/>
              <a:latin typeface="+mn-lt"/>
              <a:ea typeface="+mn-ea"/>
              <a:cs typeface="+mn-cs"/>
            </a:endParaRPr>
          </a:p>
          <a:p>
            <a:r>
              <a:rPr lang="en-NZ" sz="1457" kern="1200" dirty="0">
                <a:solidFill>
                  <a:schemeClr val="tx1"/>
                </a:solidFill>
                <a:effectLst/>
                <a:latin typeface="+mn-lt"/>
                <a:ea typeface="+mn-ea"/>
                <a:cs typeface="+mn-cs"/>
              </a:rPr>
              <a:t>3. it updates the SQL database to save the URL of the thumbnail blob as the thumbnail URL which the app displays on the Ads list page</a:t>
            </a:r>
            <a:endParaRPr lang="en-US" sz="1457" kern="1200" dirty="0">
              <a:solidFill>
                <a:schemeClr val="tx1"/>
              </a:solidFill>
              <a:effectLst/>
              <a:latin typeface="+mn-lt"/>
              <a:ea typeface="+mn-ea"/>
              <a:cs typeface="+mn-cs"/>
            </a:endParaRPr>
          </a:p>
          <a:p>
            <a:r>
              <a:rPr lang="en-US" dirty="0"/>
              <a:t>Benefits</a:t>
            </a:r>
          </a:p>
          <a:p>
            <a:r>
              <a:rPr lang="en-US" dirty="0"/>
              <a:t>Removes</a:t>
            </a:r>
            <a:r>
              <a:rPr lang="en-US" baseline="0" dirty="0"/>
              <a:t> the need to load full images into website</a:t>
            </a:r>
          </a:p>
          <a:p>
            <a:r>
              <a:rPr lang="en-US" baseline="0" dirty="0"/>
              <a:t>Images </a:t>
            </a:r>
            <a:r>
              <a:rPr lang="en-US" baseline="0"/>
              <a:t>are now loaded </a:t>
            </a:r>
            <a:r>
              <a:rPr lang="en-US" baseline="0" dirty="0"/>
              <a:t>from Blob when referenced in the app rather than from SQL</a:t>
            </a:r>
          </a:p>
        </p:txBody>
      </p:sp>
      <p:sp>
        <p:nvSpPr>
          <p:cNvPr id="4" name="Slide Number Placeholder 3"/>
          <p:cNvSpPr>
            <a:spLocks noGrp="1"/>
          </p:cNvSpPr>
          <p:nvPr>
            <p:ph type="sldNum" sz="quarter" idx="10"/>
          </p:nvPr>
        </p:nvSpPr>
        <p:spPr/>
        <p:txBody>
          <a:bodyPr/>
          <a:lstStyle/>
          <a:p>
            <a:fld id="{35F9E99B-4FEE-4934-B062-7974998916A4}" type="slidenum">
              <a:rPr lang="en-US" smtClean="0"/>
              <a:t>229</a:t>
            </a:fld>
            <a:endParaRPr lang="en-US"/>
          </a:p>
        </p:txBody>
      </p:sp>
    </p:spTree>
    <p:extLst>
      <p:ext uri="{BB962C8B-B14F-4D97-AF65-F5344CB8AC3E}">
        <p14:creationId xmlns:p14="http://schemas.microsoft.com/office/powerpoint/2010/main" val="42541366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4803387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Azure Logic Apps allow for workflow automation of business process to be built more easily.</a:t>
            </a:r>
          </a:p>
          <a:p>
            <a:r>
              <a:rPr lang="en-US" sz="1200" kern="1200" dirty="0">
                <a:solidFill>
                  <a:schemeClr val="tx1"/>
                </a:solidFill>
                <a:effectLst/>
                <a:latin typeface="+mn-lt"/>
                <a:ea typeface="+mn-ea"/>
                <a:cs typeface="+mn-cs"/>
              </a:rPr>
              <a:t>It provides a “no-code”, visual designer for rapid creation and editing of workflows.</a:t>
            </a:r>
          </a:p>
          <a:p>
            <a:r>
              <a:rPr lang="en-US" sz="1200" kern="1200" dirty="0">
                <a:solidFill>
                  <a:schemeClr val="tx1"/>
                </a:solidFill>
                <a:effectLst/>
                <a:latin typeface="+mn-lt"/>
                <a:ea typeface="+mn-ea"/>
                <a:cs typeface="+mn-cs"/>
              </a:rPr>
              <a:t>There are dozens of pre-built Logic App Connectors to get started, including out-of-the-box support for many popular SaaS and On-premises applications.</a:t>
            </a:r>
          </a:p>
          <a:p>
            <a:r>
              <a:rPr lang="en-US" sz="1200" kern="1200" dirty="0">
                <a:solidFill>
                  <a:schemeClr val="tx1"/>
                </a:solidFill>
                <a:effectLst/>
                <a:latin typeface="+mn-lt"/>
                <a:ea typeface="+mn-ea"/>
                <a:cs typeface="+mn-cs"/>
              </a:rPr>
              <a:t>Logic Apps also support extensibility to allow integration with any of your own Custom APIs.</a:t>
            </a:r>
          </a:p>
          <a:p>
            <a:r>
              <a:rPr lang="en-US" sz="1200" kern="1200" dirty="0">
                <a:solidFill>
                  <a:schemeClr val="tx1"/>
                </a:solidFill>
                <a:effectLst/>
                <a:latin typeface="+mn-lt"/>
                <a:ea typeface="+mn-ea"/>
                <a:cs typeface="+mn-cs"/>
              </a:rPr>
              <a:t>Along with support for more expert, or custom, integration scenarios with </a:t>
            </a:r>
            <a:r>
              <a:rPr lang="en-US" sz="1200" kern="1200" dirty="0" err="1">
                <a:solidFill>
                  <a:schemeClr val="tx1"/>
                </a:solidFill>
                <a:effectLst/>
                <a:latin typeface="+mn-lt"/>
                <a:ea typeface="+mn-ea"/>
                <a:cs typeface="+mn-cs"/>
              </a:rPr>
              <a:t>Biztalk</a:t>
            </a:r>
            <a:r>
              <a:rPr lang="en-US" sz="1200" kern="1200" dirty="0">
                <a:solidFill>
                  <a:schemeClr val="tx1"/>
                </a:solidFill>
                <a:effectLst/>
                <a:latin typeface="+mn-lt"/>
                <a:ea typeface="+mn-ea"/>
                <a:cs typeface="+mn-cs"/>
              </a:rPr>
              <a:t> APIs as well.</a:t>
            </a:r>
          </a:p>
          <a:p>
            <a:endParaRPr lang="en-US" dirty="0"/>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230</a:t>
            </a:fld>
            <a:endParaRPr lang="en-US"/>
          </a:p>
        </p:txBody>
      </p:sp>
    </p:spTree>
    <p:extLst>
      <p:ext uri="{BB962C8B-B14F-4D97-AF65-F5344CB8AC3E}">
        <p14:creationId xmlns:p14="http://schemas.microsoft.com/office/powerpoint/2010/main" val="2168906959"/>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https://azure.microsoft.com/en-us/documentation/articles/apis-list/</a:t>
            </a:r>
          </a:p>
        </p:txBody>
      </p:sp>
      <p:sp>
        <p:nvSpPr>
          <p:cNvPr id="4" name="Slide Number Placeholder 3"/>
          <p:cNvSpPr>
            <a:spLocks noGrp="1"/>
          </p:cNvSpPr>
          <p:nvPr>
            <p:ph type="sldNum" sz="quarter" idx="10"/>
          </p:nvPr>
        </p:nvSpPr>
        <p:spPr/>
        <p:txBody>
          <a:bodyPr/>
          <a:lstStyle/>
          <a:p>
            <a:fld id="{71A41F1F-90BE-488A-B820-D47438566D65}" type="slidenum">
              <a:rPr lang="en-US" smtClean="0"/>
              <a:t>231</a:t>
            </a:fld>
            <a:endParaRPr lang="en-US"/>
          </a:p>
        </p:txBody>
      </p:sp>
    </p:spTree>
    <p:extLst>
      <p:ext uri="{BB962C8B-B14F-4D97-AF65-F5344CB8AC3E}">
        <p14:creationId xmlns:p14="http://schemas.microsoft.com/office/powerpoint/2010/main" val="1186171910"/>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kern="1200" dirty="0">
                <a:solidFill>
                  <a:schemeClr val="tx1"/>
                </a:solidFill>
                <a:effectLst/>
                <a:latin typeface="+mn-lt"/>
                <a:ea typeface="+mn-ea"/>
                <a:cs typeface="+mn-cs"/>
              </a:rPr>
              <a:t>These are a few of the benefits to using Azure Logic Apps:</a:t>
            </a:r>
          </a:p>
          <a:p>
            <a:r>
              <a:rPr lang="en-US" sz="1600" kern="1200" dirty="0">
                <a:solidFill>
                  <a:schemeClr val="tx1"/>
                </a:solidFill>
                <a:effectLst/>
                <a:latin typeface="+mn-lt"/>
                <a:ea typeface="+mn-ea"/>
                <a:cs typeface="+mn-cs"/>
              </a:rPr>
              <a:t>Logic Apps allow for workflows to be built out using a visual, no-code designer.</a:t>
            </a:r>
          </a:p>
          <a:p>
            <a:r>
              <a:rPr lang="en-US" sz="1600" kern="1200" dirty="0">
                <a:solidFill>
                  <a:schemeClr val="tx1"/>
                </a:solidFill>
                <a:effectLst/>
                <a:latin typeface="+mn-lt"/>
                <a:ea typeface="+mn-ea"/>
                <a:cs typeface="+mn-cs"/>
              </a:rPr>
              <a:t>There are pre-built templates available to get started, to make it easier to build common workflow scenarios.</a:t>
            </a:r>
          </a:p>
          <a:p>
            <a:r>
              <a:rPr lang="en-US" sz="1600" kern="1200" dirty="0">
                <a:solidFill>
                  <a:schemeClr val="tx1"/>
                </a:solidFill>
                <a:effectLst/>
                <a:latin typeface="+mn-lt"/>
                <a:ea typeface="+mn-ea"/>
                <a:cs typeface="+mn-cs"/>
              </a:rPr>
              <a:t>Logic Apps are easily extensible, supporting the integration of Custom APIs.</a:t>
            </a:r>
          </a:p>
          <a:p>
            <a:r>
              <a:rPr lang="en-US" sz="1600" kern="1200" dirty="0">
                <a:solidFill>
                  <a:schemeClr val="tx1"/>
                </a:solidFill>
                <a:effectLst/>
                <a:latin typeface="+mn-lt"/>
                <a:ea typeface="+mn-ea"/>
                <a:cs typeface="+mn-cs"/>
              </a:rPr>
              <a:t>Logic Apps also support more advanced integration using BizTalk APIs</a:t>
            </a:r>
          </a:p>
          <a:p>
            <a:pPr marL="0" indent="0">
              <a:buFont typeface="Wingdings" panose="05000000000000000000" pitchFamily="2" charset="2"/>
              <a:buNone/>
            </a:pPr>
            <a:endParaRPr lang="en-US" b="0" baseline="0" dirty="0"/>
          </a:p>
          <a:p>
            <a:pPr marL="171450" indent="-171450">
              <a:buFont typeface="Wingdings" panose="05000000000000000000" pitchFamily="2" charset="2"/>
              <a:buChar char="Ø"/>
            </a:pPr>
            <a:endParaRPr lang="en-US" b="0" dirty="0"/>
          </a:p>
          <a:p>
            <a:r>
              <a:rPr lang="en-US" b="1" dirty="0"/>
              <a:t>Reference: </a:t>
            </a:r>
            <a:r>
              <a:rPr lang="en-US" b="0" dirty="0"/>
              <a:t>https://azure.microsoft.com/en-in/documentation/articles/app-service-logic-what-are-logic-apps/</a:t>
            </a:r>
          </a:p>
          <a:p>
            <a:endParaRPr lang="en-US" b="1" dirty="0"/>
          </a:p>
          <a:p>
            <a:r>
              <a:rPr lang="en-US" b="1" dirty="0"/>
              <a:t>No code designer</a:t>
            </a:r>
          </a:p>
          <a:p>
            <a:r>
              <a:rPr lang="en-US" b="1" dirty="0"/>
              <a:t>Prebuild templates</a:t>
            </a:r>
          </a:p>
          <a:p>
            <a:r>
              <a:rPr lang="en-US" b="1" dirty="0"/>
              <a:t>Easily extensible</a:t>
            </a:r>
          </a:p>
          <a:p>
            <a:r>
              <a:rPr lang="en-US" b="1" dirty="0"/>
              <a:t>Out of the box support</a:t>
            </a:r>
          </a:p>
          <a:p>
            <a:r>
              <a:rPr lang="en-US" b="1" dirty="0"/>
              <a:t>Support custom APIs</a:t>
            </a:r>
          </a:p>
          <a:p>
            <a:pPr marL="0" indent="0">
              <a:buFont typeface="Wingdings" panose="05000000000000000000" pitchFamily="2" charset="2"/>
              <a:buNone/>
            </a:pPr>
            <a:endParaRPr lang="en-US" b="0" dirty="0"/>
          </a:p>
          <a:p>
            <a:r>
              <a:rPr lang="en-US" b="1" dirty="0"/>
              <a:t>Reference:</a:t>
            </a:r>
          </a:p>
          <a:p>
            <a:pPr marL="171450" indent="-171450">
              <a:buFont typeface="Arial" panose="020B0604020202020204" pitchFamily="34" charset="0"/>
              <a:buChar char="•"/>
            </a:pPr>
            <a:r>
              <a:rPr lang="en-US" b="0" dirty="0"/>
              <a:t>https://channel9.msdn.com/Events/Build/2015/2-707 - 19th slide</a:t>
            </a:r>
          </a:p>
          <a:p>
            <a:pPr marL="171450" indent="-171450">
              <a:buFont typeface="Arial" panose="020B0604020202020204" pitchFamily="34" charset="0"/>
              <a:buChar char="•"/>
            </a:pPr>
            <a:r>
              <a:rPr lang="en-US" b="0" dirty="0"/>
              <a:t>https://azure.microsoft.com/en-in/documentation/articles/app-service-logic-what-are-logic-apps/</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232</a:t>
            </a:fld>
            <a:endParaRPr lang="en-US"/>
          </a:p>
        </p:txBody>
      </p:sp>
    </p:spTree>
    <p:extLst>
      <p:ext uri="{BB962C8B-B14F-4D97-AF65-F5344CB8AC3E}">
        <p14:creationId xmlns:p14="http://schemas.microsoft.com/office/powerpoint/2010/main" val="1425662747"/>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besides using the Azure Portal as an authoring tool, the logic app business logic can also be exported in the ARM RG template. Additionally, Visual Studio can also be used.</a:t>
            </a:r>
          </a:p>
        </p:txBody>
      </p:sp>
      <p:sp>
        <p:nvSpPr>
          <p:cNvPr id="4" name="Slide Number Placeholder 3"/>
          <p:cNvSpPr>
            <a:spLocks noGrp="1"/>
          </p:cNvSpPr>
          <p:nvPr>
            <p:ph type="sldNum" sz="quarter" idx="10"/>
          </p:nvPr>
        </p:nvSpPr>
        <p:spPr/>
        <p:txBody>
          <a:bodyPr/>
          <a:lstStyle/>
          <a:p>
            <a:fld id="{35F9E99B-4FEE-4934-B062-7974998916A4}" type="slidenum">
              <a:rPr lang="en-US" smtClean="0"/>
              <a:t>233</a:t>
            </a:fld>
            <a:endParaRPr lang="en-US"/>
          </a:p>
        </p:txBody>
      </p:sp>
    </p:spTree>
    <p:extLst>
      <p:ext uri="{BB962C8B-B14F-4D97-AF65-F5344CB8AC3E}">
        <p14:creationId xmlns:p14="http://schemas.microsoft.com/office/powerpoint/2010/main" val="792199700"/>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Azure Event Grid allows you to easily build applications with event-based architectures. You select the Azure resource you would like to subscribe to, and give the event handler or </a:t>
            </a:r>
            <a:r>
              <a:rPr lang="en-US" sz="1457" b="0" i="0" kern="1200" dirty="0" err="1">
                <a:solidFill>
                  <a:schemeClr val="tx1"/>
                </a:solidFill>
                <a:effectLst/>
                <a:latin typeface="+mn-lt"/>
                <a:ea typeface="+mn-ea"/>
                <a:cs typeface="+mn-cs"/>
              </a:rPr>
              <a:t>WebHook</a:t>
            </a:r>
            <a:r>
              <a:rPr lang="en-US" sz="1457" b="0" i="0" kern="1200" dirty="0">
                <a:solidFill>
                  <a:schemeClr val="tx1"/>
                </a:solidFill>
                <a:effectLst/>
                <a:latin typeface="+mn-lt"/>
                <a:ea typeface="+mn-ea"/>
                <a:cs typeface="+mn-cs"/>
              </a:rPr>
              <a:t> endpoint to send the event to. Event Grid has built-in support for events coming from Azure services, like storage blobs and resource groups. Event Grid also has custom support for application and third-party events, using custom topics and custom </a:t>
            </a:r>
            <a:r>
              <a:rPr lang="en-US" sz="1457" b="0" i="0" kern="1200" dirty="0" err="1">
                <a:solidFill>
                  <a:schemeClr val="tx1"/>
                </a:solidFill>
                <a:effectLst/>
                <a:latin typeface="+mn-lt"/>
                <a:ea typeface="+mn-ea"/>
                <a:cs typeface="+mn-cs"/>
              </a:rPr>
              <a:t>webhooks</a:t>
            </a:r>
            <a:r>
              <a:rPr lang="en-US" sz="1457" b="0" i="0" kern="1200" dirty="0">
                <a:solidFill>
                  <a:schemeClr val="tx1"/>
                </a:solidFill>
                <a:effectLst/>
                <a:latin typeface="+mn-lt"/>
                <a:ea typeface="+mn-ea"/>
                <a:cs typeface="+mn-cs"/>
              </a:rPr>
              <a:t>.</a:t>
            </a:r>
            <a:endParaRPr lang="en-US" dirty="0"/>
          </a:p>
          <a:p>
            <a:r>
              <a:rPr lang="en-US" sz="1600" b="1" dirty="0">
                <a:solidFill>
                  <a:schemeClr val="bg1"/>
                </a:solidFill>
              </a:rPr>
              <a:t>Simplicity</a:t>
            </a:r>
            <a:r>
              <a:rPr lang="en-US" sz="1600" dirty="0">
                <a:solidFill>
                  <a:schemeClr val="bg1"/>
                </a:solidFill>
              </a:rPr>
              <a:t> - Point and click to aim events from your Azure resource to any event handler or endpoint.</a:t>
            </a:r>
          </a:p>
          <a:p>
            <a:r>
              <a:rPr lang="en-US" sz="1600" b="1" dirty="0">
                <a:solidFill>
                  <a:schemeClr val="bg1"/>
                </a:solidFill>
              </a:rPr>
              <a:t>Advanced filtering</a:t>
            </a:r>
            <a:r>
              <a:rPr lang="en-US" sz="1600" dirty="0">
                <a:solidFill>
                  <a:schemeClr val="bg1"/>
                </a:solidFill>
              </a:rPr>
              <a:t> - Filter on event type or event publish path to ensure event handlers only receive relevant events.</a:t>
            </a:r>
          </a:p>
          <a:p>
            <a:r>
              <a:rPr lang="en-US" sz="1600" b="1" dirty="0">
                <a:solidFill>
                  <a:schemeClr val="bg1"/>
                </a:solidFill>
              </a:rPr>
              <a:t>Fan-out</a:t>
            </a:r>
            <a:r>
              <a:rPr lang="en-US" sz="1600" dirty="0">
                <a:solidFill>
                  <a:schemeClr val="bg1"/>
                </a:solidFill>
              </a:rPr>
              <a:t> - Subscribe multiple endpoints to the same event to send copies of the event to as many places as needed.</a:t>
            </a:r>
          </a:p>
          <a:p>
            <a:r>
              <a:rPr lang="en-US" sz="1600" b="1" dirty="0">
                <a:solidFill>
                  <a:schemeClr val="bg1"/>
                </a:solidFill>
              </a:rPr>
              <a:t>Reliability</a:t>
            </a:r>
            <a:r>
              <a:rPr lang="en-US" sz="1600" dirty="0">
                <a:solidFill>
                  <a:schemeClr val="bg1"/>
                </a:solidFill>
              </a:rPr>
              <a:t> - Utilize 24-hour retry with exponential </a:t>
            </a:r>
            <a:r>
              <a:rPr lang="en-US" sz="1600" dirty="0" err="1">
                <a:solidFill>
                  <a:schemeClr val="bg1"/>
                </a:solidFill>
              </a:rPr>
              <a:t>backoff</a:t>
            </a:r>
            <a:r>
              <a:rPr lang="en-US" sz="1600" dirty="0">
                <a:solidFill>
                  <a:schemeClr val="bg1"/>
                </a:solidFill>
              </a:rPr>
              <a:t> to ensure events are delivered.</a:t>
            </a:r>
          </a:p>
          <a:p>
            <a:r>
              <a:rPr lang="en-US" sz="1600" b="1" dirty="0">
                <a:solidFill>
                  <a:schemeClr val="bg1"/>
                </a:solidFill>
              </a:rPr>
              <a:t>Pay-per-event</a:t>
            </a:r>
            <a:r>
              <a:rPr lang="en-US" sz="1600" dirty="0">
                <a:solidFill>
                  <a:schemeClr val="bg1"/>
                </a:solidFill>
              </a:rPr>
              <a:t> - Pay only for the amount you use Event Grid.</a:t>
            </a:r>
          </a:p>
          <a:p>
            <a:r>
              <a:rPr lang="en-US" sz="1600" b="1" dirty="0">
                <a:solidFill>
                  <a:schemeClr val="bg1"/>
                </a:solidFill>
              </a:rPr>
              <a:t>High throughput</a:t>
            </a:r>
            <a:r>
              <a:rPr lang="en-US" sz="1600" dirty="0">
                <a:solidFill>
                  <a:schemeClr val="bg1"/>
                </a:solidFill>
              </a:rPr>
              <a:t> - Build high-volume workloads on Event Grid with support for millions of events per second.</a:t>
            </a:r>
          </a:p>
          <a:p>
            <a:r>
              <a:rPr lang="en-US" sz="1600" b="1" dirty="0">
                <a:solidFill>
                  <a:schemeClr val="bg1"/>
                </a:solidFill>
              </a:rPr>
              <a:t>Built-in Events</a:t>
            </a:r>
            <a:r>
              <a:rPr lang="en-US" sz="1600" dirty="0">
                <a:solidFill>
                  <a:schemeClr val="bg1"/>
                </a:solidFill>
              </a:rPr>
              <a:t> - Get up and running quickly with resource-defined built-in events.</a:t>
            </a:r>
          </a:p>
          <a:p>
            <a:r>
              <a:rPr lang="en-US" sz="1600" b="1" dirty="0">
                <a:solidFill>
                  <a:schemeClr val="bg1"/>
                </a:solidFill>
              </a:rPr>
              <a:t>Custom Events</a:t>
            </a:r>
            <a:r>
              <a:rPr lang="en-US" sz="1600" dirty="0">
                <a:solidFill>
                  <a:schemeClr val="bg1"/>
                </a:solidFill>
              </a:rPr>
              <a:t> - use Event Grid route, filter, and reliably deliver custom events in your app</a:t>
            </a:r>
          </a:p>
          <a:p>
            <a:endParaRPr lang="en-US" dirty="0"/>
          </a:p>
        </p:txBody>
      </p:sp>
      <p:sp>
        <p:nvSpPr>
          <p:cNvPr id="4" name="Slide Number Placeholder 3"/>
          <p:cNvSpPr>
            <a:spLocks noGrp="1"/>
          </p:cNvSpPr>
          <p:nvPr>
            <p:ph type="sldNum" sz="quarter" idx="10"/>
          </p:nvPr>
        </p:nvSpPr>
        <p:spPr/>
        <p:txBody>
          <a:bodyPr/>
          <a:lstStyle/>
          <a:p>
            <a:fld id="{715B7683-78DB-4762-84A4-155C843802F6}" type="slidenum">
              <a:rPr lang="en-US" smtClean="0"/>
              <a:t>234</a:t>
            </a:fld>
            <a:endParaRPr lang="en-US"/>
          </a:p>
        </p:txBody>
      </p:sp>
    </p:spTree>
    <p:extLst>
      <p:ext uri="{BB962C8B-B14F-4D97-AF65-F5344CB8AC3E}">
        <p14:creationId xmlns:p14="http://schemas.microsoft.com/office/powerpoint/2010/main" val="3138344226"/>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Event publishers</a:t>
            </a:r>
          </a:p>
          <a:p>
            <a:r>
              <a:rPr lang="en-US" sz="1457" b="0" i="0" kern="1200" dirty="0">
                <a:solidFill>
                  <a:schemeClr val="tx1"/>
                </a:solidFill>
                <a:effectLst/>
                <a:latin typeface="+mn-lt"/>
                <a:ea typeface="+mn-ea"/>
                <a:cs typeface="+mn-cs"/>
              </a:rPr>
              <a:t>Currently, the following Azure services have built-in publisher support for event grid:</a:t>
            </a:r>
          </a:p>
          <a:p>
            <a:r>
              <a:rPr lang="en-US" sz="1457" b="0" i="0" kern="1200" dirty="0">
                <a:solidFill>
                  <a:schemeClr val="tx1"/>
                </a:solidFill>
                <a:effectLst/>
                <a:latin typeface="+mn-lt"/>
                <a:ea typeface="+mn-ea"/>
                <a:cs typeface="+mn-cs"/>
              </a:rPr>
              <a:t>Resource Groups (management operations)</a:t>
            </a:r>
          </a:p>
          <a:p>
            <a:r>
              <a:rPr lang="en-US" sz="1457" b="0" i="0" kern="1200" dirty="0">
                <a:solidFill>
                  <a:schemeClr val="tx1"/>
                </a:solidFill>
                <a:effectLst/>
                <a:latin typeface="+mn-lt"/>
                <a:ea typeface="+mn-ea"/>
                <a:cs typeface="+mn-cs"/>
              </a:rPr>
              <a:t>Azure Subscriptions (management operations)</a:t>
            </a:r>
          </a:p>
          <a:p>
            <a:r>
              <a:rPr lang="en-US" sz="1457" b="0" i="0" kern="1200" dirty="0">
                <a:solidFill>
                  <a:schemeClr val="tx1"/>
                </a:solidFill>
                <a:effectLst/>
                <a:latin typeface="+mn-lt"/>
                <a:ea typeface="+mn-ea"/>
                <a:cs typeface="+mn-cs"/>
              </a:rPr>
              <a:t>Event Hubs</a:t>
            </a:r>
          </a:p>
          <a:p>
            <a:r>
              <a:rPr lang="en-US" sz="1457" b="0" i="0" kern="1200" dirty="0">
                <a:solidFill>
                  <a:schemeClr val="tx1"/>
                </a:solidFill>
                <a:effectLst/>
                <a:latin typeface="+mn-lt"/>
                <a:ea typeface="+mn-ea"/>
                <a:cs typeface="+mn-cs"/>
              </a:rPr>
              <a:t>Storage Blob</a:t>
            </a:r>
          </a:p>
          <a:p>
            <a:r>
              <a:rPr lang="en-US" sz="1457" b="0" i="0" kern="1200" dirty="0">
                <a:solidFill>
                  <a:schemeClr val="tx1"/>
                </a:solidFill>
                <a:effectLst/>
                <a:latin typeface="+mn-lt"/>
                <a:ea typeface="+mn-ea"/>
                <a:cs typeface="+mn-cs"/>
              </a:rPr>
              <a:t>Custom Topics</a:t>
            </a:r>
          </a:p>
          <a:p>
            <a:r>
              <a:rPr lang="en-US" sz="1457" b="0" i="0" kern="1200" dirty="0">
                <a:solidFill>
                  <a:schemeClr val="tx1"/>
                </a:solidFill>
                <a:effectLst/>
                <a:latin typeface="+mn-lt"/>
                <a:ea typeface="+mn-ea"/>
                <a:cs typeface="+mn-cs"/>
              </a:rPr>
              <a:t>Other Azure services will be added this year.</a:t>
            </a:r>
          </a:p>
          <a:p>
            <a:r>
              <a:rPr lang="en-US" sz="1457" b="0" i="0" kern="1200" dirty="0">
                <a:solidFill>
                  <a:schemeClr val="tx1"/>
                </a:solidFill>
                <a:effectLst/>
                <a:latin typeface="+mn-lt"/>
                <a:ea typeface="+mn-ea"/>
                <a:cs typeface="+mn-cs"/>
              </a:rPr>
              <a:t>Event handlers</a:t>
            </a:r>
          </a:p>
          <a:p>
            <a:r>
              <a:rPr lang="en-US" sz="1457" b="0" i="0" kern="1200" dirty="0">
                <a:solidFill>
                  <a:schemeClr val="tx1"/>
                </a:solidFill>
                <a:effectLst/>
                <a:latin typeface="+mn-lt"/>
                <a:ea typeface="+mn-ea"/>
                <a:cs typeface="+mn-cs"/>
              </a:rPr>
              <a:t>Currently, the following Azure services have built-in handler support for Event Grid:</a:t>
            </a:r>
          </a:p>
          <a:p>
            <a:r>
              <a:rPr lang="en-US" sz="1457" b="0" i="0" kern="1200" dirty="0">
                <a:solidFill>
                  <a:schemeClr val="tx1"/>
                </a:solidFill>
                <a:effectLst/>
                <a:latin typeface="+mn-lt"/>
                <a:ea typeface="+mn-ea"/>
                <a:cs typeface="+mn-cs"/>
              </a:rPr>
              <a:t>Azure Functions</a:t>
            </a:r>
          </a:p>
          <a:p>
            <a:r>
              <a:rPr lang="en-US" sz="1457" b="0" i="0" kern="1200" dirty="0">
                <a:solidFill>
                  <a:schemeClr val="tx1"/>
                </a:solidFill>
                <a:effectLst/>
                <a:latin typeface="+mn-lt"/>
                <a:ea typeface="+mn-ea"/>
                <a:cs typeface="+mn-cs"/>
              </a:rPr>
              <a:t>Logic Apps</a:t>
            </a:r>
          </a:p>
          <a:p>
            <a:r>
              <a:rPr lang="en-US" sz="1457" b="0" i="0" kern="1200" dirty="0">
                <a:solidFill>
                  <a:schemeClr val="tx1"/>
                </a:solidFill>
                <a:effectLst/>
                <a:latin typeface="+mn-lt"/>
                <a:ea typeface="+mn-ea"/>
                <a:cs typeface="+mn-cs"/>
              </a:rPr>
              <a:t>Azure Automation</a:t>
            </a:r>
          </a:p>
          <a:p>
            <a:r>
              <a:rPr lang="en-US" sz="1457" b="0" i="0" kern="1200" dirty="0" err="1">
                <a:solidFill>
                  <a:schemeClr val="tx1"/>
                </a:solidFill>
                <a:effectLst/>
                <a:latin typeface="+mn-lt"/>
                <a:ea typeface="+mn-ea"/>
                <a:cs typeface="+mn-cs"/>
              </a:rPr>
              <a:t>WebHooks</a:t>
            </a:r>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Microsoft Flow</a:t>
            </a:r>
          </a:p>
          <a:p>
            <a:r>
              <a:rPr lang="en-US" sz="1457" b="0" i="0" kern="1200" dirty="0">
                <a:solidFill>
                  <a:schemeClr val="tx1"/>
                </a:solidFill>
                <a:effectLst/>
                <a:latin typeface="+mn-lt"/>
                <a:ea typeface="+mn-ea"/>
                <a:cs typeface="+mn-cs"/>
              </a:rPr>
              <a:t>Other Azure services will be added this year.</a:t>
            </a:r>
          </a:p>
          <a:p>
            <a:r>
              <a:rPr lang="en-US" sz="1457" b="0" i="0" kern="1200" dirty="0">
                <a:solidFill>
                  <a:schemeClr val="tx1"/>
                </a:solidFill>
                <a:effectLst/>
                <a:latin typeface="+mn-lt"/>
                <a:ea typeface="+mn-ea"/>
                <a:cs typeface="+mn-cs"/>
              </a:rPr>
              <a:t>Concepts</a:t>
            </a:r>
          </a:p>
          <a:p>
            <a:r>
              <a:rPr lang="en-US" sz="1457" b="0" i="0" kern="1200" dirty="0">
                <a:solidFill>
                  <a:schemeClr val="tx1"/>
                </a:solidFill>
                <a:effectLst/>
                <a:latin typeface="+mn-lt"/>
                <a:ea typeface="+mn-ea"/>
                <a:cs typeface="+mn-cs"/>
              </a:rPr>
              <a:t>There are five concepts in Azure Event Grid that let you get going:</a:t>
            </a:r>
          </a:p>
          <a:p>
            <a:r>
              <a:rPr lang="en-US" sz="1457" b="1" i="0" kern="1200" dirty="0">
                <a:solidFill>
                  <a:schemeClr val="tx1"/>
                </a:solidFill>
                <a:effectLst/>
                <a:latin typeface="+mn-lt"/>
                <a:ea typeface="+mn-ea"/>
                <a:cs typeface="+mn-cs"/>
              </a:rPr>
              <a:t>Events</a:t>
            </a:r>
            <a:r>
              <a:rPr lang="en-US" sz="1457" b="0" i="0" kern="1200" dirty="0">
                <a:solidFill>
                  <a:schemeClr val="tx1"/>
                </a:solidFill>
                <a:effectLst/>
                <a:latin typeface="+mn-lt"/>
                <a:ea typeface="+mn-ea"/>
                <a:cs typeface="+mn-cs"/>
              </a:rPr>
              <a:t> - What happened.</a:t>
            </a:r>
          </a:p>
          <a:p>
            <a:r>
              <a:rPr lang="en-US" sz="1457" b="1" i="0" kern="1200" dirty="0">
                <a:solidFill>
                  <a:schemeClr val="tx1"/>
                </a:solidFill>
                <a:effectLst/>
                <a:latin typeface="+mn-lt"/>
                <a:ea typeface="+mn-ea"/>
                <a:cs typeface="+mn-cs"/>
              </a:rPr>
              <a:t>Event sources/publishers</a:t>
            </a:r>
            <a:r>
              <a:rPr lang="en-US" sz="1457" b="0" i="0" kern="1200" dirty="0">
                <a:solidFill>
                  <a:schemeClr val="tx1"/>
                </a:solidFill>
                <a:effectLst/>
                <a:latin typeface="+mn-lt"/>
                <a:ea typeface="+mn-ea"/>
                <a:cs typeface="+mn-cs"/>
              </a:rPr>
              <a:t> - Where the event took place.</a:t>
            </a:r>
          </a:p>
          <a:p>
            <a:r>
              <a:rPr lang="en-US" sz="1457" b="1" i="0" kern="1200" dirty="0">
                <a:solidFill>
                  <a:schemeClr val="tx1"/>
                </a:solidFill>
                <a:effectLst/>
                <a:latin typeface="+mn-lt"/>
                <a:ea typeface="+mn-ea"/>
                <a:cs typeface="+mn-cs"/>
              </a:rPr>
              <a:t>Topics</a:t>
            </a:r>
            <a:r>
              <a:rPr lang="en-US" sz="1457" b="0" i="0" kern="1200" dirty="0">
                <a:solidFill>
                  <a:schemeClr val="tx1"/>
                </a:solidFill>
                <a:effectLst/>
                <a:latin typeface="+mn-lt"/>
                <a:ea typeface="+mn-ea"/>
                <a:cs typeface="+mn-cs"/>
              </a:rPr>
              <a:t> - The endpoint where publishers send events.</a:t>
            </a:r>
          </a:p>
          <a:p>
            <a:r>
              <a:rPr lang="en-US" sz="1457" b="1" i="0" kern="1200" dirty="0">
                <a:solidFill>
                  <a:schemeClr val="tx1"/>
                </a:solidFill>
                <a:effectLst/>
                <a:latin typeface="+mn-lt"/>
                <a:ea typeface="+mn-ea"/>
                <a:cs typeface="+mn-cs"/>
              </a:rPr>
              <a:t>Event subscriptions</a:t>
            </a:r>
            <a:r>
              <a:rPr lang="en-US" sz="1457" b="0" i="0" kern="1200" dirty="0">
                <a:solidFill>
                  <a:schemeClr val="tx1"/>
                </a:solidFill>
                <a:effectLst/>
                <a:latin typeface="+mn-lt"/>
                <a:ea typeface="+mn-ea"/>
                <a:cs typeface="+mn-cs"/>
              </a:rPr>
              <a:t> - The endpoint or built-in mechanism to route events, sometimes to multiple handlers. Subscriptions are also used by handlers to intelligently filter incoming events.</a:t>
            </a:r>
          </a:p>
          <a:p>
            <a:r>
              <a:rPr lang="en-US" sz="1457" b="1" i="0" kern="1200" dirty="0">
                <a:solidFill>
                  <a:schemeClr val="tx1"/>
                </a:solidFill>
                <a:effectLst/>
                <a:latin typeface="+mn-lt"/>
                <a:ea typeface="+mn-ea"/>
                <a:cs typeface="+mn-cs"/>
              </a:rPr>
              <a:t>Event handlers</a:t>
            </a:r>
            <a:r>
              <a:rPr lang="en-US" sz="1457" b="0" i="0" kern="1200" dirty="0">
                <a:solidFill>
                  <a:schemeClr val="tx1"/>
                </a:solidFill>
                <a:effectLst/>
                <a:latin typeface="+mn-lt"/>
                <a:ea typeface="+mn-ea"/>
                <a:cs typeface="+mn-cs"/>
              </a:rPr>
              <a:t> - The app or service reacting to the event.</a:t>
            </a:r>
          </a:p>
          <a:p>
            <a:r>
              <a:rPr lang="en-US" sz="1457" b="0" i="0" kern="1200" dirty="0">
                <a:solidFill>
                  <a:schemeClr val="tx1"/>
                </a:solidFill>
                <a:effectLst/>
                <a:latin typeface="+mn-lt"/>
                <a:ea typeface="+mn-ea"/>
                <a:cs typeface="+mn-cs"/>
              </a:rPr>
              <a:t>For more information about these concepts, see </a:t>
            </a:r>
            <a:r>
              <a:rPr lang="en-US" sz="1457" b="0" i="0" u="none" strike="noStrike" kern="1200" dirty="0">
                <a:solidFill>
                  <a:schemeClr val="tx1"/>
                </a:solidFill>
                <a:effectLst/>
                <a:latin typeface="+mn-lt"/>
                <a:ea typeface="+mn-ea"/>
                <a:cs typeface="+mn-cs"/>
                <a:hlinkClick r:id="rId3"/>
              </a:rPr>
              <a:t>Concepts in Azure Event Grid</a:t>
            </a:r>
            <a:r>
              <a:rPr lang="en-US" sz="1457"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235</a:t>
            </a:fld>
            <a:endParaRPr lang="en-US"/>
          </a:p>
        </p:txBody>
      </p:sp>
    </p:spTree>
    <p:extLst>
      <p:ext uri="{BB962C8B-B14F-4D97-AF65-F5344CB8AC3E}">
        <p14:creationId xmlns:p14="http://schemas.microsoft.com/office/powerpoint/2010/main" val="2220291066"/>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presenter’s notes here</a:t>
            </a:r>
          </a:p>
        </p:txBody>
      </p:sp>
      <p:sp>
        <p:nvSpPr>
          <p:cNvPr id="4" name="Slide Number Placeholder 3"/>
          <p:cNvSpPr>
            <a:spLocks noGrp="1"/>
          </p:cNvSpPr>
          <p:nvPr>
            <p:ph type="sldNum" sz="quarter" idx="10"/>
          </p:nvPr>
        </p:nvSpPr>
        <p:spPr/>
        <p:txBody>
          <a:bodyPr/>
          <a:lstStyle/>
          <a:p>
            <a:fld id="{35F9E99B-4FEE-4934-B062-7974998916A4}" type="slidenum">
              <a:rPr lang="en-US" smtClean="0"/>
              <a:t>236</a:t>
            </a:fld>
            <a:endParaRPr lang="en-US" dirty="0"/>
          </a:p>
        </p:txBody>
      </p:sp>
    </p:spTree>
    <p:extLst>
      <p:ext uri="{BB962C8B-B14F-4D97-AF65-F5344CB8AC3E}">
        <p14:creationId xmlns:p14="http://schemas.microsoft.com/office/powerpoint/2010/main" val="312695963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237</a:t>
            </a:fld>
            <a:endParaRPr lang="en-US"/>
          </a:p>
        </p:txBody>
      </p:sp>
    </p:spTree>
    <p:extLst>
      <p:ext uri="{BB962C8B-B14F-4D97-AF65-F5344CB8AC3E}">
        <p14:creationId xmlns:p14="http://schemas.microsoft.com/office/powerpoint/2010/main" val="992356297"/>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a:latin typeface="Segoe UI Light" pitchFamily="34" charset="0"/>
              </a:rPr>
              <a:t>The desire to break down monolithic applications has been driven by two primary trends. First, dynamic infrastructure (computing resources that can be created and moved with little effort) makes it much easier to spin up new applications. This includes traditional virtual machines such as VMWare and every piece of Cloud computing. Additionally, small, easily-moved virtualization components called containers have made it easy for teams to build very small components that fit together across the network. This eliminates much of the cost of setting up infrastructure new applications.</a:t>
            </a:r>
          </a:p>
          <a:p>
            <a:r>
              <a:rPr lang="en-US" sz="900" dirty="0">
                <a:latin typeface="Segoe UI Light" pitchFamily="34" charset="0"/>
              </a:rPr>
              <a:t>The second trend is “</a:t>
            </a:r>
            <a:r>
              <a:rPr lang="en-US" sz="900" dirty="0" err="1">
                <a:latin typeface="Segoe UI Light" pitchFamily="34" charset="0"/>
              </a:rPr>
              <a:t>microframeworks</a:t>
            </a:r>
            <a:r>
              <a:rPr lang="en-US" sz="900" dirty="0">
                <a:latin typeface="Segoe UI Light" pitchFamily="34" charset="0"/>
              </a:rPr>
              <a:t>.” </a:t>
            </a:r>
            <a:r>
              <a:rPr lang="en-US" sz="900" dirty="0" err="1">
                <a:latin typeface="Segoe UI Light" pitchFamily="34" charset="0"/>
              </a:rPr>
              <a:t>Microframeworks</a:t>
            </a:r>
            <a:r>
              <a:rPr lang="en-US" sz="900" dirty="0">
                <a:latin typeface="Segoe UI Light" pitchFamily="34" charset="0"/>
              </a:rPr>
              <a:t> are simple application stacks that are easy to create and don’t have the traditional weight of a new application. They can easily be sized from a single service to a set of related services and don’t require the same overhead to spin up.</a:t>
            </a:r>
          </a:p>
          <a:p>
            <a:r>
              <a:rPr lang="en-US" sz="900" dirty="0">
                <a:latin typeface="Segoe UI Light" pitchFamily="34" charset="0"/>
              </a:rPr>
              <a:t>Another emerging trend is pushing this concept of </a:t>
            </a:r>
            <a:r>
              <a:rPr lang="en-US" sz="900" dirty="0" err="1">
                <a:latin typeface="Segoe UI Light" pitchFamily="34" charset="0"/>
              </a:rPr>
              <a:t>microframeworks</a:t>
            </a:r>
            <a:r>
              <a:rPr lang="en-US" sz="900" dirty="0">
                <a:latin typeface="Segoe UI Light" pitchFamily="34" charset="0"/>
              </a:rPr>
              <a:t> to a logical extreme with </a:t>
            </a:r>
            <a:r>
              <a:rPr lang="en-US" sz="900" dirty="0" err="1">
                <a:latin typeface="Segoe UI Light" pitchFamily="34" charset="0"/>
              </a:rPr>
              <a:t>serverless</a:t>
            </a:r>
            <a:r>
              <a:rPr lang="en-US" sz="900" dirty="0">
                <a:latin typeface="Segoe UI Light" pitchFamily="34" charset="0"/>
              </a:rPr>
              <a:t> computing. In this model, each service endpoint has its own code that is managed by a Cloud controller.</a:t>
            </a:r>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238</a:t>
            </a:fld>
            <a:endParaRPr lang="en-US" dirty="0"/>
          </a:p>
        </p:txBody>
      </p:sp>
    </p:spTree>
    <p:extLst>
      <p:ext uri="{BB962C8B-B14F-4D97-AF65-F5344CB8AC3E}">
        <p14:creationId xmlns:p14="http://schemas.microsoft.com/office/powerpoint/2010/main" val="2605923595"/>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traditional applications are built using three tier application architecture patterns: presentation tier, middle tier, and data tier (see left hand side of the second diagram below). Each tier runs on a dedicated server and is statically configured with hostnames and IP addresses of the servers of the other tiers it depends on. These applications are deployed on static infrastructure that does not change. Traditional applications have very little knowledge of the infrastructure they run on and they assume the infrastructure will not change or fail. If infrastructure changes or fails, these applications cannot recover. Therefore, these applications are hosted on very reliable networks and servers. When load is increased these applications cannot automatically scale up or scale out. Rather, scaling is done through extensive upgrade projects, which go through complete change management cycle of the organization and procure additional hardware that is installed, and application is re-configured to accommodate new servers. </a:t>
            </a: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239</a:t>
            </a:fld>
            <a:endParaRPr lang="en-US" dirty="0"/>
          </a:p>
        </p:txBody>
      </p:sp>
    </p:spTree>
    <p:extLst>
      <p:ext uri="{BB962C8B-B14F-4D97-AF65-F5344CB8AC3E}">
        <p14:creationId xmlns:p14="http://schemas.microsoft.com/office/powerpoint/2010/main" val="1679304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24</a:t>
            </a:fld>
            <a:endParaRPr lang="en-US"/>
          </a:p>
        </p:txBody>
      </p:sp>
    </p:spTree>
    <p:extLst>
      <p:ext uri="{BB962C8B-B14F-4D97-AF65-F5344CB8AC3E}">
        <p14:creationId xmlns:p14="http://schemas.microsoft.com/office/powerpoint/2010/main" val="2067996773"/>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Monolithic Applications</a:t>
            </a:r>
            <a:endParaRPr lang="en-US" sz="1100" dirty="0">
              <a:latin typeface="Segoe UI Light" pitchFamily="34" charset="0"/>
            </a:endParaRPr>
          </a:p>
          <a:p>
            <a:pPr lvl="1"/>
            <a:r>
              <a:rPr lang="en-NZ" sz="900" dirty="0">
                <a:latin typeface="Segoe UI Light" pitchFamily="34" charset="0"/>
              </a:rPr>
              <a:t>Monolithic overview</a:t>
            </a:r>
            <a:endParaRPr lang="en-US" sz="1100" dirty="0">
              <a:latin typeface="Segoe UI Light" pitchFamily="34" charset="0"/>
            </a:endParaRPr>
          </a:p>
          <a:p>
            <a:pPr lvl="1"/>
            <a:r>
              <a:rPr lang="en-NZ" sz="900" dirty="0">
                <a:latin typeface="Segoe UI Light" pitchFamily="34" charset="0"/>
              </a:rPr>
              <a:t>Example of monolithic architecture and key challenges faced</a:t>
            </a:r>
            <a:endParaRPr lang="en-US" sz="1100" dirty="0">
              <a:latin typeface="Segoe UI Light" pitchFamily="34" charset="0"/>
            </a:endParaRPr>
          </a:p>
          <a:p>
            <a:pPr lvl="0"/>
            <a:r>
              <a:rPr lang="en-NZ" sz="900" dirty="0">
                <a:latin typeface="Segoe UI Light" pitchFamily="34" charset="0"/>
              </a:rPr>
              <a:t>Distributed Cloud Applications and Micro-services</a:t>
            </a:r>
            <a:endParaRPr lang="en-US" sz="1100" dirty="0">
              <a:latin typeface="Segoe UI Light" pitchFamily="34" charset="0"/>
            </a:endParaRPr>
          </a:p>
          <a:p>
            <a:pPr lvl="1"/>
            <a:r>
              <a:rPr lang="en-NZ" sz="900" dirty="0">
                <a:latin typeface="Segoe UI Light" pitchFamily="34" charset="0"/>
              </a:rPr>
              <a:t>Example of micro-services and a distributed application architecture</a:t>
            </a:r>
            <a:endParaRPr lang="en-US" sz="1100" dirty="0">
              <a:latin typeface="Segoe UI Light" pitchFamily="34" charset="0"/>
            </a:endParaRPr>
          </a:p>
          <a:p>
            <a:pPr lvl="1"/>
            <a:r>
              <a:rPr lang="en-NZ" sz="900" dirty="0">
                <a:latin typeface="Segoe UI Light" pitchFamily="34" charset="0"/>
              </a:rPr>
              <a:t>Challenges solved by distributed application architecture</a:t>
            </a:r>
            <a:endParaRPr lang="en-US" sz="1100" dirty="0">
              <a:latin typeface="Segoe UI Light" pitchFamily="34" charset="0"/>
            </a:endParaRPr>
          </a:p>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pPr lvl="1"/>
            <a:r>
              <a:rPr lang="en-NZ" sz="900" dirty="0">
                <a:latin typeface="Segoe UI Light" pitchFamily="34" charset="0"/>
              </a:rPr>
              <a:t>Data and Storage Considerations</a:t>
            </a:r>
            <a:endParaRPr lang="en-US" sz="1100" dirty="0">
              <a:latin typeface="Segoe UI Light" pitchFamily="34" charset="0"/>
            </a:endParaRPr>
          </a:p>
          <a:p>
            <a:pPr lvl="1"/>
            <a:r>
              <a:rPr lang="en-NZ" sz="900" dirty="0">
                <a:latin typeface="Segoe UI Light" pitchFamily="34" charset="0"/>
              </a:rPr>
              <a:t>Ongoing Management Considerations</a:t>
            </a:r>
            <a:endParaRPr lang="en-US" sz="1100" dirty="0">
              <a:latin typeface="Segoe UI Light" pitchFamily="34" charset="0"/>
            </a:endParaRPr>
          </a:p>
          <a:p>
            <a:r>
              <a:rPr lang="en-NZ" sz="900" dirty="0">
                <a:latin typeface="Segoe UI Light" pitchFamily="34" charset="0"/>
              </a:rPr>
              <a:t>PC’s, Processes and Containers: Isolation vs Density</a:t>
            </a:r>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240</a:t>
            </a:fld>
            <a:endParaRPr lang="en-US"/>
          </a:p>
        </p:txBody>
      </p:sp>
    </p:spTree>
    <p:extLst>
      <p:ext uri="{BB962C8B-B14F-4D97-AF65-F5344CB8AC3E}">
        <p14:creationId xmlns:p14="http://schemas.microsoft.com/office/powerpoint/2010/main" val="2641520277"/>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latin typeface="Segoe UI Light" pitchFamily="34" charset="0"/>
              </a:rPr>
              <a:t>Microservice architecture structures the application as a set of loosely coupled, collaborating services. Each service implements a set of narrowly, related functions..</a:t>
            </a:r>
          </a:p>
          <a:p>
            <a:r>
              <a:rPr lang="en-US" sz="1600" dirty="0">
                <a:latin typeface="Segoe UI Light" pitchFamily="34" charset="0"/>
              </a:rPr>
              <a:t>Services communicate using either synchronous protocols such as HTTP/REST or asynchronous protocols such as AMQP. Services can be developed and deployed independently of one another. </a:t>
            </a:r>
          </a:p>
          <a:p>
            <a:r>
              <a:rPr lang="en-US" sz="1600" dirty="0">
                <a:latin typeface="Segoe UI Light" pitchFamily="34" charset="0"/>
              </a:rPr>
              <a:t>Each service has its own database in order to be decoupled from other services. Data consistency between services is maintained using patterns such as Saga Pattern</a:t>
            </a:r>
            <a:endParaRPr lang="en-US" dirty="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5470"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241</a:t>
            </a:fld>
            <a:endParaRPr lang="en-US" dirty="0"/>
          </a:p>
        </p:txBody>
      </p:sp>
    </p:spTree>
    <p:extLst>
      <p:ext uri="{BB962C8B-B14F-4D97-AF65-F5344CB8AC3E}">
        <p14:creationId xmlns:p14="http://schemas.microsoft.com/office/powerpoint/2010/main" val="99382661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242</a:t>
            </a:fld>
            <a:endParaRPr lang="en-US"/>
          </a:p>
        </p:txBody>
      </p:sp>
    </p:spTree>
    <p:extLst>
      <p:ext uri="{BB962C8B-B14F-4D97-AF65-F5344CB8AC3E}">
        <p14:creationId xmlns:p14="http://schemas.microsoft.com/office/powerpoint/2010/main" val="4011825501"/>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Embrace Failure</a:t>
            </a:r>
          </a:p>
          <a:p>
            <a:pPr lvl="1"/>
            <a:r>
              <a:rPr lang="en-NZ" sz="900" dirty="0">
                <a:latin typeface="Segoe UI Light" pitchFamily="34" charset="0"/>
              </a:rPr>
              <a:t>Networking Considerations</a:t>
            </a:r>
            <a:endParaRPr lang="en-US" sz="1100" dirty="0">
              <a:latin typeface="Segoe UI Light" pitchFamily="34" charset="0"/>
            </a:endParaRPr>
          </a:p>
          <a:p>
            <a:pPr lvl="1"/>
            <a:r>
              <a:rPr lang="en-NZ" sz="900" dirty="0">
                <a:latin typeface="Segoe UI Light" pitchFamily="34" charset="0"/>
              </a:rPr>
              <a:t>Data and Storage Considerations</a:t>
            </a:r>
            <a:endParaRPr lang="en-US" sz="1100" dirty="0">
              <a:latin typeface="Segoe UI Light" pitchFamily="34" charset="0"/>
            </a:endParaRPr>
          </a:p>
          <a:p>
            <a:pPr lvl="1"/>
            <a:r>
              <a:rPr lang="en-NZ" sz="900" dirty="0">
                <a:latin typeface="Segoe UI Light" pitchFamily="34" charset="0"/>
              </a:rPr>
              <a:t>Ongoing Management Considerations</a:t>
            </a:r>
            <a:endParaRPr lang="en-US" sz="1100" dirty="0">
              <a:latin typeface="Segoe UI Light"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243</a:t>
            </a:fld>
            <a:endParaRPr lang="en-US"/>
          </a:p>
        </p:txBody>
      </p:sp>
    </p:spTree>
    <p:extLst>
      <p:ext uri="{BB962C8B-B14F-4D97-AF65-F5344CB8AC3E}">
        <p14:creationId xmlns:p14="http://schemas.microsoft.com/office/powerpoint/2010/main" val="1773286782"/>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http://xiard.wordpress.com/2008/11/06/pdc-2008-designing-for-scale-out/</a:t>
            </a:r>
            <a:endParaRPr lang="en-US" dirty="0"/>
          </a:p>
          <a:p>
            <a:r>
              <a:rPr lang="en-US" dirty="0"/>
              <a:t>http://channel9.msdn.com/pdc2008/BB54/</a:t>
            </a:r>
          </a:p>
          <a:p>
            <a:r>
              <a:rPr lang="en-US" dirty="0"/>
              <a:t>http://mschnlnine.vo.llnwd.net/d1/pdc08/PPTX/BB54.pptx</a:t>
            </a:r>
          </a:p>
          <a:p>
            <a:endParaRPr lang="en-US" dirty="0"/>
          </a:p>
          <a:p>
            <a:r>
              <a:rPr lang="en-US" sz="1200" b="1" dirty="0">
                <a:latin typeface="Arial" charset="0"/>
              </a:rPr>
              <a:t>Consistency Levels</a:t>
            </a:r>
          </a:p>
          <a:p>
            <a:pPr lvl="0"/>
            <a:r>
              <a:rPr lang="en-US" sz="1200" dirty="0">
                <a:latin typeface="Arial" charset="0"/>
              </a:rPr>
              <a:t>Strong: Changes visible now via synchronization</a:t>
            </a:r>
          </a:p>
          <a:p>
            <a:pPr lvl="0"/>
            <a:r>
              <a:rPr lang="en-US" sz="1200" dirty="0">
                <a:latin typeface="Arial" charset="0"/>
              </a:rPr>
              <a:t>Eventual: Changes occur in the future (address change for mail) </a:t>
            </a:r>
          </a:p>
          <a:p>
            <a:pPr lvl="0"/>
            <a:r>
              <a:rPr lang="en-US" sz="1200" dirty="0">
                <a:latin typeface="Arial" charset="0"/>
              </a:rPr>
              <a:t>Optimistic: Changes occur MAYBE in the future (stock ticker) </a:t>
            </a:r>
          </a:p>
          <a:p>
            <a:endParaRPr lang="en-US" sz="1200" b="1" dirty="0">
              <a:latin typeface="Arial" charset="0"/>
            </a:endParaRPr>
          </a:p>
          <a:p>
            <a:r>
              <a:rPr lang="en-US" sz="1200" b="1" dirty="0">
                <a:latin typeface="Arial" charset="0"/>
              </a:rPr>
              <a:t>Message Assurance</a:t>
            </a:r>
          </a:p>
          <a:p>
            <a:pPr lvl="0"/>
            <a:r>
              <a:rPr lang="en-US" sz="1200" dirty="0">
                <a:latin typeface="Arial" charset="0"/>
              </a:rPr>
              <a:t>Exactly once: no loss, no dups</a:t>
            </a:r>
          </a:p>
          <a:p>
            <a:pPr lvl="0"/>
            <a:r>
              <a:rPr lang="en-US" sz="1200" dirty="0">
                <a:latin typeface="Arial" charset="0"/>
              </a:rPr>
              <a:t>At least once: no loss, duplicates</a:t>
            </a:r>
          </a:p>
          <a:p>
            <a:pPr lvl="0"/>
            <a:r>
              <a:rPr lang="en-US" sz="1200" dirty="0">
                <a:latin typeface="Arial" charset="0"/>
              </a:rPr>
              <a:t>At most once: loss, no duplicates</a:t>
            </a:r>
          </a:p>
          <a:p>
            <a:pPr lvl="0"/>
            <a:r>
              <a:rPr lang="en-US" sz="1200" dirty="0">
                <a:latin typeface="Arial" charset="0"/>
              </a:rPr>
              <a:t>Best effort: loss &amp; duplicates</a:t>
            </a:r>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244</a:t>
            </a:fld>
            <a:endParaRPr lang="en-US"/>
          </a:p>
        </p:txBody>
      </p:sp>
    </p:spTree>
    <p:extLst>
      <p:ext uri="{BB962C8B-B14F-4D97-AF65-F5344CB8AC3E}">
        <p14:creationId xmlns:p14="http://schemas.microsoft.com/office/powerpoint/2010/main" val="16602987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 group of PC/VMs working together with common management &amp; network</a:t>
            </a:r>
          </a:p>
          <a:p>
            <a:r>
              <a:rPr lang="en-US" dirty="0"/>
              <a:t>https://en.wikipedia.org/wiki/Computer_cluster </a:t>
            </a:r>
          </a:p>
        </p:txBody>
      </p:sp>
      <p:sp>
        <p:nvSpPr>
          <p:cNvPr id="4" name="Slide Number Placeholder 3"/>
          <p:cNvSpPr>
            <a:spLocks noGrp="1"/>
          </p:cNvSpPr>
          <p:nvPr>
            <p:ph type="sldNum" sz="quarter" idx="10"/>
          </p:nvPr>
        </p:nvSpPr>
        <p:spPr/>
        <p:txBody>
          <a:bodyPr/>
          <a:lstStyle/>
          <a:p>
            <a:fld id="{D01882A8-7401-4BD1-8A1B-5FE40FC489EB}" type="slidenum">
              <a:rPr lang="en-US" smtClean="0"/>
              <a:t>245</a:t>
            </a:fld>
            <a:endParaRPr lang="en-US"/>
          </a:p>
        </p:txBody>
      </p:sp>
    </p:spTree>
    <p:extLst>
      <p:ext uri="{BB962C8B-B14F-4D97-AF65-F5344CB8AC3E}">
        <p14:creationId xmlns:p14="http://schemas.microsoft.com/office/powerpoint/2010/main" val="419087538"/>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2357" indent="-572357" defTabSz="933962">
              <a:lnSpc>
                <a:spcPct val="90000"/>
              </a:lnSpc>
              <a:spcBef>
                <a:spcPct val="20000"/>
              </a:spcBef>
              <a:buClr>
                <a:srgbClr val="FFFFFF"/>
              </a:buClr>
              <a:buSzPct val="90000"/>
              <a:buFont typeface="Wingdings" panose="05000000000000000000" pitchFamily="2" charset="2"/>
              <a:buChar char="§"/>
            </a:pPr>
            <a:r>
              <a:rPr lang="en-US" sz="900" dirty="0">
                <a:gradFill>
                  <a:gsLst>
                    <a:gs pos="1250">
                      <a:srgbClr val="FFFFFF"/>
                    </a:gs>
                    <a:gs pos="100000">
                      <a:srgbClr val="FFFFFF"/>
                    </a:gs>
                  </a:gsLst>
                  <a:lin ang="5400000" scaled="0"/>
                </a:gradFill>
                <a:latin typeface="Segoe UI Light"/>
              </a:rPr>
              <a:t>Started with bare medal</a:t>
            </a:r>
          </a:p>
          <a:p>
            <a:pPr marL="572357" indent="-572357" defTabSz="933962">
              <a:lnSpc>
                <a:spcPct val="90000"/>
              </a:lnSpc>
              <a:spcBef>
                <a:spcPct val="20000"/>
              </a:spcBef>
              <a:buClr>
                <a:srgbClr val="FFFFFF"/>
              </a:buClr>
              <a:buSzPct val="90000"/>
              <a:buFont typeface="Wingdings" panose="05000000000000000000" pitchFamily="2" charset="2"/>
              <a:buChar char="§"/>
            </a:pPr>
            <a:r>
              <a:rPr lang="en-US" sz="900" dirty="0">
                <a:gradFill>
                  <a:gsLst>
                    <a:gs pos="1250">
                      <a:srgbClr val="FFFFFF"/>
                    </a:gs>
                    <a:gs pos="100000">
                      <a:srgbClr val="FFFFFF"/>
                    </a:gs>
                  </a:gsLst>
                  <a:lin ang="5400000" scaled="0"/>
                </a:gradFill>
                <a:latin typeface="Segoe UI Light"/>
              </a:rPr>
              <a:t>Moved on to VMs</a:t>
            </a:r>
          </a:p>
          <a:p>
            <a:pPr marL="572357" indent="-572357" defTabSz="933962">
              <a:lnSpc>
                <a:spcPct val="90000"/>
              </a:lnSpc>
              <a:spcBef>
                <a:spcPct val="20000"/>
              </a:spcBef>
              <a:buClr>
                <a:srgbClr val="FFFFFF"/>
              </a:buClr>
              <a:buSzPct val="90000"/>
              <a:buFont typeface="Wingdings" panose="05000000000000000000" pitchFamily="2" charset="2"/>
              <a:buChar char="§"/>
            </a:pPr>
            <a:r>
              <a:rPr lang="en-US" sz="900" dirty="0">
                <a:gradFill>
                  <a:gsLst>
                    <a:gs pos="1250">
                      <a:srgbClr val="FFFFFF"/>
                    </a:gs>
                    <a:gs pos="100000">
                      <a:srgbClr val="FFFFFF"/>
                    </a:gs>
                  </a:gsLst>
                  <a:lin ang="5400000" scaled="0"/>
                </a:gradFill>
                <a:latin typeface="Segoe UI Light"/>
              </a:rPr>
              <a:t>Processes</a:t>
            </a:r>
          </a:p>
          <a:p>
            <a:pPr marL="572357" indent="-572357" defTabSz="933962">
              <a:lnSpc>
                <a:spcPct val="90000"/>
              </a:lnSpc>
              <a:spcBef>
                <a:spcPct val="20000"/>
              </a:spcBef>
              <a:buClr>
                <a:srgbClr val="FFFFFF"/>
              </a:buClr>
              <a:buSzPct val="90000"/>
              <a:buFont typeface="Wingdings" panose="05000000000000000000" pitchFamily="2" charset="2"/>
              <a:buChar char="§"/>
            </a:pPr>
            <a:endParaRPr lang="en-US" sz="900" dirty="0">
              <a:gradFill>
                <a:gsLst>
                  <a:gs pos="1250">
                    <a:srgbClr val="FFFFFF"/>
                  </a:gs>
                  <a:gs pos="100000">
                    <a:srgbClr val="FFFFFF"/>
                  </a:gs>
                </a:gsLst>
                <a:lin ang="5400000" scaled="0"/>
              </a:gradFill>
              <a:latin typeface="Segoe UI Light"/>
            </a:endParaRPr>
          </a:p>
          <a:p>
            <a:pPr marL="572357" indent="-572357" defTabSz="933962">
              <a:lnSpc>
                <a:spcPct val="90000"/>
              </a:lnSpc>
              <a:spcBef>
                <a:spcPct val="20000"/>
              </a:spcBef>
              <a:buClr>
                <a:srgbClr val="FFFFFF"/>
              </a:buClr>
              <a:buSzPct val="90000"/>
              <a:buFont typeface="Wingdings" panose="05000000000000000000" pitchFamily="2" charset="2"/>
              <a:buChar char="§"/>
            </a:pPr>
            <a:endParaRPr lang="en-US" sz="900" dirty="0">
              <a:gradFill>
                <a:gsLst>
                  <a:gs pos="1250">
                    <a:srgbClr val="FFFFFF"/>
                  </a:gs>
                  <a:gs pos="100000">
                    <a:srgbClr val="FFFFFF"/>
                  </a:gs>
                </a:gsLst>
                <a:lin ang="5400000" scaled="0"/>
              </a:gradFill>
              <a:latin typeface="Segoe UI Light"/>
            </a:endParaRPr>
          </a:p>
          <a:p>
            <a:pPr marL="572357" indent="-572357" defTabSz="933962">
              <a:lnSpc>
                <a:spcPct val="90000"/>
              </a:lnSpc>
              <a:spcBef>
                <a:spcPct val="20000"/>
              </a:spcBef>
              <a:buClr>
                <a:srgbClr val="FFFFFF"/>
              </a:buClr>
              <a:buSzPct val="90000"/>
              <a:buFont typeface="Wingdings" panose="05000000000000000000" pitchFamily="2" charset="2"/>
              <a:buChar char="§"/>
            </a:pPr>
            <a:r>
              <a:rPr lang="en-US" sz="900" dirty="0">
                <a:gradFill>
                  <a:gsLst>
                    <a:gs pos="1250">
                      <a:srgbClr val="FFFFFF"/>
                    </a:gs>
                    <a:gs pos="100000">
                      <a:srgbClr val="FFFFFF"/>
                    </a:gs>
                  </a:gsLst>
                  <a:lin ang="5400000" scaled="0"/>
                </a:gradFill>
                <a:latin typeface="Segoe UI Light"/>
              </a:rPr>
              <a:t>Move bare medal to the left-&gt;add </a:t>
            </a:r>
            <a:r>
              <a:rPr lang="en-US" sz="900" dirty="0" err="1">
                <a:gradFill>
                  <a:gsLst>
                    <a:gs pos="1250">
                      <a:srgbClr val="FFFFFF"/>
                    </a:gs>
                    <a:gs pos="100000">
                      <a:srgbClr val="FFFFFF"/>
                    </a:gs>
                  </a:gsLst>
                  <a:lin ang="5400000" scaled="0"/>
                </a:gradFill>
                <a:latin typeface="Segoe UI Light"/>
              </a:rPr>
              <a:t>Vms</a:t>
            </a:r>
            <a:r>
              <a:rPr lang="en-US" sz="900" dirty="0">
                <a:gradFill>
                  <a:gsLst>
                    <a:gs pos="1250">
                      <a:srgbClr val="FFFFFF"/>
                    </a:gs>
                    <a:gs pos="100000">
                      <a:srgbClr val="FFFFFF"/>
                    </a:gs>
                  </a:gsLst>
                  <a:lin ang="5400000" scaled="0"/>
                </a:gradFill>
                <a:latin typeface="Segoe UI Light"/>
              </a:rPr>
              <a:t>-&gt; keep gap -&gt; add containers</a:t>
            </a:r>
          </a:p>
          <a:p>
            <a:pPr marL="572357" indent="-572357" defTabSz="933962">
              <a:lnSpc>
                <a:spcPct val="90000"/>
              </a:lnSpc>
              <a:spcBef>
                <a:spcPct val="20000"/>
              </a:spcBef>
              <a:buClr>
                <a:srgbClr val="FFFFFF"/>
              </a:buClr>
              <a:buSzPct val="90000"/>
              <a:buFont typeface="Wingdings" panose="05000000000000000000" pitchFamily="2" charset="2"/>
              <a:buChar char="§"/>
            </a:pPr>
            <a:endParaRPr lang="en-US" sz="900" dirty="0">
              <a:gradFill>
                <a:gsLst>
                  <a:gs pos="1250">
                    <a:srgbClr val="FFFFFF"/>
                  </a:gs>
                  <a:gs pos="100000">
                    <a:srgbClr val="FFFFFF"/>
                  </a:gs>
                </a:gsLst>
                <a:lin ang="5400000" scaled="0"/>
              </a:gradFill>
              <a:latin typeface="Segoe UI Light"/>
            </a:endParaRPr>
          </a:p>
          <a:p>
            <a:endParaRPr lang="en-US" dirty="0"/>
          </a:p>
        </p:txBody>
      </p:sp>
      <p:sp>
        <p:nvSpPr>
          <p:cNvPr id="5" name="Date Placeholder 4"/>
          <p:cNvSpPr>
            <a:spLocks noGrp="1"/>
          </p:cNvSpPr>
          <p:nvPr>
            <p:ph type="dt" idx="11"/>
          </p:nvPr>
        </p:nvSpPr>
        <p:spPr/>
        <p:txBody>
          <a:bodyPr/>
          <a:lstStyle/>
          <a:p>
            <a:pPr defTabSz="934141">
              <a:defRPr/>
            </a:pPr>
            <a:fld id="{E74353ED-ACB2-44BF-A903-985B0AF962B7}" type="datetime1">
              <a:rPr lang="en-US">
                <a:solidFill>
                  <a:prstClr val="black"/>
                </a:solidFill>
                <a:latin typeface="Segoe UI" pitchFamily="34" charset="0"/>
              </a:rPr>
              <a:pPr defTabSz="934141">
                <a:defRPr/>
              </a:pPr>
              <a:t>6/25/2018</a:t>
            </a:fld>
            <a:endParaRPr lang="en-US" dirty="0">
              <a:solidFill>
                <a:prstClr val="black"/>
              </a:solidFill>
              <a:latin typeface="Segoe UI" pitchFamily="34" charset="0"/>
            </a:endParaRPr>
          </a:p>
        </p:txBody>
      </p:sp>
      <p:sp>
        <p:nvSpPr>
          <p:cNvPr id="6" name="Slide Number Placeholder 5"/>
          <p:cNvSpPr>
            <a:spLocks noGrp="1"/>
          </p:cNvSpPr>
          <p:nvPr>
            <p:ph type="sldNum" sz="quarter" idx="12"/>
          </p:nvPr>
        </p:nvSpPr>
        <p:spPr/>
        <p:txBody>
          <a:bodyPr/>
          <a:lstStyle/>
          <a:p>
            <a:pPr defTabSz="934141">
              <a:defRPr/>
            </a:pPr>
            <a:fld id="{B4008EB6-D09E-4580-8CD6-DDB14511944F}" type="slidenum">
              <a:rPr lang="en-US">
                <a:solidFill>
                  <a:prstClr val="black"/>
                </a:solidFill>
                <a:latin typeface="Segoe UI" pitchFamily="34" charset="0"/>
              </a:rPr>
              <a:pPr defTabSz="934141">
                <a:defRPr/>
              </a:pPr>
              <a:t>246</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524039194"/>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247</a:t>
            </a:fld>
            <a:endParaRPr lang="en-US" dirty="0"/>
          </a:p>
        </p:txBody>
      </p:sp>
    </p:spTree>
    <p:extLst>
      <p:ext uri="{BB962C8B-B14F-4D97-AF65-F5344CB8AC3E}">
        <p14:creationId xmlns:p14="http://schemas.microsoft.com/office/powerpoint/2010/main" val="199099859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547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5470"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81BCE4E3-A4C5-48E0-8DBE-28AF0B2A7021}" type="datetime1">
              <a:rPr lang="en-US" smtClean="0"/>
              <a:t>6/25/2018</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248</a:t>
            </a:fld>
            <a:endParaRPr lang="en-US" dirty="0"/>
          </a:p>
        </p:txBody>
      </p:sp>
    </p:spTree>
    <p:extLst>
      <p:ext uri="{BB962C8B-B14F-4D97-AF65-F5344CB8AC3E}">
        <p14:creationId xmlns:p14="http://schemas.microsoft.com/office/powerpoint/2010/main" val="1028848836"/>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Level 4:</a:t>
            </a:r>
          </a:p>
          <a:p>
            <a:pPr defTabSz="915772">
              <a:defRPr/>
            </a:pPr>
            <a:r>
              <a:rPr lang="en-US" dirty="0"/>
              <a:t>   Hash-based traffic distribution (5-tuple: Src IP/Port to Dst IP/Port, protocol)</a:t>
            </a:r>
            <a:r>
              <a:rPr lang="en-US" sz="1200" dirty="0"/>
              <a:t>  </a:t>
            </a:r>
          </a:p>
          <a:p>
            <a:r>
              <a:rPr lang="en-US" dirty="0"/>
              <a:t>   TCP/UDP support</a:t>
            </a:r>
          </a:p>
          <a:p>
            <a:r>
              <a:rPr lang="en-US" dirty="0"/>
              <a:t>   Port forwarding</a:t>
            </a:r>
          </a:p>
          <a:p>
            <a:r>
              <a:rPr lang="en-US" dirty="0"/>
              <a:t>   Idle timeout adjustment</a:t>
            </a:r>
          </a:p>
          <a:p>
            <a:r>
              <a:rPr lang="en-US" dirty="0"/>
              <a:t>   Client IP affinity (3-tuple: Src IP to Dst IP, protocol); all requests from a client go to same server</a:t>
            </a:r>
          </a:p>
          <a:p>
            <a:r>
              <a:rPr lang="en-US" dirty="0"/>
              <a:t>   TCP &amp; HTTP health monitoring</a:t>
            </a:r>
          </a:p>
          <a:p>
            <a:r>
              <a:rPr lang="en-US" dirty="0"/>
              <a:t>   NAT &amp; SNAT</a:t>
            </a:r>
          </a:p>
          <a:p>
            <a:endParaRPr lang="en-US" dirty="0"/>
          </a:p>
          <a:p>
            <a:r>
              <a:rPr lang="en-US" dirty="0"/>
              <a:t>Level 7:</a:t>
            </a:r>
          </a:p>
          <a:p>
            <a:r>
              <a:rPr lang="en-US" dirty="0"/>
              <a:t>   Cookie persistence</a:t>
            </a:r>
          </a:p>
          <a:p>
            <a:r>
              <a:rPr lang="en-US" dirty="0"/>
              <a:t>   SSL/TLS Offload</a:t>
            </a:r>
          </a:p>
          <a:p>
            <a:r>
              <a:rPr lang="en-US" dirty="0"/>
              <a:t>   HTTPS monitoring</a:t>
            </a:r>
          </a:p>
          <a:p>
            <a:r>
              <a:rPr lang="en-US" dirty="0"/>
              <a:t>   URL or HTTP path LB</a:t>
            </a:r>
          </a:p>
          <a:p>
            <a:r>
              <a:rPr lang="en-US" dirty="0"/>
              <a:t>   WAF rules</a:t>
            </a:r>
          </a:p>
          <a:p>
            <a:r>
              <a:rPr lang="en-US" dirty="0"/>
              <a:t>   PaaS Scale out</a:t>
            </a:r>
          </a:p>
          <a:p>
            <a:endParaRPr lang="en-US" dirty="0"/>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249</a:t>
            </a:fld>
            <a:endParaRPr lang="en-US" dirty="0"/>
          </a:p>
        </p:txBody>
      </p:sp>
    </p:spTree>
    <p:extLst>
      <p:ext uri="{BB962C8B-B14F-4D97-AF65-F5344CB8AC3E}">
        <p14:creationId xmlns:p14="http://schemas.microsoft.com/office/powerpoint/2010/main" val="1339969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25</a:t>
            </a:fld>
            <a:endParaRPr lang="en-US"/>
          </a:p>
        </p:txBody>
      </p:sp>
    </p:spTree>
    <p:extLst>
      <p:ext uri="{BB962C8B-B14F-4D97-AF65-F5344CB8AC3E}">
        <p14:creationId xmlns:p14="http://schemas.microsoft.com/office/powerpoint/2010/main" val="1993560819"/>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dirty="0"/>
              <a:t>https://dzone.com/articles/the-hardest-part-of-microservices-calling-your-ser</a:t>
            </a:r>
          </a:p>
          <a:p>
            <a:endParaRPr lang="en-US" sz="1200" u="sng" dirty="0"/>
          </a:p>
          <a:p>
            <a:pPr lvl="1"/>
            <a:endParaRPr lang="en-US" dirty="0"/>
          </a:p>
          <a:p>
            <a:r>
              <a:rPr lang="en-US" dirty="0"/>
              <a:t>JMR MOVE: Method that </a:t>
            </a:r>
            <a:r>
              <a:rPr lang="en-US" i="1" dirty="0"/>
              <a:t>could </a:t>
            </a:r>
            <a:r>
              <a:rPr lang="en-US" dirty="0"/>
              <a:t>return an unbounded collection, </a:t>
            </a:r>
            <a:r>
              <a:rPr lang="en-US" i="1" dirty="0"/>
              <a:t>must </a:t>
            </a:r>
            <a:r>
              <a:rPr lang="en-US" dirty="0"/>
              <a:t>implement paging &amp; </a:t>
            </a:r>
            <a:r>
              <a:rPr lang="en-US" i="1" dirty="0"/>
              <a:t>may </a:t>
            </a:r>
            <a:r>
              <a:rPr lang="en-US" dirty="0"/>
              <a:t>offer filtering/sorting</a:t>
            </a:r>
          </a:p>
        </p:txBody>
      </p:sp>
      <p:sp>
        <p:nvSpPr>
          <p:cNvPr id="4" name="Slide Number Placeholder 3"/>
          <p:cNvSpPr>
            <a:spLocks noGrp="1"/>
          </p:cNvSpPr>
          <p:nvPr>
            <p:ph type="sldNum" sz="quarter" idx="10"/>
          </p:nvPr>
        </p:nvSpPr>
        <p:spPr/>
        <p:txBody>
          <a:bodyPr/>
          <a:lstStyle/>
          <a:p>
            <a:fld id="{D01882A8-7401-4BD1-8A1B-5FE40FC489EB}" type="slidenum">
              <a:rPr lang="en-US" smtClean="0"/>
              <a:t>250</a:t>
            </a:fld>
            <a:endParaRPr lang="en-US" dirty="0"/>
          </a:p>
        </p:txBody>
      </p:sp>
    </p:spTree>
    <p:extLst>
      <p:ext uri="{BB962C8B-B14F-4D97-AF65-F5344CB8AC3E}">
        <p14:creationId xmlns:p14="http://schemas.microsoft.com/office/powerpoint/2010/main" val="3008963914"/>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251</a:t>
            </a:fld>
            <a:endParaRPr lang="en-US" dirty="0"/>
          </a:p>
        </p:txBody>
      </p:sp>
    </p:spTree>
    <p:extLst>
      <p:ext uri="{BB962C8B-B14F-4D97-AF65-F5344CB8AC3E}">
        <p14:creationId xmlns:p14="http://schemas.microsoft.com/office/powerpoint/2010/main" val="344186988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dirty="0"/>
              <a:t>Avoid stick sessions: Assumes server node stays up, creates hot nodes, hurts scaling/balancing load</a:t>
            </a:r>
          </a:p>
          <a:p>
            <a:pPr lvl="0"/>
            <a:r>
              <a:rPr lang="en-US" dirty="0"/>
              <a:t>For session state, use distributed cache instead (beware a tenant monopolizing the cache)</a:t>
            </a:r>
          </a:p>
          <a:p>
            <a:r>
              <a:rPr lang="en-US" dirty="0"/>
              <a:t>Back off and circuit</a:t>
            </a:r>
            <a:r>
              <a:rPr lang="en-US" baseline="0" dirty="0"/>
              <a:t> breakers</a:t>
            </a:r>
            <a:endParaRPr lang="en-US" dirty="0"/>
          </a:p>
          <a:p>
            <a:pPr defTabSz="934141">
              <a:lnSpc>
                <a:spcPct val="90000"/>
              </a:lnSpc>
              <a:spcAft>
                <a:spcPts val="341"/>
              </a:spcAft>
              <a:defRPr/>
            </a:pPr>
            <a:r>
              <a:rPr lang="en-US" dirty="0">
                <a:hlinkClick r:id="rId3"/>
              </a:rPr>
              <a:t>https://msdn.microsoft.com/en-us/library/dn589784.aspx</a:t>
            </a:r>
            <a:endParaRPr lang="en-US" dirty="0"/>
          </a:p>
          <a:p>
            <a:r>
              <a:rPr lang="en-US" dirty="0"/>
              <a:t>Let’s take a</a:t>
            </a:r>
            <a:r>
              <a:rPr lang="en-US" baseline="0" dirty="0"/>
              <a:t> look at a few resiliency strategies to recover from failures you identified above.</a:t>
            </a:r>
          </a:p>
          <a:p>
            <a:r>
              <a:rPr lang="en-US" baseline="0" dirty="0"/>
              <a:t> </a:t>
            </a:r>
          </a:p>
          <a:p>
            <a:endParaRPr lang="en-US" dirty="0"/>
          </a:p>
          <a:p>
            <a:r>
              <a:rPr lang="en-US" dirty="0"/>
              <a:t>Exponential back-off for non-interactive transaction</a:t>
            </a:r>
          </a:p>
          <a:p>
            <a:r>
              <a:rPr lang="en-US" dirty="0"/>
              <a:t>Quick liner retry for interactive transaction </a:t>
            </a:r>
          </a:p>
          <a:p>
            <a:endParaRPr lang="en-US" dirty="0"/>
          </a:p>
          <a:p>
            <a:r>
              <a:rPr lang="en-US" dirty="0"/>
              <a:t>Anti-patterns:</a:t>
            </a:r>
          </a:p>
          <a:p>
            <a:r>
              <a:rPr lang="en-US" dirty="0"/>
              <a:t>Cascading</a:t>
            </a:r>
            <a:r>
              <a:rPr lang="en-US" baseline="0" dirty="0"/>
              <a:t> retry (5x5 = 25)</a:t>
            </a:r>
          </a:p>
          <a:p>
            <a:r>
              <a:rPr lang="en-US" baseline="0" dirty="0"/>
              <a:t>More than one immediate retry</a:t>
            </a:r>
          </a:p>
          <a:p>
            <a:r>
              <a:rPr lang="en-US" baseline="0" dirty="0"/>
              <a:t>Many attempts with regular interval (Randomize interval)</a:t>
            </a:r>
            <a:endParaRPr lang="en-US" dirty="0"/>
          </a:p>
          <a:p>
            <a:endParaRPr lang="en-US" dirty="0"/>
          </a:p>
        </p:txBody>
      </p:sp>
      <p:sp>
        <p:nvSpPr>
          <p:cNvPr id="5" name="Date Placeholder 4"/>
          <p:cNvSpPr>
            <a:spLocks noGrp="1"/>
          </p:cNvSpPr>
          <p:nvPr>
            <p:ph type="dt" idx="11"/>
          </p:nvPr>
        </p:nvSpPr>
        <p:spPr/>
        <p:txBody>
          <a:bodyPr/>
          <a:lstStyle/>
          <a:p>
            <a:fld id="{E74353ED-ACB2-44BF-A903-985B0AF962B7}" type="datetime1">
              <a:rPr lang="en-US" smtClean="0"/>
              <a:t>6/25/2018</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252</a:t>
            </a:fld>
            <a:endParaRPr lang="en-US" dirty="0"/>
          </a:p>
        </p:txBody>
      </p:sp>
    </p:spTree>
    <p:extLst>
      <p:ext uri="{BB962C8B-B14F-4D97-AF65-F5344CB8AC3E}">
        <p14:creationId xmlns:p14="http://schemas.microsoft.com/office/powerpoint/2010/main" val="835499302"/>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253</a:t>
            </a:fld>
            <a:endParaRPr lang="en-US" dirty="0"/>
          </a:p>
        </p:txBody>
      </p:sp>
    </p:spTree>
    <p:extLst>
      <p:ext uri="{BB962C8B-B14F-4D97-AF65-F5344CB8AC3E}">
        <p14:creationId xmlns:p14="http://schemas.microsoft.com/office/powerpoint/2010/main" val="125877141"/>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254</a:t>
            </a:fld>
            <a:endParaRPr lang="en-US" dirty="0"/>
          </a:p>
        </p:txBody>
      </p:sp>
    </p:spTree>
    <p:extLst>
      <p:ext uri="{BB962C8B-B14F-4D97-AF65-F5344CB8AC3E}">
        <p14:creationId xmlns:p14="http://schemas.microsoft.com/office/powerpoint/2010/main" val="1250981320"/>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defRPr/>
            </a:pPr>
            <a:r>
              <a:rPr lang="en-US" dirty="0"/>
              <a:t>Encourages scalable, resilient, versioning patterns (ex: CQRS &amp; Event Sourcing)</a:t>
            </a:r>
          </a:p>
          <a:p>
            <a:pPr defTabSz="915772">
              <a:defRPr/>
            </a:pPr>
            <a:r>
              <a:rPr lang="en-US" dirty="0"/>
              <a:t>JMR: Election of a single role instance to perform a task</a:t>
            </a:r>
          </a:p>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255</a:t>
            </a:fld>
            <a:endParaRPr lang="en-US" dirty="0"/>
          </a:p>
        </p:txBody>
      </p:sp>
    </p:spTree>
    <p:extLst>
      <p:ext uri="{BB962C8B-B14F-4D97-AF65-F5344CB8AC3E}">
        <p14:creationId xmlns:p14="http://schemas.microsoft.com/office/powerpoint/2010/main" val="156425546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256</a:t>
            </a:fld>
            <a:endParaRPr lang="en-US" dirty="0"/>
          </a:p>
        </p:txBody>
      </p:sp>
    </p:spTree>
    <p:extLst>
      <p:ext uri="{BB962C8B-B14F-4D97-AF65-F5344CB8AC3E}">
        <p14:creationId xmlns:p14="http://schemas.microsoft.com/office/powerpoint/2010/main" val="192984975"/>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dirty="0"/>
              <a:t>Exit: Disappear</a:t>
            </a:r>
          </a:p>
          <a:p>
            <a:r>
              <a:rPr lang="en-US" dirty="0"/>
              <a:t>Fade in</a:t>
            </a:r>
          </a:p>
          <a:p>
            <a:r>
              <a:rPr lang="en-US" dirty="0"/>
              <a:t>Transparency</a:t>
            </a:r>
          </a:p>
          <a:p>
            <a:r>
              <a:rPr lang="en-US" dirty="0"/>
              <a:t>Wipe from left</a:t>
            </a:r>
          </a:p>
          <a:p>
            <a:endParaRPr lang="en-US" dirty="0"/>
          </a:p>
          <a:p>
            <a:r>
              <a:rPr lang="en-US" dirty="0"/>
              <a:t>C1 gets Msg 1-1</a:t>
            </a:r>
          </a:p>
          <a:p>
            <a:r>
              <a:rPr lang="en-US" dirty="0"/>
              <a:t>9: Q1-0 Disappear</a:t>
            </a:r>
          </a:p>
          <a:p>
            <a:r>
              <a:rPr lang="en-US" dirty="0"/>
              <a:t>51: Q1-1 Fade in</a:t>
            </a:r>
          </a:p>
          <a:p>
            <a:r>
              <a:rPr lang="en-US" dirty="0"/>
              <a:t>51: Q1-1 Transparent</a:t>
            </a:r>
          </a:p>
          <a:p>
            <a:r>
              <a:rPr lang="en-US" dirty="0"/>
              <a:t>64: C1, 1-1 Wipe from left</a:t>
            </a:r>
          </a:p>
          <a:p>
            <a:endParaRPr lang="en-US" dirty="0"/>
          </a:p>
          <a:p>
            <a:r>
              <a:rPr lang="en-US" dirty="0"/>
              <a:t>C2 gets Msg 2-1</a:t>
            </a:r>
          </a:p>
          <a:p>
            <a:r>
              <a:rPr lang="en-US" dirty="0"/>
              <a:t>29: Q2-0 Disappear</a:t>
            </a:r>
          </a:p>
          <a:p>
            <a:r>
              <a:rPr lang="en-US" dirty="0"/>
              <a:t>55: Q2-1 Fade in</a:t>
            </a:r>
          </a:p>
          <a:p>
            <a:r>
              <a:rPr lang="en-US" dirty="0"/>
              <a:t>55: Q2-1 Transparent</a:t>
            </a:r>
          </a:p>
          <a:p>
            <a:r>
              <a:rPr lang="en-US" dirty="0"/>
              <a:t>67: C2, 2-1 Wipe from left</a:t>
            </a:r>
          </a:p>
          <a:p>
            <a:endParaRPr lang="en-US" dirty="0"/>
          </a:p>
          <a:p>
            <a:r>
              <a:rPr lang="en-US" dirty="0"/>
              <a:t>C2 deletes Msg 2-1</a:t>
            </a:r>
          </a:p>
          <a:p>
            <a:r>
              <a:rPr lang="en-US" dirty="0"/>
              <a:t>67: C2, 2-1 Fly down</a:t>
            </a:r>
          </a:p>
          <a:p>
            <a:r>
              <a:rPr lang="en-US" dirty="0"/>
              <a:t>55: Q2-1 Fly down</a:t>
            </a:r>
          </a:p>
          <a:p>
            <a:endParaRPr lang="en-US" dirty="0"/>
          </a:p>
          <a:p>
            <a:r>
              <a:rPr lang="en-US" dirty="0"/>
              <a:t>C1 crashes</a:t>
            </a:r>
          </a:p>
          <a:p>
            <a:r>
              <a:rPr lang="en-US" dirty="0"/>
              <a:t>10: Wipe from bottoom</a:t>
            </a:r>
          </a:p>
          <a:p>
            <a:endParaRPr lang="en-US" dirty="0"/>
          </a:p>
          <a:p>
            <a:r>
              <a:rPr lang="en-US" dirty="0"/>
              <a:t>Reset Msg 1-1</a:t>
            </a:r>
          </a:p>
          <a:p>
            <a:r>
              <a:rPr lang="en-US" dirty="0"/>
              <a:t>51: Q1-1 tranparent 0%</a:t>
            </a:r>
          </a:p>
          <a:p>
            <a:endParaRPr lang="en-US" dirty="0"/>
          </a:p>
          <a:p>
            <a:r>
              <a:rPr lang="en-US" dirty="0"/>
              <a:t>C2 gets Msg 1-2</a:t>
            </a:r>
          </a:p>
          <a:p>
            <a:r>
              <a:rPr lang="en-US" dirty="0"/>
              <a:t>51: Q1-1 Disappear</a:t>
            </a:r>
          </a:p>
          <a:p>
            <a:r>
              <a:rPr lang="en-US" dirty="0"/>
              <a:t>58: Q1-2 Fade in</a:t>
            </a:r>
          </a:p>
          <a:p>
            <a:r>
              <a:rPr lang="en-US" dirty="0"/>
              <a:t>58: Q1-2 Transparent</a:t>
            </a:r>
          </a:p>
          <a:p>
            <a:r>
              <a:rPr lang="en-US" dirty="0"/>
              <a:t>70: C2, 1-2, wipe from left</a:t>
            </a:r>
          </a:p>
          <a:p>
            <a:endParaRPr lang="en-US" dirty="0"/>
          </a:p>
          <a:p>
            <a:r>
              <a:rPr lang="en-US" dirty="0"/>
              <a:t>C2 crashes</a:t>
            </a:r>
          </a:p>
          <a:p>
            <a:r>
              <a:rPr lang="en-US" dirty="0"/>
              <a:t>73: Wipe from bottom</a:t>
            </a:r>
          </a:p>
          <a:p>
            <a:endParaRPr lang="en-US" dirty="0"/>
          </a:p>
          <a:p>
            <a:r>
              <a:rPr lang="en-US" dirty="0"/>
              <a:t>Reset Msg 1-2 &amp; C-1</a:t>
            </a:r>
          </a:p>
          <a:p>
            <a:r>
              <a:rPr lang="en-US" dirty="0"/>
              <a:t>58: Q1-2 Disappear</a:t>
            </a:r>
          </a:p>
          <a:p>
            <a:r>
              <a:rPr lang="en-US" dirty="0"/>
              <a:t>74: Q1-3 Fade in</a:t>
            </a:r>
          </a:p>
          <a:p>
            <a:r>
              <a:rPr lang="en-US" dirty="0"/>
              <a:t>10: Disappear C1 Fire</a:t>
            </a:r>
          </a:p>
          <a:p>
            <a:r>
              <a:rPr lang="en-US" dirty="0"/>
              <a:t>64: C1, 1-1 Fade out</a:t>
            </a:r>
          </a:p>
          <a:p>
            <a:r>
              <a:rPr lang="en-US" dirty="0"/>
              <a:t>38: Pulse C1 (reboot)</a:t>
            </a:r>
          </a:p>
          <a:p>
            <a:endParaRPr lang="en-US" dirty="0"/>
          </a:p>
          <a:p>
            <a:r>
              <a:rPr lang="en-US" dirty="0"/>
              <a:t>C1 gets Msg 1-3</a:t>
            </a:r>
          </a:p>
          <a:p>
            <a:r>
              <a:rPr lang="en-US" dirty="0"/>
              <a:t>74: Q1-3 Transparent</a:t>
            </a:r>
          </a:p>
          <a:p>
            <a:r>
              <a:rPr lang="en-US" dirty="0"/>
              <a:t>77: C1, 1-3, Wipe from left</a:t>
            </a:r>
          </a:p>
          <a:p>
            <a:endParaRPr lang="en-US" dirty="0"/>
          </a:p>
          <a:p>
            <a:r>
              <a:rPr lang="en-US" dirty="0"/>
              <a:t>Msg 1-3 to poison msg</a:t>
            </a:r>
          </a:p>
          <a:p>
            <a:r>
              <a:rPr lang="en-US" dirty="0"/>
              <a:t>77: Fly down</a:t>
            </a:r>
          </a:p>
          <a:p>
            <a:r>
              <a:rPr lang="en-US" dirty="0"/>
              <a:t>74: Fly down</a:t>
            </a:r>
          </a:p>
        </p:txBody>
      </p:sp>
      <p:sp>
        <p:nvSpPr>
          <p:cNvPr id="5" name="Date Placeholder 4"/>
          <p:cNvSpPr>
            <a:spLocks noGrp="1"/>
          </p:cNvSpPr>
          <p:nvPr>
            <p:ph type="dt" idx="10"/>
          </p:nvPr>
        </p:nvSpPr>
        <p:spPr>
          <a:xfrm>
            <a:off x="4151093" y="0"/>
            <a:ext cx="3175663" cy="480716"/>
          </a:xfrm>
          <a:prstGeom prst="rect">
            <a:avLst/>
          </a:prstGeom>
        </p:spPr>
        <p:txBody>
          <a:bodyPr lIns="96806" tIns="48403" rIns="96806" bIns="48403"/>
          <a:lstStyle/>
          <a:p>
            <a:fld id="{90738032-8304-47E7-8F35-4794C63CA245}" type="datetime1">
              <a:rPr lang="en-US" smtClean="0"/>
              <a:pPr/>
              <a:t>6/25/2018</a:t>
            </a:fld>
            <a:endParaRPr lang="en-US" dirty="0"/>
          </a:p>
        </p:txBody>
      </p:sp>
      <p:sp>
        <p:nvSpPr>
          <p:cNvPr id="6" name="Slide Number Placeholder 5"/>
          <p:cNvSpPr>
            <a:spLocks noGrp="1"/>
          </p:cNvSpPr>
          <p:nvPr>
            <p:ph type="sldNum" sz="quarter" idx="11"/>
          </p:nvPr>
        </p:nvSpPr>
        <p:spPr/>
        <p:txBody>
          <a:bodyPr/>
          <a:lstStyle/>
          <a:p>
            <a:fld id="{8B263312-38AA-4E1E-B2B5-0F8F122B24FE}" type="slidenum">
              <a:rPr lang="en-US" smtClean="0"/>
              <a:pPr/>
              <a:t>257</a:t>
            </a:fld>
            <a:endParaRPr lang="en-US" dirty="0"/>
          </a:p>
        </p:txBody>
      </p:sp>
      <p:sp>
        <p:nvSpPr>
          <p:cNvPr id="8" name="Header Placeholder 7"/>
          <p:cNvSpPr>
            <a:spLocks noGrp="1"/>
          </p:cNvSpPr>
          <p:nvPr>
            <p:ph type="hdr" sz="quarter" idx="13"/>
          </p:nvPr>
        </p:nvSpPr>
        <p:spPr/>
        <p:txBody>
          <a:bodyPr/>
          <a:lstStyle/>
          <a:p>
            <a:r>
              <a:rPr lang="en-US" dirty="0"/>
              <a:t>MIX 09</a:t>
            </a:r>
          </a:p>
        </p:txBody>
      </p:sp>
    </p:spTree>
    <p:extLst>
      <p:ext uri="{BB962C8B-B14F-4D97-AF65-F5344CB8AC3E}">
        <p14:creationId xmlns:p14="http://schemas.microsoft.com/office/powerpoint/2010/main" val="324658732"/>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pPr lvl="1"/>
            <a:r>
              <a:rPr lang="en-NZ" sz="900" dirty="0">
                <a:latin typeface="Segoe UI Light" pitchFamily="34" charset="0"/>
              </a:rPr>
              <a:t>Data and Storage Considerations</a:t>
            </a:r>
            <a:endParaRPr lang="en-US" sz="1100" dirty="0">
              <a:latin typeface="Segoe UI Light" pitchFamily="34" charset="0"/>
            </a:endParaRPr>
          </a:p>
          <a:p>
            <a:pPr lvl="1"/>
            <a:r>
              <a:rPr lang="en-NZ" sz="900" dirty="0">
                <a:latin typeface="Segoe UI Light" pitchFamily="34" charset="0"/>
              </a:rPr>
              <a:t>Ongoing Management Considerations</a:t>
            </a:r>
            <a:endParaRPr lang="en-US" sz="1100" dirty="0">
              <a:latin typeface="Segoe UI Light"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258</a:t>
            </a:fld>
            <a:endParaRPr lang="en-US" dirty="0"/>
          </a:p>
        </p:txBody>
      </p:sp>
    </p:spTree>
    <p:extLst>
      <p:ext uri="{BB962C8B-B14F-4D97-AF65-F5344CB8AC3E}">
        <p14:creationId xmlns:p14="http://schemas.microsoft.com/office/powerpoint/2010/main" val="1931796728"/>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http://msdn.microsoft.com/en-us/library/windowsazure/dd179338.aspx</a:t>
            </a:r>
          </a:p>
        </p:txBody>
      </p:sp>
      <p:sp>
        <p:nvSpPr>
          <p:cNvPr id="4" name="Slide Number Placeholder 3"/>
          <p:cNvSpPr>
            <a:spLocks noGrp="1"/>
          </p:cNvSpPr>
          <p:nvPr>
            <p:ph type="sldNum" sz="quarter" idx="10"/>
          </p:nvPr>
        </p:nvSpPr>
        <p:spPr/>
        <p:txBody>
          <a:bodyPr/>
          <a:lstStyle/>
          <a:p>
            <a:pPr>
              <a:defRPr/>
            </a:pPr>
            <a:fld id="{B3C55496-CB7A-4D0E-8811-6C69715030C0}" type="slidenum">
              <a:rPr lang="en-US" smtClean="0"/>
              <a:pPr>
                <a:defRPr/>
              </a:pPr>
              <a:t>259</a:t>
            </a:fld>
            <a:endParaRPr lang="en-US" dirty="0"/>
          </a:p>
        </p:txBody>
      </p:sp>
    </p:spTree>
    <p:extLst>
      <p:ext uri="{BB962C8B-B14F-4D97-AF65-F5344CB8AC3E}">
        <p14:creationId xmlns:p14="http://schemas.microsoft.com/office/powerpoint/2010/main" val="17742270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26</a:t>
            </a:fld>
            <a:endParaRPr lang="en-US"/>
          </a:p>
        </p:txBody>
      </p:sp>
    </p:spTree>
    <p:extLst>
      <p:ext uri="{BB962C8B-B14F-4D97-AF65-F5344CB8AC3E}">
        <p14:creationId xmlns:p14="http://schemas.microsoft.com/office/powerpoint/2010/main" val="1876860128"/>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260</a:t>
            </a:fld>
            <a:endParaRPr lang="en-US" dirty="0"/>
          </a:p>
        </p:txBody>
      </p:sp>
    </p:spTree>
    <p:extLst>
      <p:ext uri="{BB962C8B-B14F-4D97-AF65-F5344CB8AC3E}">
        <p14:creationId xmlns:p14="http://schemas.microsoft.com/office/powerpoint/2010/main" val="3570068068"/>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261</a:t>
            </a:fld>
            <a:endParaRPr lang="en-US" dirty="0"/>
          </a:p>
        </p:txBody>
      </p:sp>
    </p:spTree>
    <p:extLst>
      <p:ext uri="{BB962C8B-B14F-4D97-AF65-F5344CB8AC3E}">
        <p14:creationId xmlns:p14="http://schemas.microsoft.com/office/powerpoint/2010/main" val="1375880502"/>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pPr lvl="1"/>
            <a:r>
              <a:rPr lang="en-NZ" sz="900" dirty="0">
                <a:latin typeface="Segoe UI Light" pitchFamily="34" charset="0"/>
              </a:rPr>
              <a:t>Data and Storage Considerations</a:t>
            </a:r>
            <a:endParaRPr lang="en-US" sz="1100" dirty="0">
              <a:latin typeface="Segoe UI Light" pitchFamily="34" charset="0"/>
            </a:endParaRPr>
          </a:p>
          <a:p>
            <a:pPr lvl="1"/>
            <a:r>
              <a:rPr lang="en-NZ" sz="900" dirty="0">
                <a:latin typeface="Segoe UI Light" pitchFamily="34" charset="0"/>
              </a:rPr>
              <a:t>Ongoing Management Considerations</a:t>
            </a:r>
            <a:endParaRPr lang="en-US" sz="1100" dirty="0">
              <a:latin typeface="Segoe UI Light"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262</a:t>
            </a:fld>
            <a:endParaRPr lang="en-US" dirty="0"/>
          </a:p>
        </p:txBody>
      </p:sp>
    </p:spTree>
    <p:extLst>
      <p:ext uri="{BB962C8B-B14F-4D97-AF65-F5344CB8AC3E}">
        <p14:creationId xmlns:p14="http://schemas.microsoft.com/office/powerpoint/2010/main" val="128232020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https://msdn.microsoft.com/en-us/library/dn589800.aspx</a:t>
            </a:r>
          </a:p>
          <a:p>
            <a:pPr defTabSz="915772">
              <a:defRPr/>
            </a:pPr>
            <a:r>
              <a:rPr lang="en-US" dirty="0"/>
              <a:t>Weak: Replicas see </a:t>
            </a:r>
            <a:r>
              <a:rPr lang="en-US" b="1" i="1" dirty="0"/>
              <a:t>different data at a moment in time but eventually see the same data</a:t>
            </a:r>
          </a:p>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263</a:t>
            </a:fld>
            <a:endParaRPr lang="en-US" dirty="0"/>
          </a:p>
        </p:txBody>
      </p:sp>
    </p:spTree>
    <p:extLst>
      <p:ext uri="{BB962C8B-B14F-4D97-AF65-F5344CB8AC3E}">
        <p14:creationId xmlns:p14="http://schemas.microsoft.com/office/powerpoint/2010/main" val="145526415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https://msdn.microsoft.com/en-us/library/dn589800.aspx</a:t>
            </a:r>
          </a:p>
        </p:txBody>
      </p:sp>
      <p:sp>
        <p:nvSpPr>
          <p:cNvPr id="4" name="Slide Number Placeholder 3"/>
          <p:cNvSpPr>
            <a:spLocks noGrp="1"/>
          </p:cNvSpPr>
          <p:nvPr>
            <p:ph type="sldNum" sz="quarter" idx="10"/>
          </p:nvPr>
        </p:nvSpPr>
        <p:spPr/>
        <p:txBody>
          <a:bodyPr/>
          <a:lstStyle/>
          <a:p>
            <a:fld id="{D01882A8-7401-4BD1-8A1B-5FE40FC489EB}" type="slidenum">
              <a:rPr lang="en-US" smtClean="0"/>
              <a:t>264</a:t>
            </a:fld>
            <a:endParaRPr lang="en-US" dirty="0"/>
          </a:p>
        </p:txBody>
      </p:sp>
    </p:spTree>
    <p:extLst>
      <p:ext uri="{BB962C8B-B14F-4D97-AF65-F5344CB8AC3E}">
        <p14:creationId xmlns:p14="http://schemas.microsoft.com/office/powerpoint/2010/main" val="2930078165"/>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265</a:t>
            </a:fld>
            <a:endParaRPr lang="en-US" dirty="0"/>
          </a:p>
        </p:txBody>
      </p:sp>
    </p:spTree>
    <p:extLst>
      <p:ext uri="{BB962C8B-B14F-4D97-AF65-F5344CB8AC3E}">
        <p14:creationId xmlns:p14="http://schemas.microsoft.com/office/powerpoint/2010/main" val="17613547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266</a:t>
            </a:fld>
            <a:endParaRPr lang="en-US" dirty="0"/>
          </a:p>
        </p:txBody>
      </p:sp>
    </p:spTree>
    <p:extLst>
      <p:ext uri="{BB962C8B-B14F-4D97-AF65-F5344CB8AC3E}">
        <p14:creationId xmlns:p14="http://schemas.microsoft.com/office/powerpoint/2010/main" val="3528754363"/>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267</a:t>
            </a:fld>
            <a:endParaRPr lang="en-US" dirty="0"/>
          </a:p>
        </p:txBody>
      </p:sp>
    </p:spTree>
    <p:extLst>
      <p:ext uri="{BB962C8B-B14F-4D97-AF65-F5344CB8AC3E}">
        <p14:creationId xmlns:p14="http://schemas.microsoft.com/office/powerpoint/2010/main" val="1220651294"/>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NZ" sz="900" dirty="0">
                <a:latin typeface="Segoe UI Light" pitchFamily="34" charset="0"/>
              </a:rPr>
              <a:t>Complexities introduced by distributed application architecture</a:t>
            </a:r>
            <a:endParaRPr lang="en-US" sz="1100" dirty="0">
              <a:latin typeface="Segoe UI Light" pitchFamily="34" charset="0"/>
            </a:endParaRPr>
          </a:p>
          <a:p>
            <a:pPr lvl="1"/>
            <a:r>
              <a:rPr lang="en-NZ" sz="900" dirty="0">
                <a:latin typeface="Segoe UI Light" pitchFamily="34" charset="0"/>
              </a:rPr>
              <a:t>Networking Considerations</a:t>
            </a:r>
            <a:endParaRPr lang="en-US" sz="1100" dirty="0">
              <a:latin typeface="Segoe UI Light" pitchFamily="34" charset="0"/>
            </a:endParaRPr>
          </a:p>
          <a:p>
            <a:pPr lvl="1"/>
            <a:r>
              <a:rPr lang="en-NZ" sz="900" dirty="0">
                <a:latin typeface="Segoe UI Light" pitchFamily="34" charset="0"/>
              </a:rPr>
              <a:t>Data and Storage Considerations</a:t>
            </a:r>
            <a:endParaRPr lang="en-US" sz="1100" dirty="0">
              <a:latin typeface="Segoe UI Light" pitchFamily="34" charset="0"/>
            </a:endParaRPr>
          </a:p>
          <a:p>
            <a:pPr lvl="1"/>
            <a:r>
              <a:rPr lang="en-NZ" sz="900" dirty="0">
                <a:latin typeface="Segoe UI Light" pitchFamily="34" charset="0"/>
              </a:rPr>
              <a:t>Ongoing Management Considerations</a:t>
            </a:r>
            <a:endParaRPr lang="en-US" sz="1100" dirty="0">
              <a:latin typeface="Segoe UI Light" pitchFamily="34" charset="0"/>
            </a:endParaRPr>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268</a:t>
            </a:fld>
            <a:endParaRPr lang="en-US" dirty="0"/>
          </a:p>
        </p:txBody>
      </p:sp>
    </p:spTree>
    <p:extLst>
      <p:ext uri="{BB962C8B-B14F-4D97-AF65-F5344CB8AC3E}">
        <p14:creationId xmlns:p14="http://schemas.microsoft.com/office/powerpoint/2010/main" val="4065879519"/>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01882A8-7401-4BD1-8A1B-5FE40FC489EB}" type="slidenum">
              <a:rPr lang="en-US" smtClean="0"/>
              <a:t>269</a:t>
            </a:fld>
            <a:endParaRPr lang="en-US" dirty="0"/>
          </a:p>
        </p:txBody>
      </p:sp>
    </p:spTree>
    <p:extLst>
      <p:ext uri="{BB962C8B-B14F-4D97-AF65-F5344CB8AC3E}">
        <p14:creationId xmlns:p14="http://schemas.microsoft.com/office/powerpoint/2010/main" val="16259052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2583281"/>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B3C55496-CB7A-4D0E-8811-6C69715030C0}" type="slidenum">
              <a:rPr lang="en-US" smtClean="0"/>
              <a:pPr>
                <a:defRPr/>
              </a:pPr>
              <a:t>270</a:t>
            </a:fld>
            <a:endParaRPr lang="en-US" dirty="0"/>
          </a:p>
        </p:txBody>
      </p:sp>
    </p:spTree>
    <p:extLst>
      <p:ext uri="{BB962C8B-B14F-4D97-AF65-F5344CB8AC3E}">
        <p14:creationId xmlns:p14="http://schemas.microsoft.com/office/powerpoint/2010/main" val="3548863094"/>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Jeffrey Richter:</a:t>
            </a:r>
            <a:r>
              <a:rPr lang="en-US" sz="1200" dirty="0"/>
              <a:t> Software Architect, Microsoft Azure</a:t>
            </a:r>
          </a:p>
          <a:p>
            <a:endParaRPr lang="en-US" sz="1200" dirty="0"/>
          </a:p>
          <a:p>
            <a:r>
              <a:rPr lang="en-US" sz="1200" dirty="0"/>
              <a:t>Jeffrey Richter is a Software Engineer on Microsoft’s Azure team. He is also a co-founder of </a:t>
            </a:r>
            <a:r>
              <a:rPr lang="en-US" sz="1200" u="sng" dirty="0">
                <a:hlinkClick r:id="rId3"/>
              </a:rPr>
              <a:t>Wintellect</a:t>
            </a:r>
            <a:r>
              <a:rPr lang="en-US" sz="1200" dirty="0"/>
              <a:t>, a software consulting and training company. He has authored many videos available on </a:t>
            </a:r>
            <a:r>
              <a:rPr lang="en-US" sz="1200" u="sng" dirty="0">
                <a:hlinkClick r:id="rId4"/>
              </a:rPr>
              <a:t>WintellectNOW</a:t>
            </a:r>
            <a:r>
              <a:rPr lang="en-US" sz="1200" dirty="0"/>
              <a:t>, has spoken at many industry conferences, and is the author of several best-selling Windows and .NET Framework </a:t>
            </a:r>
            <a:r>
              <a:rPr lang="en-US" sz="1200" u="sng" dirty="0">
                <a:hlinkClick r:id="rId5"/>
              </a:rPr>
              <a:t>programming books</a:t>
            </a:r>
            <a:r>
              <a:rPr lang="en-US" sz="1200" dirty="0"/>
              <a:t> including Windows Runtime via C#, CLR via C#, 4th Edition, and Windows via C/C++, 5th Edition. Jeffrey has also been a contributing editor to MSDN Magazine where he authored many </a:t>
            </a:r>
            <a:r>
              <a:rPr lang="en-US" sz="1200" u="sng" dirty="0">
                <a:hlinkClick r:id="rId6"/>
              </a:rPr>
              <a:t>feature articles and columns</a:t>
            </a:r>
            <a:r>
              <a:rPr lang="en-US" sz="1200" dirty="0"/>
              <a:t>.</a:t>
            </a:r>
          </a:p>
        </p:txBody>
      </p:sp>
      <p:sp>
        <p:nvSpPr>
          <p:cNvPr id="4" name="Slide Number Placeholder 3"/>
          <p:cNvSpPr>
            <a:spLocks noGrp="1"/>
          </p:cNvSpPr>
          <p:nvPr>
            <p:ph type="sldNum" sz="quarter" idx="10"/>
          </p:nvPr>
        </p:nvSpPr>
        <p:spPr/>
        <p:txBody>
          <a:bodyPr/>
          <a:lstStyle/>
          <a:p>
            <a:fld id="{D01882A8-7401-4BD1-8A1B-5FE40FC489EB}" type="slidenum">
              <a:rPr lang="en-US" smtClean="0"/>
              <a:t>271</a:t>
            </a:fld>
            <a:endParaRPr lang="en-US"/>
          </a:p>
        </p:txBody>
      </p:sp>
    </p:spTree>
    <p:extLst>
      <p:ext uri="{BB962C8B-B14F-4D97-AF65-F5344CB8AC3E}">
        <p14:creationId xmlns:p14="http://schemas.microsoft.com/office/powerpoint/2010/main" val="2523425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28</a:t>
            </a:fld>
            <a:endParaRPr lang="en-US"/>
          </a:p>
        </p:txBody>
      </p:sp>
    </p:spTree>
    <p:extLst>
      <p:ext uri="{BB962C8B-B14F-4D97-AF65-F5344CB8AC3E}">
        <p14:creationId xmlns:p14="http://schemas.microsoft.com/office/powerpoint/2010/main" val="30245784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29</a:t>
            </a:fld>
            <a:endParaRPr lang="en-US"/>
          </a:p>
        </p:txBody>
      </p:sp>
    </p:spTree>
    <p:extLst>
      <p:ext uri="{BB962C8B-B14F-4D97-AF65-F5344CB8AC3E}">
        <p14:creationId xmlns:p14="http://schemas.microsoft.com/office/powerpoint/2010/main" val="3968139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Focus on vendors providing services in each tier</a:t>
            </a:r>
          </a:p>
        </p:txBody>
      </p:sp>
      <p:sp>
        <p:nvSpPr>
          <p:cNvPr id="4" name="Slide Number Placeholder 3"/>
          <p:cNvSpPr>
            <a:spLocks noGrp="1"/>
          </p:cNvSpPr>
          <p:nvPr>
            <p:ph type="sldNum" sz="quarter" idx="10"/>
          </p:nvPr>
        </p:nvSpPr>
        <p:spPr/>
        <p:txBody>
          <a:bodyPr/>
          <a:lstStyle/>
          <a:p>
            <a:fld id="{35F9E99B-4FEE-4934-B062-7974998916A4}" type="slidenum">
              <a:rPr lang="en-US" smtClean="0"/>
              <a:t>3</a:t>
            </a:fld>
            <a:endParaRPr lang="en-US"/>
          </a:p>
        </p:txBody>
      </p:sp>
    </p:spTree>
    <p:extLst>
      <p:ext uri="{BB962C8B-B14F-4D97-AF65-F5344CB8AC3E}">
        <p14:creationId xmlns:p14="http://schemas.microsoft.com/office/powerpoint/2010/main" val="655923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In our Contoso Ads example we will use the</a:t>
            </a:r>
            <a:r>
              <a:rPr lang="en-US" sz="1457" b="0" i="0" kern="1200" baseline="0" dirty="0">
                <a:solidFill>
                  <a:schemeClr val="tx1"/>
                </a:solidFill>
                <a:effectLst/>
                <a:latin typeface="+mn-lt"/>
                <a:ea typeface="+mn-ea"/>
                <a:cs typeface="+mn-cs"/>
              </a:rPr>
              <a:t> </a:t>
            </a:r>
            <a:r>
              <a:rPr lang="en-US" sz="1457" b="0" i="0" kern="1200" baseline="0" dirty="0" err="1">
                <a:solidFill>
                  <a:schemeClr val="tx1"/>
                </a:solidFill>
                <a:effectLst/>
                <a:latin typeface="+mn-lt"/>
                <a:ea typeface="+mn-ea"/>
                <a:cs typeface="+mn-cs"/>
              </a:rPr>
              <a:t>Powershell</a:t>
            </a:r>
            <a:r>
              <a:rPr lang="en-US" sz="1457" b="0" i="0" kern="1200" baseline="0" dirty="0">
                <a:solidFill>
                  <a:schemeClr val="tx1"/>
                </a:solidFill>
                <a:effectLst/>
                <a:latin typeface="+mn-lt"/>
                <a:ea typeface="+mn-ea"/>
                <a:cs typeface="+mn-cs"/>
              </a:rPr>
              <a:t> DSC Extension to configure our Web Server</a:t>
            </a:r>
            <a:endParaRPr lang="en-US" sz="1457" b="0" i="0" kern="1200" dirty="0">
              <a:solidFill>
                <a:schemeClr val="tx1"/>
              </a:solidFill>
              <a:effectLst/>
              <a:latin typeface="+mn-lt"/>
              <a:ea typeface="+mn-ea"/>
              <a:cs typeface="+mn-cs"/>
            </a:endParaRPr>
          </a:p>
          <a:p>
            <a:r>
              <a:rPr lang="en-US" sz="1457" b="0" i="0" kern="1200" dirty="0">
                <a:solidFill>
                  <a:schemeClr val="tx1"/>
                </a:solidFill>
                <a:effectLst/>
                <a:latin typeface="+mn-lt"/>
                <a:ea typeface="+mn-ea"/>
                <a:cs typeface="+mn-cs"/>
              </a:rPr>
              <a:t>When creating the VM Select the PowerShell Desired State Configuration (DSC) Extension for Azure VMs</a:t>
            </a:r>
          </a:p>
          <a:p>
            <a:r>
              <a:rPr lang="en-US" sz="1457" b="0" i="0" kern="1200" dirty="0">
                <a:solidFill>
                  <a:schemeClr val="tx1"/>
                </a:solidFill>
                <a:effectLst/>
                <a:latin typeface="+mn-lt"/>
                <a:ea typeface="+mn-ea"/>
                <a:cs typeface="+mn-cs"/>
              </a:rPr>
              <a:t>The Azure DSC extension uses the Azure VM Agent framework to deliver, enact, and report on DSC configurations running on Azure VMs. </a:t>
            </a:r>
          </a:p>
          <a:p>
            <a:r>
              <a:rPr lang="en-US" sz="1457" b="0" i="0" kern="1200" dirty="0">
                <a:solidFill>
                  <a:schemeClr val="tx1"/>
                </a:solidFill>
                <a:effectLst/>
                <a:latin typeface="+mn-lt"/>
                <a:ea typeface="+mn-ea"/>
                <a:cs typeface="+mn-cs"/>
              </a:rPr>
              <a:t>The DSC extension expects a .zip file containing at least a configuration document, and a set of parameters provided either through the Azure PowerShell SDK or through the Azure portal.</a:t>
            </a:r>
          </a:p>
        </p:txBody>
      </p:sp>
      <p:sp>
        <p:nvSpPr>
          <p:cNvPr id="4" name="Slide Number Placeholder 3"/>
          <p:cNvSpPr>
            <a:spLocks noGrp="1"/>
          </p:cNvSpPr>
          <p:nvPr>
            <p:ph type="sldNum" sz="quarter" idx="10"/>
          </p:nvPr>
        </p:nvSpPr>
        <p:spPr/>
        <p:txBody>
          <a:bodyPr/>
          <a:lstStyle/>
          <a:p>
            <a:fld id="{35F9E99B-4FEE-4934-B062-7974998916A4}" type="slidenum">
              <a:rPr lang="en-US" smtClean="0"/>
              <a:t>30</a:t>
            </a:fld>
            <a:endParaRPr lang="en-US"/>
          </a:p>
        </p:txBody>
      </p:sp>
    </p:spTree>
    <p:extLst>
      <p:ext uri="{BB962C8B-B14F-4D97-AF65-F5344CB8AC3E}">
        <p14:creationId xmlns:p14="http://schemas.microsoft.com/office/powerpoint/2010/main" val="1685489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45 minute session</a:t>
            </a:r>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2893859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32</a:t>
            </a:fld>
            <a:endParaRPr lang="en-US"/>
          </a:p>
        </p:txBody>
      </p:sp>
    </p:spTree>
    <p:extLst>
      <p:ext uri="{BB962C8B-B14F-4D97-AF65-F5344CB8AC3E}">
        <p14:creationId xmlns:p14="http://schemas.microsoft.com/office/powerpoint/2010/main" val="39519540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33</a:t>
            </a:fld>
            <a:endParaRPr lang="en-US"/>
          </a:p>
        </p:txBody>
      </p:sp>
    </p:spTree>
    <p:extLst>
      <p:ext uri="{BB962C8B-B14F-4D97-AF65-F5344CB8AC3E}">
        <p14:creationId xmlns:p14="http://schemas.microsoft.com/office/powerpoint/2010/main" val="25014718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r>
              <a:rPr lang="en-US"/>
              <a:t>Microsoft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6/25/2018 10:18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38285755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35</a:t>
            </a:fld>
            <a:endParaRPr lang="en-US"/>
          </a:p>
        </p:txBody>
      </p:sp>
    </p:spTree>
    <p:extLst>
      <p:ext uri="{BB962C8B-B14F-4D97-AF65-F5344CB8AC3E}">
        <p14:creationId xmlns:p14="http://schemas.microsoft.com/office/powerpoint/2010/main" val="2586222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36</a:t>
            </a:fld>
            <a:endParaRPr lang="en-US"/>
          </a:p>
        </p:txBody>
      </p:sp>
    </p:spTree>
    <p:extLst>
      <p:ext uri="{BB962C8B-B14F-4D97-AF65-F5344CB8AC3E}">
        <p14:creationId xmlns:p14="http://schemas.microsoft.com/office/powerpoint/2010/main" val="5815232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Availability Sets must be described at</a:t>
            </a:r>
            <a:r>
              <a:rPr lang="en-US" baseline="0" dirty="0"/>
              <a:t> the time of server creation</a:t>
            </a:r>
          </a:p>
          <a:p>
            <a:r>
              <a:rPr lang="en-US" baseline="0" dirty="0"/>
              <a:t>Servers can’t be added to Availability sets after creation. Rather Servers need to be recreated</a:t>
            </a:r>
          </a:p>
        </p:txBody>
      </p:sp>
      <p:sp>
        <p:nvSpPr>
          <p:cNvPr id="4" name="Slide Number Placeholder 3"/>
          <p:cNvSpPr>
            <a:spLocks noGrp="1"/>
          </p:cNvSpPr>
          <p:nvPr>
            <p:ph type="sldNum" sz="quarter" idx="10"/>
          </p:nvPr>
        </p:nvSpPr>
        <p:spPr/>
        <p:txBody>
          <a:bodyPr/>
          <a:lstStyle/>
          <a:p>
            <a:fld id="{35F9E99B-4FEE-4934-B062-7974998916A4}" type="slidenum">
              <a:rPr lang="en-US" smtClean="0"/>
              <a:t>37</a:t>
            </a:fld>
            <a:endParaRPr lang="en-US"/>
          </a:p>
        </p:txBody>
      </p:sp>
    </p:spTree>
    <p:extLst>
      <p:ext uri="{BB962C8B-B14F-4D97-AF65-F5344CB8AC3E}">
        <p14:creationId xmlns:p14="http://schemas.microsoft.com/office/powerpoint/2010/main" val="3812663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38</a:t>
            </a:fld>
            <a:endParaRPr lang="en-US"/>
          </a:p>
        </p:txBody>
      </p:sp>
    </p:spTree>
    <p:extLst>
      <p:ext uri="{BB962C8B-B14F-4D97-AF65-F5344CB8AC3E}">
        <p14:creationId xmlns:p14="http://schemas.microsoft.com/office/powerpoint/2010/main" val="2669386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Allows</a:t>
            </a:r>
            <a:r>
              <a:rPr lang="en-US" baseline="0" dirty="0"/>
              <a:t> for deployment for workloads in a geographically redundant way</a:t>
            </a:r>
          </a:p>
          <a:p>
            <a:r>
              <a:rPr lang="en-US" baseline="0" dirty="0"/>
              <a:t>All region pairs are located in the same geopolitical area </a:t>
            </a:r>
          </a:p>
          <a:p>
            <a:r>
              <a:rPr lang="en-US" baseline="0" dirty="0"/>
              <a:t>Data replication targets are selected within the regional pair where possible</a:t>
            </a:r>
          </a:p>
          <a:p>
            <a:r>
              <a:rPr lang="en-US" baseline="0" dirty="0"/>
              <a:t>System updates are never deployed to sister regions at the same time</a:t>
            </a:r>
          </a:p>
        </p:txBody>
      </p:sp>
      <p:sp>
        <p:nvSpPr>
          <p:cNvPr id="4" name="Slide Number Placeholder 3"/>
          <p:cNvSpPr>
            <a:spLocks noGrp="1"/>
          </p:cNvSpPr>
          <p:nvPr>
            <p:ph type="sldNum" sz="quarter" idx="10"/>
          </p:nvPr>
        </p:nvSpPr>
        <p:spPr/>
        <p:txBody>
          <a:bodyPr/>
          <a:lstStyle/>
          <a:p>
            <a:fld id="{35F9E99B-4FEE-4934-B062-7974998916A4}" type="slidenum">
              <a:rPr lang="en-US" smtClean="0"/>
              <a:t>39</a:t>
            </a:fld>
            <a:endParaRPr lang="en-US"/>
          </a:p>
        </p:txBody>
      </p:sp>
    </p:spTree>
    <p:extLst>
      <p:ext uri="{BB962C8B-B14F-4D97-AF65-F5344CB8AC3E}">
        <p14:creationId xmlns:p14="http://schemas.microsoft.com/office/powerpoint/2010/main" val="3420381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Arial" panose="020B0604020202020204" pitchFamily="34" charset="0"/>
              <a:buNone/>
              <a:tabLst>
                <a:tab pos="457200" algn="l"/>
              </a:tabLs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a:t>
            </a:r>
            <a:endParaRPr lang="en-US" sz="1600" dirty="0">
              <a:solidFill>
                <a:srgbClr val="323232"/>
              </a:solidFill>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a:t>
            </a:fld>
            <a:endParaRPr lang="en-US"/>
          </a:p>
        </p:txBody>
      </p:sp>
    </p:spTree>
    <p:extLst>
      <p:ext uri="{BB962C8B-B14F-4D97-AF65-F5344CB8AC3E}">
        <p14:creationId xmlns:p14="http://schemas.microsoft.com/office/powerpoint/2010/main" val="28961400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Aft>
                <a:spcPts val="600"/>
              </a:spcAft>
            </a:pPr>
            <a:r>
              <a:rPr lang="en-US" sz="900" dirty="0">
                <a:gradFill>
                  <a:gsLst>
                    <a:gs pos="2917">
                      <a:schemeClr val="tx1"/>
                    </a:gs>
                    <a:gs pos="30000">
                      <a:schemeClr val="tx1"/>
                    </a:gs>
                  </a:gsLst>
                  <a:lin ang="5400000" scaled="0"/>
                </a:gradFill>
              </a:rPr>
              <a:t>Availability Zones help to protect you from datacenter-level failures. They are located inside an Azure region, and each one has its own independent power source, network, cooling. To ensure resiliency, there's a minimum of three separate zones in all enabled regions. The physical and logical separation of Availability Zones within a region, protects applications and data from zone-level failures.</a:t>
            </a:r>
          </a:p>
          <a:p>
            <a:pPr marL="342866" marR="0" lvl="0" indent="-342866" algn="l" defTabSz="1110264"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sz="900" dirty="0">
                <a:gradFill>
                  <a:gsLst>
                    <a:gs pos="2917">
                      <a:schemeClr val="tx1"/>
                    </a:gs>
                    <a:gs pos="30000">
                      <a:schemeClr val="tx1"/>
                    </a:gs>
                  </a:gsLst>
                  <a:lin ang="5400000" scaled="0"/>
                </a:gradFill>
              </a:rPr>
              <a:t>Supported Regions</a:t>
            </a: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Available in Supported Regions</a:t>
            </a:r>
          </a:p>
          <a:p>
            <a:pPr marL="809190" marR="0" lvl="1" indent="-342866" algn="l" defTabSz="1110264"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East US 2</a:t>
            </a:r>
          </a:p>
          <a:p>
            <a:pPr marL="809190" marR="0" lvl="1" indent="-342866" algn="l" defTabSz="1110264"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2400" b="0" i="0" u="none" strike="noStrike" kern="1200" cap="none" spc="0" normalizeH="0" baseline="0" noProof="0" dirty="0">
                <a:ln>
                  <a:noFill/>
                </a:ln>
                <a:gradFill>
                  <a:gsLst>
                    <a:gs pos="2917">
                      <a:srgbClr val="002050"/>
                    </a:gs>
                    <a:gs pos="30000">
                      <a:srgbClr val="002050"/>
                    </a:gs>
                  </a:gsLst>
                  <a:lin ang="5400000" scaled="0"/>
                </a:gradFill>
                <a:effectLst/>
                <a:uLnTx/>
                <a:uFillTx/>
                <a:latin typeface="Segoe UI"/>
                <a:ea typeface="+mn-ea"/>
                <a:cs typeface="+mn-cs"/>
              </a:rPr>
              <a:t>West Europe</a:t>
            </a:r>
          </a:p>
          <a:p>
            <a:pPr>
              <a:lnSpc>
                <a:spcPct val="90000"/>
              </a:lnSpc>
              <a:spcAft>
                <a:spcPts val="600"/>
              </a:spcAft>
            </a:pPr>
            <a:endParaRPr lang="en-US" sz="900" dirty="0">
              <a:gradFill>
                <a:gsLst>
                  <a:gs pos="2917">
                    <a:schemeClr val="tx1"/>
                  </a:gs>
                  <a:gs pos="30000">
                    <a:schemeClr val="tx1"/>
                  </a:gs>
                </a:gsLst>
                <a:lin ang="5400000" scaled="0"/>
              </a:gradFill>
            </a:endParaRPr>
          </a:p>
          <a:p>
            <a:endParaRPr lang="en-US" dirty="0"/>
          </a:p>
        </p:txBody>
      </p:sp>
      <p:sp>
        <p:nvSpPr>
          <p:cNvPr id="4" name="Header Placeholder 3"/>
          <p:cNvSpPr>
            <a:spLocks noGrp="1"/>
          </p:cNvSpPr>
          <p:nvPr>
            <p:ph type="hdr" sz="quarter" idx="10"/>
          </p:nvPr>
        </p:nvSpPr>
        <p:spPr/>
        <p:txBody>
          <a:bodyPr/>
          <a:lstStyle/>
          <a:p>
            <a:pPr marL="0" marR="0" lvl="0" indent="0" algn="l" defTabSz="111026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6/25/2018 10:18 AM</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42048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hour 15 minute session</a:t>
            </a:r>
          </a:p>
        </p:txBody>
      </p:sp>
      <p:sp>
        <p:nvSpPr>
          <p:cNvPr id="4" name="Slide Number Placeholder 3"/>
          <p:cNvSpPr>
            <a:spLocks noGrp="1"/>
          </p:cNvSpPr>
          <p:nvPr>
            <p:ph type="sldNum" sz="quarter" idx="10"/>
          </p:nvPr>
        </p:nvSpPr>
        <p:spPr/>
        <p:txBody>
          <a:bodyPr/>
          <a:lstStyle/>
          <a:p>
            <a:fld id="{35F9E99B-4FEE-4934-B062-7974998916A4}" type="slidenum">
              <a:rPr lang="en-US" smtClean="0"/>
              <a:t>41</a:t>
            </a:fld>
            <a:endParaRPr lang="en-US" dirty="0"/>
          </a:p>
        </p:txBody>
      </p:sp>
    </p:spTree>
    <p:extLst>
      <p:ext uri="{BB962C8B-B14F-4D97-AF65-F5344CB8AC3E}">
        <p14:creationId xmlns:p14="http://schemas.microsoft.com/office/powerpoint/2010/main" val="24789627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42</a:t>
            </a:fld>
            <a:endParaRPr lang="en-US"/>
          </a:p>
        </p:txBody>
      </p:sp>
    </p:spTree>
    <p:extLst>
      <p:ext uri="{BB962C8B-B14F-4D97-AF65-F5344CB8AC3E}">
        <p14:creationId xmlns:p14="http://schemas.microsoft.com/office/powerpoint/2010/main" val="2694263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43</a:t>
            </a:fld>
            <a:endParaRPr lang="en-US"/>
          </a:p>
        </p:txBody>
      </p:sp>
    </p:spTree>
    <p:extLst>
      <p:ext uri="{BB962C8B-B14F-4D97-AF65-F5344CB8AC3E}">
        <p14:creationId xmlns:p14="http://schemas.microsoft.com/office/powerpoint/2010/main" val="35191070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set the stage:  Azure provides</a:t>
            </a:r>
            <a:r>
              <a:rPr lang="en-US" baseline="0" dirty="0"/>
              <a:t> the right connectivity for all scenarios.</a:t>
            </a:r>
          </a:p>
          <a:p>
            <a:r>
              <a:rPr lang="en-US" baseline="0" dirty="0"/>
              <a:t>&lt;click&gt;</a:t>
            </a:r>
          </a:p>
          <a:p>
            <a:r>
              <a:rPr lang="en-US" baseline="0" dirty="0"/>
              <a:t>The Virtual Network is the core of Networking in Azure.  This bring your own network allows for full networking functionality using software defined networking.  You can create subnets and secure traffic flow with Network security groups.  User defined routes allows for discrete flow of traffic to the networks of your choice.</a:t>
            </a:r>
          </a:p>
          <a:p>
            <a:r>
              <a:rPr lang="en-US" baseline="0" dirty="0"/>
              <a:t>&lt;click&gt;</a:t>
            </a:r>
          </a:p>
          <a:p>
            <a:r>
              <a:rPr lang="en-US" baseline="0" dirty="0"/>
              <a:t>On the front end of the network Azure provides professional grade network capabilities for applications at scale.  Load balancing and Traffic manager provide for dynamically moving traffic to points of presence around the world and seamless scaling.</a:t>
            </a:r>
          </a:p>
          <a:p>
            <a:r>
              <a:rPr lang="en-US" baseline="0" dirty="0"/>
              <a:t>&lt;click&gt;</a:t>
            </a:r>
          </a:p>
          <a:p>
            <a:r>
              <a:rPr lang="en-US" baseline="0" dirty="0"/>
              <a:t>Backend connectivity completes the networking picture allowing for seamless connections to corporate networks which makes hybrid cloud possible.</a:t>
            </a:r>
          </a:p>
          <a:p>
            <a:endParaRPr lang="en-US" baseline="0" dirty="0"/>
          </a:p>
          <a:p>
            <a:r>
              <a:rPr lang="en-US" baseline="0" dirty="0"/>
              <a:t>From scalability entry points all over the world; to Virtual Software Defined Networks in Azure; and VPN or MPLS connections which make the Microsoft Network just another WAN site.  Azure truly is a world-class networking offering to public cloud.</a:t>
            </a:r>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rPr>
              <a:t>Build 2012</a:t>
            </a:r>
          </a:p>
        </p:txBody>
      </p:sp>
      <p:sp>
        <p:nvSpPr>
          <p:cNvPr id="5" name="Footer Placeholder 4"/>
          <p:cNvSpPr>
            <a:spLocks noGrp="1"/>
          </p:cNvSpPr>
          <p:nvPr>
            <p:ph type="ftr" sz="quarter" idx="11"/>
          </p:nvPr>
        </p:nvSpPr>
        <p:spPr/>
        <p:txBody>
          <a:bodyPr/>
          <a:lstStyle/>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0" marR="0" lvl="0" indent="0" algn="l" defTabSz="932933" rtl="0"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17AD1C-003C-4A34-B7D1-A23411517614}" type="datetime1">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6/25/2018</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800" b="0" i="0" u="none" strike="noStrike" kern="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766690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Address</a:t>
            </a:r>
            <a:r>
              <a:rPr lang="en-US" baseline="0" dirty="0"/>
              <a:t> Space created in the Contoso Ads VNET</a:t>
            </a:r>
          </a:p>
          <a:p>
            <a:r>
              <a:rPr lang="en-US" baseline="0" dirty="0"/>
              <a:t>Subnets created in the Contoso Ads VNET</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45</a:t>
            </a:fld>
            <a:endParaRPr lang="en-US"/>
          </a:p>
        </p:txBody>
      </p:sp>
    </p:spTree>
    <p:extLst>
      <p:ext uri="{BB962C8B-B14F-4D97-AF65-F5344CB8AC3E}">
        <p14:creationId xmlns:p14="http://schemas.microsoft.com/office/powerpoint/2010/main" val="31920045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46</a:t>
            </a:fld>
            <a:endParaRPr lang="en-US"/>
          </a:p>
        </p:txBody>
      </p:sp>
    </p:spTree>
    <p:extLst>
      <p:ext uri="{BB962C8B-B14F-4D97-AF65-F5344CB8AC3E}">
        <p14:creationId xmlns:p14="http://schemas.microsoft.com/office/powerpoint/2010/main" val="10470282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47</a:t>
            </a:fld>
            <a:endParaRPr lang="en-US"/>
          </a:p>
        </p:txBody>
      </p:sp>
    </p:spTree>
    <p:extLst>
      <p:ext uri="{BB962C8B-B14F-4D97-AF65-F5344CB8AC3E}">
        <p14:creationId xmlns:p14="http://schemas.microsoft.com/office/powerpoint/2010/main" val="11904859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Static Public IPs are charged for reservation fee ($0.004/</a:t>
            </a:r>
            <a:r>
              <a:rPr lang="en-US" dirty="0" err="1"/>
              <a:t>hr</a:t>
            </a:r>
            <a:r>
              <a:rPr lang="en-US" dirty="0"/>
              <a:t>) and usage fee ($0.004/</a:t>
            </a:r>
            <a:r>
              <a:rPr lang="en-US" dirty="0" err="1"/>
              <a:t>hr</a:t>
            </a:r>
            <a:r>
              <a:rPr lang="en-US" dirty="0"/>
              <a:t>). The first five static IP addresses are not charged for the reservation fee, but the usage fee still applies.</a:t>
            </a:r>
          </a:p>
          <a:p>
            <a:r>
              <a:rPr lang="en-US" dirty="0"/>
              <a:t>https://azure.microsoft.com/en-us/pricing/details/ip-addresses/</a:t>
            </a:r>
          </a:p>
        </p:txBody>
      </p:sp>
      <p:sp>
        <p:nvSpPr>
          <p:cNvPr id="4" name="Slide Number Placeholder 3"/>
          <p:cNvSpPr>
            <a:spLocks noGrp="1"/>
          </p:cNvSpPr>
          <p:nvPr>
            <p:ph type="sldNum" sz="quarter" idx="10"/>
          </p:nvPr>
        </p:nvSpPr>
        <p:spPr/>
        <p:txBody>
          <a:bodyPr/>
          <a:lstStyle/>
          <a:p>
            <a:fld id="{35F9E99B-4FEE-4934-B062-7974998916A4}" type="slidenum">
              <a:rPr lang="en-US" smtClean="0"/>
              <a:t>48</a:t>
            </a:fld>
            <a:endParaRPr lang="en-US"/>
          </a:p>
        </p:txBody>
      </p:sp>
    </p:spTree>
    <p:extLst>
      <p:ext uri="{BB962C8B-B14F-4D97-AF65-F5344CB8AC3E}">
        <p14:creationId xmlns:p14="http://schemas.microsoft.com/office/powerpoint/2010/main" val="31137442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49</a:t>
            </a:fld>
            <a:endParaRPr lang="en-US" dirty="0"/>
          </a:p>
        </p:txBody>
      </p:sp>
    </p:spTree>
    <p:extLst>
      <p:ext uri="{BB962C8B-B14F-4D97-AF65-F5344CB8AC3E}">
        <p14:creationId xmlns:p14="http://schemas.microsoft.com/office/powerpoint/2010/main" val="20777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18788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50</a:t>
            </a:fld>
            <a:endParaRPr lang="en-US"/>
          </a:p>
        </p:txBody>
      </p:sp>
    </p:spTree>
    <p:extLst>
      <p:ext uri="{BB962C8B-B14F-4D97-AF65-F5344CB8AC3E}">
        <p14:creationId xmlns:p14="http://schemas.microsoft.com/office/powerpoint/2010/main" val="1776231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51</a:t>
            </a:fld>
            <a:endParaRPr lang="en-US"/>
          </a:p>
        </p:txBody>
      </p:sp>
    </p:spTree>
    <p:extLst>
      <p:ext uri="{BB962C8B-B14F-4D97-AF65-F5344CB8AC3E}">
        <p14:creationId xmlns:p14="http://schemas.microsoft.com/office/powerpoint/2010/main" val="28385865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example based on our Contoso Ads Application</a:t>
            </a:r>
          </a:p>
          <a:p>
            <a:r>
              <a:rPr lang="en-US" baseline="0" dirty="0"/>
              <a:t>Instead of allowing everything in the 10.0.0.0/16 access to the SQL Databases (as we did in the lab), we could lock them down to just receive SQL Database requests from the Web Servers.</a:t>
            </a:r>
          </a:p>
          <a:p>
            <a:r>
              <a:rPr lang="en-US" baseline="0" dirty="0"/>
              <a:t>Note, as we did in the lab, the Servers and services on the server need to be configured to allow traffic (</a:t>
            </a:r>
            <a:r>
              <a:rPr lang="en-US" baseline="0" dirty="0" err="1"/>
              <a:t>ie</a:t>
            </a:r>
            <a:r>
              <a:rPr lang="en-US" baseline="0" dirty="0"/>
              <a:t> Port 1433 within the network)</a:t>
            </a:r>
          </a:p>
          <a:p>
            <a:r>
              <a:rPr lang="en-US" baseline="0" dirty="0"/>
              <a:t>This becomes more relevant as you add more and more subnets into the environment</a:t>
            </a:r>
          </a:p>
          <a:p>
            <a:endParaRPr lang="en-US" baseline="0" dirty="0"/>
          </a:p>
          <a:p>
            <a:r>
              <a:rPr lang="en-US" baseline="0" dirty="0"/>
              <a:t>Note that in the instance that multiple SQL servers are accessed, they would likely be clustered, load balanced and referenced as a single IP by the web servers</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52</a:t>
            </a:fld>
            <a:endParaRPr lang="en-US"/>
          </a:p>
        </p:txBody>
      </p:sp>
    </p:spTree>
    <p:extLst>
      <p:ext uri="{BB962C8B-B14F-4D97-AF65-F5344CB8AC3E}">
        <p14:creationId xmlns:p14="http://schemas.microsoft.com/office/powerpoint/2010/main" val="260815082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Firewalls,</a:t>
            </a:r>
            <a:r>
              <a:rPr lang="en-US" baseline="0" dirty="0"/>
              <a:t> </a:t>
            </a:r>
            <a:r>
              <a:rPr lang="en-US" dirty="0"/>
              <a:t>Intrusion Prevention Systems, Intrusion</a:t>
            </a:r>
            <a:r>
              <a:rPr lang="en-US" baseline="0" dirty="0"/>
              <a:t> Detection Systems, Load Balancers, Application Delivery Controllers, WAN </a:t>
            </a:r>
            <a:r>
              <a:rPr lang="en-US" baseline="0" dirty="0" err="1"/>
              <a:t>Optimzers</a:t>
            </a:r>
            <a:endParaRPr lang="en-US" baseline="0" dirty="0"/>
          </a:p>
          <a:p>
            <a:r>
              <a:rPr lang="en-US" baseline="0" dirty="0"/>
              <a:t>All available in the marketplace</a:t>
            </a:r>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53</a:t>
            </a:fld>
            <a:endParaRPr lang="en-US"/>
          </a:p>
        </p:txBody>
      </p:sp>
    </p:spTree>
    <p:extLst>
      <p:ext uri="{BB962C8B-B14F-4D97-AF65-F5344CB8AC3E}">
        <p14:creationId xmlns:p14="http://schemas.microsoft.com/office/powerpoint/2010/main" val="316090584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54</a:t>
            </a:fld>
            <a:endParaRPr lang="en-US"/>
          </a:p>
        </p:txBody>
      </p:sp>
    </p:spTree>
    <p:extLst>
      <p:ext uri="{BB962C8B-B14F-4D97-AF65-F5344CB8AC3E}">
        <p14:creationId xmlns:p14="http://schemas.microsoft.com/office/powerpoint/2010/main" val="201901554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55</a:t>
            </a:fld>
            <a:endParaRPr lang="en-US" dirty="0"/>
          </a:p>
        </p:txBody>
      </p:sp>
    </p:spTree>
    <p:extLst>
      <p:ext uri="{BB962C8B-B14F-4D97-AF65-F5344CB8AC3E}">
        <p14:creationId xmlns:p14="http://schemas.microsoft.com/office/powerpoint/2010/main" val="42116715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56</a:t>
            </a:fld>
            <a:endParaRPr lang="en-US"/>
          </a:p>
        </p:txBody>
      </p:sp>
    </p:spTree>
    <p:extLst>
      <p:ext uri="{BB962C8B-B14F-4D97-AF65-F5344CB8AC3E}">
        <p14:creationId xmlns:p14="http://schemas.microsoft.com/office/powerpoint/2010/main" val="8546004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Here we see</a:t>
            </a:r>
            <a:r>
              <a:rPr lang="en-US" baseline="0" dirty="0"/>
              <a:t> the stand configuration for VNETs in azure.  By default have traffic flowing into the network directly to the front-end of our application then traffic from those VMs to the backend subnet for Data from perhaps a SQL Server.</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When using “User Defined Routes” the traffic is directed to other VMs first for processing.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In this case there could be a content switching appliance that is directing traffic to the correct VMs and then in the backend we might be putting the data through a Firewall to ensure that there isn’t malicious behavior happening in the traffic to ensure our data is secure.  </a:t>
            </a:r>
          </a:p>
          <a:p>
            <a:pPr marL="285750" indent="-285750">
              <a:buFont typeface="Arial" panose="020B0604020202020204" pitchFamily="34" charset="0"/>
              <a:buChar char="•"/>
            </a:pPr>
            <a:endParaRPr lang="en-US" baseline="0" dirty="0"/>
          </a:p>
          <a:p>
            <a:pPr marL="285750" indent="-285750">
              <a:buFont typeface="Arial" panose="020B0604020202020204" pitchFamily="34" charset="0"/>
              <a:buChar char="•"/>
            </a:pPr>
            <a:r>
              <a:rPr lang="en-US" baseline="0" dirty="0"/>
              <a:t>For example we might not allow traffic from clients connecting to our data from outside of our country.</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57</a:t>
            </a:fld>
            <a:endParaRPr lang="en-US"/>
          </a:p>
        </p:txBody>
      </p:sp>
    </p:spTree>
    <p:extLst>
      <p:ext uri="{BB962C8B-B14F-4D97-AF65-F5344CB8AC3E}">
        <p14:creationId xmlns:p14="http://schemas.microsoft.com/office/powerpoint/2010/main" val="28703322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58</a:t>
            </a:fld>
            <a:endParaRPr lang="en-US"/>
          </a:p>
        </p:txBody>
      </p:sp>
    </p:spTree>
    <p:extLst>
      <p:ext uri="{BB962C8B-B14F-4D97-AF65-F5344CB8AC3E}">
        <p14:creationId xmlns:p14="http://schemas.microsoft.com/office/powerpoint/2010/main" val="40607683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59</a:t>
            </a:fld>
            <a:endParaRPr lang="en-US" dirty="0"/>
          </a:p>
        </p:txBody>
      </p:sp>
    </p:spTree>
    <p:extLst>
      <p:ext uri="{BB962C8B-B14F-4D97-AF65-F5344CB8AC3E}">
        <p14:creationId xmlns:p14="http://schemas.microsoft.com/office/powerpoint/2010/main" val="717739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l" defTabSz="1110264" rtl="0" eaLnBrk="1" latinLnBrk="0" hangingPunct="1"/>
            <a:r>
              <a:rPr lang="en-US" i="1" dirty="0"/>
              <a:t>When initially migrating workloads onto Azure</a:t>
            </a:r>
            <a:r>
              <a:rPr lang="en-US" i="1" baseline="0" dirty="0"/>
              <a:t> from on-premises, choices need to be made on whether </a:t>
            </a:r>
            <a:r>
              <a:rPr lang="en-AU" sz="1600" i="1" dirty="0">
                <a:solidFill>
                  <a:srgbClr val="77787B"/>
                </a:solidFill>
                <a:latin typeface="Segoe UI"/>
                <a:cs typeface="Segoe UI"/>
              </a:rPr>
              <a:t>applications will be decommissioned, re-</a:t>
            </a:r>
            <a:r>
              <a:rPr lang="en-AU" sz="1600" i="1" dirty="0" err="1">
                <a:solidFill>
                  <a:srgbClr val="77787B"/>
                </a:solidFill>
                <a:latin typeface="Segoe UI"/>
                <a:cs typeface="Segoe UI"/>
              </a:rPr>
              <a:t>platformed</a:t>
            </a:r>
            <a:r>
              <a:rPr lang="en-AU" sz="1600" i="1" dirty="0">
                <a:solidFill>
                  <a:srgbClr val="77787B"/>
                </a:solidFill>
                <a:latin typeface="Segoe UI"/>
                <a:cs typeface="Segoe UI"/>
              </a:rPr>
              <a:t>, rebuilt or replaced</a:t>
            </a:r>
            <a:r>
              <a:rPr lang="en-AU" sz="1600" i="1" spc="-100" dirty="0">
                <a:solidFill>
                  <a:srgbClr val="77787B"/>
                </a:solidFill>
                <a:latin typeface="Segoe UI"/>
                <a:cs typeface="Segoe UI"/>
              </a:rPr>
              <a:t>.  This can impact the decision</a:t>
            </a:r>
            <a:r>
              <a:rPr lang="en-AU" sz="1600" i="1" spc="-100" baseline="0" dirty="0">
                <a:solidFill>
                  <a:srgbClr val="77787B"/>
                </a:solidFill>
                <a:latin typeface="Segoe UI"/>
                <a:cs typeface="Segoe UI"/>
              </a:rPr>
              <a:t> on whether to select IaaS, </a:t>
            </a:r>
            <a:r>
              <a:rPr lang="en-AU" sz="1600" i="1" spc="-100" baseline="0" dirty="0" err="1">
                <a:solidFill>
                  <a:srgbClr val="77787B"/>
                </a:solidFill>
                <a:latin typeface="Segoe UI"/>
                <a:cs typeface="Segoe UI"/>
              </a:rPr>
              <a:t>Paas</a:t>
            </a:r>
            <a:r>
              <a:rPr lang="en-AU" sz="1600" i="1" spc="-100" baseline="0" dirty="0">
                <a:solidFill>
                  <a:srgbClr val="77787B"/>
                </a:solidFill>
                <a:latin typeface="Segoe UI"/>
                <a:cs typeface="Segoe UI"/>
              </a:rPr>
              <a:t> or SaaS offerings</a:t>
            </a:r>
          </a:p>
          <a:p>
            <a:pPr marL="0" algn="l" defTabSz="1110264" rtl="0" eaLnBrk="1" latinLnBrk="0" hangingPunct="1"/>
            <a:endParaRPr lang="en-AU" sz="1600" i="1" spc="-100" dirty="0">
              <a:solidFill>
                <a:srgbClr val="77787B"/>
              </a:solidFill>
              <a:latin typeface="Segoe UI"/>
              <a:cs typeface="Segoe UI"/>
            </a:endParaRPr>
          </a:p>
          <a:p>
            <a:pPr marL="0" algn="l" defTabSz="1110264" rtl="0" eaLnBrk="1" latinLnBrk="0" hangingPunct="1"/>
            <a:r>
              <a:rPr lang="en-AU" sz="1600" b="1" kern="1200" dirty="0">
                <a:solidFill>
                  <a:srgbClr val="77787B"/>
                </a:solidFill>
                <a:latin typeface="Segoe UI"/>
                <a:ea typeface="+mn-ea"/>
                <a:cs typeface="Segoe UI"/>
              </a:rPr>
              <a:t>Quick transition to cloud and allows</a:t>
            </a:r>
            <a:r>
              <a:rPr lang="en-AU" sz="1600" b="1" kern="1200" baseline="0" dirty="0">
                <a:solidFill>
                  <a:srgbClr val="77787B"/>
                </a:solidFill>
                <a:latin typeface="Segoe UI"/>
                <a:ea typeface="+mn-ea"/>
                <a:cs typeface="Segoe UI"/>
              </a:rPr>
              <a:t> for portability </a:t>
            </a:r>
            <a:r>
              <a:rPr lang="en-AU" sz="1600" kern="1200" baseline="0" dirty="0">
                <a:solidFill>
                  <a:srgbClr val="77787B"/>
                </a:solidFill>
                <a:latin typeface="Segoe UI"/>
                <a:ea typeface="+mn-ea"/>
                <a:cs typeface="Segoe UI"/>
              </a:rPr>
              <a:t>- </a:t>
            </a:r>
            <a:r>
              <a:rPr lang="en-AU" sz="1600" kern="1200" dirty="0">
                <a:solidFill>
                  <a:srgbClr val="77787B"/>
                </a:solidFill>
                <a:latin typeface="Segoe UI"/>
                <a:ea typeface="+mn-ea"/>
                <a:cs typeface="Segoe UI"/>
              </a:rPr>
              <a:t>Often the choice is made to migrate workloads into Azure ‘as-is’ to avoid any risk and additional effort introduced by refactoring or redesigning business applications.  This</a:t>
            </a:r>
            <a:r>
              <a:rPr lang="en-AU" sz="1600" kern="1200" baseline="0" dirty="0">
                <a:solidFill>
                  <a:srgbClr val="77787B"/>
                </a:solidFill>
                <a:latin typeface="Segoe UI"/>
                <a:ea typeface="+mn-ea"/>
                <a:cs typeface="Segoe UI"/>
              </a:rPr>
              <a:t> results in adoption of like for like Compute, Network and Storage IaaS components in Azure.  Also provides immediate benefits such as scalability, flexibility, elasticity and management</a:t>
            </a:r>
          </a:p>
          <a:p>
            <a:pPr marL="0" algn="l" defTabSz="1110264" rtl="0" eaLnBrk="1" latinLnBrk="0" hangingPunct="1"/>
            <a:r>
              <a:rPr lang="en-AU" sz="1600" kern="1200" baseline="0" dirty="0">
                <a:solidFill>
                  <a:srgbClr val="77787B"/>
                </a:solidFill>
                <a:latin typeface="Segoe UI"/>
                <a:ea typeface="+mn-ea"/>
                <a:cs typeface="Segoe UI"/>
              </a:rPr>
              <a:t>Some examples where Lift n’ Shift approach to workloads onto IaaS may be preferred</a:t>
            </a:r>
          </a:p>
          <a:p>
            <a:pPr marL="0" algn="l" defTabSz="1110264" rtl="0" eaLnBrk="1" latinLnBrk="0" hangingPunct="1"/>
            <a:r>
              <a:rPr lang="en-AU" sz="1600" kern="1200" baseline="0" dirty="0">
                <a:solidFill>
                  <a:srgbClr val="77787B"/>
                </a:solidFill>
                <a:latin typeface="Segoe UI"/>
                <a:ea typeface="+mn-ea"/>
                <a:cs typeface="Segoe UI"/>
              </a:rPr>
              <a:t>-      Legacy or ‘internally optimized’ apps (performs a business function but don’t want to invest time to refactor it to fit into PaaS)</a:t>
            </a:r>
          </a:p>
          <a:p>
            <a:pPr marL="285750" indent="-285750" algn="l" defTabSz="1110264" rtl="0" eaLnBrk="1" latinLnBrk="0" hangingPunct="1">
              <a:buFontTx/>
              <a:buChar char="-"/>
            </a:pPr>
            <a:r>
              <a:rPr lang="en-AU" sz="1600" kern="1200" baseline="0" dirty="0">
                <a:solidFill>
                  <a:srgbClr val="77787B"/>
                </a:solidFill>
                <a:latin typeface="Segoe UI"/>
                <a:ea typeface="+mn-ea"/>
                <a:cs typeface="Segoe UI"/>
              </a:rPr>
              <a:t>Business-critical\sensitive workloads – Determination that the app is critical and can’t be refactored/transformed without a large project</a:t>
            </a:r>
          </a:p>
          <a:p>
            <a:pPr marL="285750" indent="-285750" algn="l" defTabSz="1110264" rtl="0" eaLnBrk="1" latinLnBrk="0" hangingPunct="1">
              <a:buFontTx/>
              <a:buChar char="-"/>
            </a:pPr>
            <a:r>
              <a:rPr lang="en-AU" sz="1600" kern="1200" baseline="0" dirty="0">
                <a:solidFill>
                  <a:srgbClr val="77787B"/>
                </a:solidFill>
                <a:latin typeface="Segoe UI"/>
                <a:ea typeface="+mn-ea"/>
                <a:cs typeface="Segoe UI"/>
              </a:rPr>
              <a:t>Time constrained – Workload must be migrated and there is no time to refactor for PaaS</a:t>
            </a:r>
            <a:endParaRPr lang="en-US" sz="1600" kern="1200" dirty="0">
              <a:solidFill>
                <a:srgbClr val="77787B"/>
              </a:solidFill>
              <a:latin typeface="Segoe UI"/>
              <a:ea typeface="+mn-ea"/>
              <a:cs typeface="Segoe UI"/>
            </a:endParaRPr>
          </a:p>
        </p:txBody>
      </p:sp>
      <p:sp>
        <p:nvSpPr>
          <p:cNvPr id="4" name="Slide Number Placeholder 3"/>
          <p:cNvSpPr>
            <a:spLocks noGrp="1"/>
          </p:cNvSpPr>
          <p:nvPr>
            <p:ph type="sldNum" sz="quarter" idx="10"/>
          </p:nvPr>
        </p:nvSpPr>
        <p:spPr/>
        <p:txBody>
          <a:bodyPr/>
          <a:lstStyle/>
          <a:p>
            <a:fld id="{35F9E99B-4FEE-4934-B062-7974998916A4}" type="slidenum">
              <a:rPr lang="en-US" smtClean="0"/>
              <a:t>6</a:t>
            </a:fld>
            <a:endParaRPr lang="en-US"/>
          </a:p>
        </p:txBody>
      </p:sp>
    </p:spTree>
    <p:extLst>
      <p:ext uri="{BB962C8B-B14F-4D97-AF65-F5344CB8AC3E}">
        <p14:creationId xmlns:p14="http://schemas.microsoft.com/office/powerpoint/2010/main" val="4044628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60</a:t>
            </a:fld>
            <a:endParaRPr lang="en-US"/>
          </a:p>
        </p:txBody>
      </p:sp>
    </p:spTree>
    <p:extLst>
      <p:ext uri="{BB962C8B-B14F-4D97-AF65-F5344CB8AC3E}">
        <p14:creationId xmlns:p14="http://schemas.microsoft.com/office/powerpoint/2010/main" val="14762880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457" b="0" i="0" kern="1200" dirty="0">
                <a:solidFill>
                  <a:schemeClr val="tx1"/>
                </a:solidFill>
                <a:effectLst/>
                <a:latin typeface="+mn-lt"/>
                <a:ea typeface="+mn-ea"/>
                <a:cs typeface="+mn-cs"/>
              </a:rPr>
              <a:t>A </a:t>
            </a:r>
            <a:r>
              <a:rPr lang="en-US" sz="1457" b="1" i="0" kern="1200" dirty="0">
                <a:solidFill>
                  <a:schemeClr val="tx1"/>
                </a:solidFill>
                <a:effectLst/>
                <a:latin typeface="+mn-lt"/>
                <a:ea typeface="+mn-ea"/>
                <a:cs typeface="+mn-cs"/>
              </a:rPr>
              <a:t>layer 3</a:t>
            </a:r>
            <a:r>
              <a:rPr lang="en-US" sz="1457" b="0" i="0" kern="1200" dirty="0">
                <a:solidFill>
                  <a:schemeClr val="tx1"/>
                </a:solidFill>
                <a:effectLst/>
                <a:latin typeface="+mn-lt"/>
                <a:ea typeface="+mn-ea"/>
                <a:cs typeface="+mn-cs"/>
              </a:rPr>
              <a:t> load-balancer takes routing decisions based on IP addressing alone (source &amp; destination).</a:t>
            </a:r>
          </a:p>
          <a:p>
            <a:pPr fontAlgn="base"/>
            <a:r>
              <a:rPr lang="en-US" sz="1457" b="0" i="0" kern="1200" dirty="0">
                <a:solidFill>
                  <a:schemeClr val="tx1"/>
                </a:solidFill>
                <a:effectLst/>
                <a:latin typeface="+mn-lt"/>
                <a:ea typeface="+mn-ea"/>
                <a:cs typeface="+mn-cs"/>
              </a:rPr>
              <a:t>A </a:t>
            </a:r>
            <a:r>
              <a:rPr lang="en-US" sz="1457" b="1" i="0" kern="1200" dirty="0">
                <a:solidFill>
                  <a:schemeClr val="tx1"/>
                </a:solidFill>
                <a:effectLst/>
                <a:latin typeface="+mn-lt"/>
                <a:ea typeface="+mn-ea"/>
                <a:cs typeface="+mn-cs"/>
              </a:rPr>
              <a:t>layer 4</a:t>
            </a:r>
            <a:r>
              <a:rPr lang="en-US" sz="1457" b="0" i="0" kern="1200" dirty="0">
                <a:solidFill>
                  <a:schemeClr val="tx1"/>
                </a:solidFill>
                <a:effectLst/>
                <a:latin typeface="+mn-lt"/>
                <a:ea typeface="+mn-ea"/>
                <a:cs typeface="+mn-cs"/>
              </a:rPr>
              <a:t> load-balancer takes routing decision based on IPs </a:t>
            </a:r>
            <a:r>
              <a:rPr lang="en-US" sz="1457" b="1" i="0" kern="1200" dirty="0">
                <a:solidFill>
                  <a:schemeClr val="tx1"/>
                </a:solidFill>
                <a:effectLst/>
                <a:latin typeface="+mn-lt"/>
                <a:ea typeface="+mn-ea"/>
                <a:cs typeface="+mn-cs"/>
              </a:rPr>
              <a:t>and</a:t>
            </a:r>
            <a:r>
              <a:rPr lang="en-US" sz="1457" b="0" i="0" kern="1200" dirty="0">
                <a:solidFill>
                  <a:schemeClr val="tx1"/>
                </a:solidFill>
                <a:effectLst/>
                <a:latin typeface="+mn-lt"/>
                <a:ea typeface="+mn-ea"/>
                <a:cs typeface="+mn-cs"/>
              </a:rPr>
              <a:t> TCP or UDP ports. It has a packet view of the traffic exchanged between the client and a server which means it takes decisions packet by packet</a:t>
            </a:r>
          </a:p>
          <a:p>
            <a:pPr fontAlgn="base"/>
            <a:r>
              <a:rPr lang="en-US" sz="1457" b="1" i="0" kern="1200" dirty="0">
                <a:solidFill>
                  <a:schemeClr val="tx1"/>
                </a:solidFill>
                <a:effectLst/>
                <a:latin typeface="+mn-lt"/>
                <a:ea typeface="+mn-ea"/>
                <a:cs typeface="+mn-cs"/>
              </a:rPr>
              <a:t>At Layer 7</a:t>
            </a:r>
            <a:r>
              <a:rPr lang="en-US" sz="1457" b="0" i="0" kern="1200" dirty="0">
                <a:solidFill>
                  <a:schemeClr val="tx1"/>
                </a:solidFill>
                <a:effectLst/>
                <a:latin typeface="+mn-lt"/>
                <a:ea typeface="+mn-ea"/>
                <a:cs typeface="+mn-cs"/>
              </a:rPr>
              <a:t>, a load balancer has application awareness and can use this additional application information to make more complex and informed load balancing decisions. With a protocol such as HTTP, a load balancer can uniquely identify client sessions based on cookies and use this information to deliver all a clients requests to the same server. This server persistence using cookies can be based on the server’s cookie or by active cookie injection where a load balancer cookie is inserted into the connection. Free </a:t>
            </a:r>
            <a:r>
              <a:rPr lang="en-US" sz="1457" b="0" i="0" kern="1200" dirty="0" err="1">
                <a:solidFill>
                  <a:schemeClr val="tx1"/>
                </a:solidFill>
                <a:effectLst/>
                <a:latin typeface="+mn-lt"/>
                <a:ea typeface="+mn-ea"/>
                <a:cs typeface="+mn-cs"/>
              </a:rPr>
              <a:t>LoadMaster</a:t>
            </a:r>
            <a:r>
              <a:rPr lang="en-US" sz="1457" b="0" i="0" kern="1200" dirty="0">
                <a:solidFill>
                  <a:schemeClr val="tx1"/>
                </a:solidFill>
                <a:effectLst/>
                <a:latin typeface="+mn-lt"/>
                <a:ea typeface="+mn-ea"/>
                <a:cs typeface="+mn-cs"/>
              </a:rPr>
              <a:t> includes cookie injection as one of many methods of ensuring session persistence.</a:t>
            </a:r>
          </a:p>
          <a:p>
            <a:pPr fontAlgn="base"/>
            <a:endParaRPr lang="en-US" sz="1457" b="1" i="0" kern="1200" dirty="0">
              <a:solidFill>
                <a:schemeClr val="tx1"/>
              </a:solidFill>
              <a:effectLst/>
              <a:latin typeface="+mn-lt"/>
              <a:ea typeface="+mn-ea"/>
              <a:cs typeface="+mn-cs"/>
            </a:endParaRPr>
          </a:p>
          <a:p>
            <a:pPr fontAlgn="base"/>
            <a:endParaRPr lang="en-US" sz="1457" b="1" i="0" kern="1200" dirty="0">
              <a:solidFill>
                <a:schemeClr val="tx1"/>
              </a:solidFill>
              <a:effectLst/>
              <a:latin typeface="+mn-lt"/>
              <a:ea typeface="+mn-ea"/>
              <a:cs typeface="+mn-cs"/>
            </a:endParaRPr>
          </a:p>
          <a:p>
            <a:pPr fontAlgn="base"/>
            <a:r>
              <a:rPr lang="en-US" sz="1457" b="1" i="0" kern="1200" dirty="0">
                <a:solidFill>
                  <a:schemeClr val="tx1"/>
                </a:solidFill>
                <a:effectLst/>
                <a:latin typeface="+mn-lt"/>
                <a:ea typeface="+mn-ea"/>
                <a:cs typeface="+mn-cs"/>
              </a:rPr>
              <a:t>Layer 7 Persistence Methods</a:t>
            </a:r>
          </a:p>
          <a:p>
            <a:pPr fontAlgn="base"/>
            <a:r>
              <a:rPr lang="en-US" sz="1457" b="1" i="0" kern="1200" dirty="0">
                <a:solidFill>
                  <a:schemeClr val="tx1"/>
                </a:solidFill>
                <a:effectLst/>
                <a:latin typeface="+mn-lt"/>
                <a:ea typeface="+mn-ea"/>
                <a:cs typeface="+mn-cs"/>
              </a:rPr>
              <a:t>Server Cookie Persistence</a:t>
            </a:r>
          </a:p>
          <a:p>
            <a:pPr fontAlgn="base"/>
            <a:r>
              <a:rPr lang="en-US" sz="1457" b="0" i="0" kern="1200" dirty="0">
                <a:solidFill>
                  <a:schemeClr val="tx1"/>
                </a:solidFill>
                <a:effectLst/>
                <a:latin typeface="+mn-lt"/>
                <a:ea typeface="+mn-ea"/>
                <a:cs typeface="+mn-cs"/>
              </a:rPr>
              <a:t>Server Cookie persistence uses server generated cookies to establish the server to send users to. This method is sometimes referred to as “passive cookie”, as the load balancer only observes the cookie in the HTTP stream.</a:t>
            </a:r>
          </a:p>
          <a:p>
            <a:pPr fontAlgn="base"/>
            <a:r>
              <a:rPr lang="en-US" sz="1457" b="1" i="0" kern="1200" dirty="0">
                <a:solidFill>
                  <a:schemeClr val="tx1"/>
                </a:solidFill>
                <a:effectLst/>
                <a:latin typeface="+mn-lt"/>
                <a:ea typeface="+mn-ea"/>
                <a:cs typeface="+mn-cs"/>
              </a:rPr>
              <a:t>Active Cookie Persistence</a:t>
            </a:r>
          </a:p>
          <a:p>
            <a:pPr fontAlgn="base"/>
            <a:r>
              <a:rPr lang="en-US" sz="1457" b="0" i="0" kern="1200" dirty="0">
                <a:solidFill>
                  <a:schemeClr val="tx1"/>
                </a:solidFill>
                <a:effectLst/>
                <a:latin typeface="+mn-lt"/>
                <a:ea typeface="+mn-ea"/>
                <a:cs typeface="+mn-cs"/>
              </a:rPr>
              <a:t>The Active Cookie method is a Layer 7 feature that uses cookies generated by the load balancer, not the server. When a connection is established, the load balancer looks for an active cookie and if that cookie is not there, inserts it into the HTTP stream. Existing server and application cookies are not impacted.</a:t>
            </a:r>
          </a:p>
          <a:p>
            <a:pPr fontAlgn="base"/>
            <a:r>
              <a:rPr lang="en-US" sz="1457" b="1" i="0" kern="1200" dirty="0">
                <a:solidFill>
                  <a:schemeClr val="tx1"/>
                </a:solidFill>
                <a:effectLst/>
                <a:latin typeface="+mn-lt"/>
                <a:ea typeface="+mn-ea"/>
                <a:cs typeface="+mn-cs"/>
              </a:rPr>
              <a:t>Server Cookie with Source IP Persistence</a:t>
            </a:r>
          </a:p>
          <a:p>
            <a:pPr fontAlgn="base"/>
            <a:r>
              <a:rPr lang="en-US" sz="1457" b="0" i="0" kern="1200" dirty="0">
                <a:solidFill>
                  <a:schemeClr val="tx1"/>
                </a:solidFill>
                <a:effectLst/>
                <a:latin typeface="+mn-lt"/>
                <a:ea typeface="+mn-ea"/>
                <a:cs typeface="+mn-cs"/>
              </a:rPr>
              <a:t>If the expected server cookies aren’t present (e.g. if a browser is set to refuse cookies), then the source IP address will be used to determine persistence.</a:t>
            </a:r>
          </a:p>
          <a:p>
            <a:pPr fontAlgn="base"/>
            <a:r>
              <a:rPr lang="en-US" sz="1457" b="1" i="0" kern="1200" dirty="0">
                <a:solidFill>
                  <a:schemeClr val="tx1"/>
                </a:solidFill>
                <a:effectLst/>
                <a:latin typeface="+mn-lt"/>
                <a:ea typeface="+mn-ea"/>
                <a:cs typeface="+mn-cs"/>
              </a:rPr>
              <a:t>Active Cookie with Source IP Persistence</a:t>
            </a:r>
          </a:p>
          <a:p>
            <a:pPr fontAlgn="base"/>
            <a:r>
              <a:rPr lang="en-US" sz="1457" b="0" i="0" kern="1200" dirty="0">
                <a:solidFill>
                  <a:schemeClr val="tx1"/>
                </a:solidFill>
                <a:effectLst/>
                <a:latin typeface="+mn-lt"/>
                <a:ea typeface="+mn-ea"/>
                <a:cs typeface="+mn-cs"/>
              </a:rPr>
              <a:t>In this case if the expected Active cookies are not present, then the source IP address will be used to determine persistence.</a:t>
            </a:r>
          </a:p>
          <a:p>
            <a:pPr fontAlgn="base"/>
            <a:r>
              <a:rPr lang="en-US" sz="1457" b="1" i="0" kern="1200" dirty="0">
                <a:solidFill>
                  <a:schemeClr val="tx1"/>
                </a:solidFill>
                <a:effectLst/>
                <a:latin typeface="+mn-lt"/>
                <a:ea typeface="+mn-ea"/>
                <a:cs typeface="+mn-cs"/>
              </a:rPr>
              <a:t>Hash All Cookies Persistence</a:t>
            </a:r>
          </a:p>
          <a:p>
            <a:pPr fontAlgn="base"/>
            <a:r>
              <a:rPr lang="en-US" sz="1457" b="0" i="0" kern="1200" dirty="0">
                <a:solidFill>
                  <a:schemeClr val="tx1"/>
                </a:solidFill>
                <a:effectLst/>
                <a:latin typeface="+mn-lt"/>
                <a:ea typeface="+mn-ea"/>
                <a:cs typeface="+mn-cs"/>
              </a:rPr>
              <a:t>The ‘Hash All Cookies’ method creates a hash of all cookies in the HTTP stream. This calculated has is used to </a:t>
            </a:r>
            <a:r>
              <a:rPr lang="en-US" sz="1457" b="0" i="0" kern="1200" dirty="0" err="1">
                <a:solidFill>
                  <a:schemeClr val="tx1"/>
                </a:solidFill>
                <a:effectLst/>
                <a:latin typeface="+mn-lt"/>
                <a:ea typeface="+mn-ea"/>
                <a:cs typeface="+mn-cs"/>
              </a:rPr>
              <a:t>uniqiely</a:t>
            </a:r>
            <a:r>
              <a:rPr lang="en-US" sz="1457" b="0" i="0" kern="1200" dirty="0">
                <a:solidFill>
                  <a:schemeClr val="tx1"/>
                </a:solidFill>
                <a:effectLst/>
                <a:latin typeface="+mn-lt"/>
                <a:ea typeface="+mn-ea"/>
                <a:cs typeface="+mn-cs"/>
              </a:rPr>
              <a:t> identify client sessions and maintain persistence.</a:t>
            </a:r>
          </a:p>
          <a:p>
            <a:pPr fontAlgn="base"/>
            <a:r>
              <a:rPr lang="en-US" sz="1457" b="1" i="0" kern="1200" dirty="0">
                <a:solidFill>
                  <a:schemeClr val="tx1"/>
                </a:solidFill>
                <a:effectLst/>
                <a:latin typeface="+mn-lt"/>
                <a:ea typeface="+mn-ea"/>
                <a:cs typeface="+mn-cs"/>
              </a:rPr>
              <a:t>Hash All Cookies with Source IP Persistence</a:t>
            </a:r>
          </a:p>
          <a:p>
            <a:pPr fontAlgn="base"/>
            <a:r>
              <a:rPr lang="en-US" sz="1457" b="0" i="0" kern="1200" dirty="0">
                <a:solidFill>
                  <a:schemeClr val="tx1"/>
                </a:solidFill>
                <a:effectLst/>
                <a:latin typeface="+mn-lt"/>
                <a:ea typeface="+mn-ea"/>
                <a:cs typeface="+mn-cs"/>
              </a:rPr>
              <a:t>Hash All Cookies or Source IP is identical to Hash All Cookies, with the additional feature that it will fall back to Source IP persistence in the event that no cookies are in the HTTP string.</a:t>
            </a:r>
          </a:p>
          <a:p>
            <a:pPr fontAlgn="base"/>
            <a:r>
              <a:rPr lang="en-US" sz="1457" b="1" i="0" kern="1200" dirty="0">
                <a:solidFill>
                  <a:schemeClr val="tx1"/>
                </a:solidFill>
                <a:effectLst/>
                <a:latin typeface="+mn-lt"/>
                <a:ea typeface="+mn-ea"/>
                <a:cs typeface="+mn-cs"/>
              </a:rPr>
              <a:t>Source IP Address Persistence</a:t>
            </a:r>
          </a:p>
          <a:p>
            <a:pPr fontAlgn="base"/>
            <a:r>
              <a:rPr lang="en-US" sz="1457" b="0" i="0" kern="1200" dirty="0">
                <a:solidFill>
                  <a:schemeClr val="tx1"/>
                </a:solidFill>
                <a:effectLst/>
                <a:latin typeface="+mn-lt"/>
                <a:ea typeface="+mn-ea"/>
                <a:cs typeface="+mn-cs"/>
              </a:rPr>
              <a:t>Source IP Address persistence uses the source IP address of the client request to uniquely identify users. This is the simplest method of persistence, and works for all TCP protocols, including those that are not HTTP related. Source IP </a:t>
            </a:r>
            <a:r>
              <a:rPr lang="en-US" sz="1457" b="0" i="0" kern="1200" dirty="0" err="1">
                <a:solidFill>
                  <a:schemeClr val="tx1"/>
                </a:solidFill>
                <a:effectLst/>
                <a:latin typeface="+mn-lt"/>
                <a:ea typeface="+mn-ea"/>
                <a:cs typeface="+mn-cs"/>
              </a:rPr>
              <a:t>addess</a:t>
            </a:r>
            <a:r>
              <a:rPr lang="en-US" sz="1457" b="0" i="0" kern="1200" dirty="0">
                <a:solidFill>
                  <a:schemeClr val="tx1"/>
                </a:solidFill>
                <a:effectLst/>
                <a:latin typeface="+mn-lt"/>
                <a:ea typeface="+mn-ea"/>
                <a:cs typeface="+mn-cs"/>
              </a:rPr>
              <a:t> persistent can fail if multiple clients are coming from the same IP address as would be the case of multiple remote clients being behind a NAT device.</a:t>
            </a:r>
          </a:p>
          <a:p>
            <a:pPr fontAlgn="base"/>
            <a:r>
              <a:rPr lang="en-US" sz="1457" b="1" i="0" kern="1200" dirty="0">
                <a:solidFill>
                  <a:schemeClr val="tx1"/>
                </a:solidFill>
                <a:effectLst/>
                <a:latin typeface="+mn-lt"/>
                <a:ea typeface="+mn-ea"/>
                <a:cs typeface="+mn-cs"/>
              </a:rPr>
              <a:t>Super HTTP</a:t>
            </a:r>
          </a:p>
          <a:p>
            <a:pPr fontAlgn="base"/>
            <a:r>
              <a:rPr lang="en-US" sz="1457" b="0" i="0" kern="1200" dirty="0">
                <a:solidFill>
                  <a:schemeClr val="tx1"/>
                </a:solidFill>
                <a:effectLst/>
                <a:latin typeface="+mn-lt"/>
                <a:ea typeface="+mn-ea"/>
                <a:cs typeface="+mn-cs"/>
              </a:rPr>
              <a:t>Super HTTP is the recommended method for achieving persistence for HTTP and HTTPS services with </a:t>
            </a:r>
            <a:r>
              <a:rPr lang="en-US" sz="1457" b="0" i="0" kern="1200" dirty="0" err="1">
                <a:solidFill>
                  <a:schemeClr val="tx1"/>
                </a:solidFill>
                <a:effectLst/>
                <a:latin typeface="+mn-lt"/>
                <a:ea typeface="+mn-ea"/>
                <a:cs typeface="+mn-cs"/>
              </a:rPr>
              <a:t>LoadMaster</a:t>
            </a:r>
            <a:r>
              <a:rPr lang="en-US" sz="1457" b="0" i="0" kern="1200" dirty="0">
                <a:solidFill>
                  <a:schemeClr val="tx1"/>
                </a:solidFill>
                <a:effectLst/>
                <a:latin typeface="+mn-lt"/>
                <a:ea typeface="+mn-ea"/>
                <a:cs typeface="+mn-cs"/>
              </a:rPr>
              <a:t> load balancers. It creates a fingerprint based on the combined values of the User-Agent field and, if present, the Authorization header.</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61</a:t>
            </a:fld>
            <a:endParaRPr lang="en-US"/>
          </a:p>
        </p:txBody>
      </p:sp>
    </p:spTree>
    <p:extLst>
      <p:ext uri="{BB962C8B-B14F-4D97-AF65-F5344CB8AC3E}">
        <p14:creationId xmlns:p14="http://schemas.microsoft.com/office/powerpoint/2010/main" val="32940117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876B-590B-4477-841B-C9859E1673F9}" type="slidenum">
              <a:rPr lang="en-US" smtClean="0"/>
              <a:t>62</a:t>
            </a:fld>
            <a:endParaRPr lang="en-US"/>
          </a:p>
        </p:txBody>
      </p:sp>
    </p:spTree>
    <p:extLst>
      <p:ext uri="{BB962C8B-B14F-4D97-AF65-F5344CB8AC3E}">
        <p14:creationId xmlns:p14="http://schemas.microsoft.com/office/powerpoint/2010/main" val="118021133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876B-590B-4477-841B-C9859E1673F9}" type="slidenum">
              <a:rPr lang="en-US" smtClean="0"/>
              <a:t>63</a:t>
            </a:fld>
            <a:endParaRPr lang="en-US"/>
          </a:p>
        </p:txBody>
      </p:sp>
    </p:spTree>
    <p:extLst>
      <p:ext uri="{BB962C8B-B14F-4D97-AF65-F5344CB8AC3E}">
        <p14:creationId xmlns:p14="http://schemas.microsoft.com/office/powerpoint/2010/main" val="14641761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936876B-590B-4477-841B-C9859E1673F9}" type="slidenum">
              <a:rPr lang="en-US" smtClean="0"/>
              <a:t>64</a:t>
            </a:fld>
            <a:endParaRPr lang="en-US"/>
          </a:p>
        </p:txBody>
      </p:sp>
    </p:spTree>
    <p:extLst>
      <p:ext uri="{BB962C8B-B14F-4D97-AF65-F5344CB8AC3E}">
        <p14:creationId xmlns:p14="http://schemas.microsoft.com/office/powerpoint/2010/main" val="40163306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65</a:t>
            </a:fld>
            <a:endParaRPr lang="en-US"/>
          </a:p>
        </p:txBody>
      </p:sp>
    </p:spTree>
    <p:extLst>
      <p:ext uri="{BB962C8B-B14F-4D97-AF65-F5344CB8AC3E}">
        <p14:creationId xmlns:p14="http://schemas.microsoft.com/office/powerpoint/2010/main" val="297269499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66</a:t>
            </a:fld>
            <a:endParaRPr lang="en-US" dirty="0"/>
          </a:p>
        </p:txBody>
      </p:sp>
    </p:spTree>
    <p:extLst>
      <p:ext uri="{BB962C8B-B14F-4D97-AF65-F5344CB8AC3E}">
        <p14:creationId xmlns:p14="http://schemas.microsoft.com/office/powerpoint/2010/main" val="37036746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67</a:t>
            </a:fld>
            <a:endParaRPr lang="en-US"/>
          </a:p>
        </p:txBody>
      </p:sp>
    </p:spTree>
    <p:extLst>
      <p:ext uri="{BB962C8B-B14F-4D97-AF65-F5344CB8AC3E}">
        <p14:creationId xmlns:p14="http://schemas.microsoft.com/office/powerpoint/2010/main" val="42091382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68</a:t>
            </a:fld>
            <a:endParaRPr lang="en-US"/>
          </a:p>
        </p:txBody>
      </p:sp>
    </p:spTree>
    <p:extLst>
      <p:ext uri="{BB962C8B-B14F-4D97-AF65-F5344CB8AC3E}">
        <p14:creationId xmlns:p14="http://schemas.microsoft.com/office/powerpoint/2010/main" val="36176464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The performance load balancing algorithm works by determining the fastest route for the client and then returning the correct IP.</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For example:</a:t>
            </a: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If you have a client coming from Portland, Oregon ….</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 Traffic manager will calculate the hops between both endpoints and the user.</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Traffic Manager will respond with the IP address for the closest</a:t>
            </a:r>
            <a:r>
              <a:rPr lang="en-US" sz="1200" kern="1200" baseline="0" dirty="0">
                <a:solidFill>
                  <a:schemeClr val="tx1"/>
                </a:solidFill>
                <a:effectLst/>
                <a:latin typeface="Segoe UI" pitchFamily="34" charset="0"/>
                <a:ea typeface="+mn-ea"/>
                <a:cs typeface="+mn-cs"/>
              </a:rPr>
              <a:t> Azure Region.</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client finally makes the service</a:t>
            </a:r>
            <a:r>
              <a:rPr lang="en-US" sz="1200" kern="1200" baseline="0" dirty="0">
                <a:solidFill>
                  <a:schemeClr val="tx1"/>
                </a:solidFill>
                <a:effectLst/>
                <a:latin typeface="Segoe UI" pitchFamily="34" charset="0"/>
                <a:ea typeface="+mn-ea"/>
                <a:cs typeface="+mn-cs"/>
              </a:rPr>
              <a:t> </a:t>
            </a:r>
            <a:r>
              <a:rPr lang="en-US" sz="1200" kern="1200" dirty="0">
                <a:solidFill>
                  <a:schemeClr val="tx1"/>
                </a:solidFill>
                <a:effectLst/>
                <a:latin typeface="Segoe UI" pitchFamily="34" charset="0"/>
                <a:ea typeface="+mn-ea"/>
                <a:cs typeface="+mn-cs"/>
              </a:rPr>
              <a:t>request with the resolved IP address.</a:t>
            </a:r>
          </a:p>
          <a:p>
            <a:endParaRPr lang="en-US" b="1"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69</a:t>
            </a:fld>
            <a:endParaRPr lang="en-US"/>
          </a:p>
        </p:txBody>
      </p:sp>
    </p:spTree>
    <p:extLst>
      <p:ext uri="{BB962C8B-B14F-4D97-AF65-F5344CB8AC3E}">
        <p14:creationId xmlns:p14="http://schemas.microsoft.com/office/powerpoint/2010/main" val="30196227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sz="1400" b="1" kern="1200" dirty="0">
                <a:solidFill>
                  <a:srgbClr val="77787B"/>
                </a:solidFill>
                <a:latin typeface="Segoe UI"/>
                <a:ea typeface="+mn-ea"/>
                <a:cs typeface="Segoe UI"/>
              </a:rPr>
              <a:t>Contoso Ads</a:t>
            </a:r>
            <a:r>
              <a:rPr lang="en-AU" sz="1400" b="1" kern="1200" baseline="0" dirty="0">
                <a:solidFill>
                  <a:srgbClr val="77787B"/>
                </a:solidFill>
                <a:latin typeface="Segoe UI"/>
                <a:ea typeface="+mn-ea"/>
                <a:cs typeface="Segoe UI"/>
              </a:rPr>
              <a:t> Scenario</a:t>
            </a:r>
            <a:r>
              <a:rPr lang="en-AU" sz="1400" b="1" kern="1200" dirty="0">
                <a:solidFill>
                  <a:srgbClr val="77787B"/>
                </a:solidFill>
                <a:latin typeface="Segoe UI"/>
                <a:ea typeface="+mn-ea"/>
                <a:cs typeface="Segoe UI"/>
              </a:rPr>
              <a:t> – Speed</a:t>
            </a:r>
            <a:r>
              <a:rPr lang="en-AU" sz="1400" b="1" kern="1200" baseline="0" dirty="0">
                <a:solidFill>
                  <a:srgbClr val="77787B"/>
                </a:solidFill>
                <a:latin typeface="Segoe UI"/>
                <a:ea typeface="+mn-ea"/>
                <a:cs typeface="Segoe UI"/>
              </a:rPr>
              <a:t> – Get to market without any need for refactoring</a:t>
            </a:r>
            <a:endParaRPr lang="en-AU" sz="1400" b="1" kern="1200" dirty="0">
              <a:solidFill>
                <a:srgbClr val="77787B"/>
              </a:solidFill>
              <a:latin typeface="Segoe UI"/>
              <a:ea typeface="+mn-ea"/>
              <a:cs typeface="Segoe UI"/>
            </a:endParaRPr>
          </a:p>
          <a:p>
            <a:r>
              <a:rPr lang="en-AU" sz="1400" kern="1200" dirty="0">
                <a:solidFill>
                  <a:srgbClr val="77787B"/>
                </a:solidFill>
                <a:latin typeface="Segoe UI"/>
                <a:ea typeface="+mn-ea"/>
                <a:cs typeface="Segoe UI"/>
              </a:rPr>
              <a:t>Contoso Ad</a:t>
            </a:r>
            <a:r>
              <a:rPr lang="en-AU" sz="1400" kern="1200" baseline="0" dirty="0">
                <a:solidFill>
                  <a:srgbClr val="77787B"/>
                </a:solidFill>
                <a:latin typeface="Segoe UI"/>
                <a:ea typeface="+mn-ea"/>
                <a:cs typeface="Segoe UI"/>
              </a:rPr>
              <a:t>s originally designed and tested using on-premises infrastructure.  </a:t>
            </a:r>
          </a:p>
          <a:p>
            <a:r>
              <a:rPr lang="en-AU" sz="1400" kern="1200" baseline="0" dirty="0">
                <a:solidFill>
                  <a:srgbClr val="77787B"/>
                </a:solidFill>
                <a:latin typeface="Segoe UI"/>
                <a:ea typeface="+mn-ea"/>
                <a:cs typeface="Segoe UI"/>
              </a:rPr>
              <a:t>Contoso wanted to get the application to market and expect application consumption to grow rapidly.</a:t>
            </a:r>
          </a:p>
          <a:p>
            <a:r>
              <a:rPr lang="en-AU" sz="1400" kern="1200" baseline="0" dirty="0">
                <a:solidFill>
                  <a:srgbClr val="77787B"/>
                </a:solidFill>
                <a:latin typeface="Segoe UI"/>
                <a:ea typeface="+mn-ea"/>
                <a:cs typeface="Segoe UI"/>
              </a:rPr>
              <a:t>To get to market quickly as well as allow for elasticity, supportability and flexibility, they are able to build IaaS components based on their on-premises environment and feel confident the application will continue to function as expected.</a:t>
            </a:r>
          </a:p>
          <a:p>
            <a:r>
              <a:rPr lang="en-AU" sz="1400" kern="1200" baseline="0" dirty="0">
                <a:solidFill>
                  <a:srgbClr val="77787B"/>
                </a:solidFill>
                <a:latin typeface="Segoe UI"/>
                <a:ea typeface="+mn-ea"/>
                <a:cs typeface="Segoe UI"/>
              </a:rPr>
              <a:t>Little to no change to application code required</a:t>
            </a:r>
          </a:p>
        </p:txBody>
      </p:sp>
      <p:sp>
        <p:nvSpPr>
          <p:cNvPr id="4" name="Slide Number Placeholder 3"/>
          <p:cNvSpPr>
            <a:spLocks noGrp="1"/>
          </p:cNvSpPr>
          <p:nvPr>
            <p:ph type="sldNum" sz="quarter" idx="10"/>
          </p:nvPr>
        </p:nvSpPr>
        <p:spPr/>
        <p:txBody>
          <a:bodyPr/>
          <a:lstStyle/>
          <a:p>
            <a:fld id="{35F9E99B-4FEE-4934-B062-7974998916A4}" type="slidenum">
              <a:rPr lang="en-US" smtClean="0"/>
              <a:t>7</a:t>
            </a:fld>
            <a:endParaRPr lang="en-US"/>
          </a:p>
        </p:txBody>
      </p:sp>
    </p:spTree>
    <p:extLst>
      <p:ext uri="{BB962C8B-B14F-4D97-AF65-F5344CB8AC3E}">
        <p14:creationId xmlns:p14="http://schemas.microsoft.com/office/powerpoint/2010/main" val="5546990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The Round Robin load balancing algorithm just returns the IP address from the next Traffic</a:t>
            </a:r>
            <a:r>
              <a:rPr lang="en-US" sz="1200" kern="1200" baseline="0" dirty="0">
                <a:solidFill>
                  <a:schemeClr val="tx1"/>
                </a:solidFill>
                <a:effectLst/>
                <a:latin typeface="Segoe UI" pitchFamily="34" charset="0"/>
                <a:ea typeface="+mn-ea"/>
                <a:cs typeface="+mn-cs"/>
              </a:rPr>
              <a:t> Manager endpoint, </a:t>
            </a:r>
            <a:r>
              <a:rPr lang="en-US" sz="1200" kern="1200" dirty="0">
                <a:solidFill>
                  <a:schemeClr val="tx1"/>
                </a:solidFill>
                <a:effectLst/>
                <a:latin typeface="Segoe UI" pitchFamily="34" charset="0"/>
                <a:ea typeface="+mn-ea"/>
                <a:cs typeface="+mn-cs"/>
              </a:rPr>
              <a:t>regardless of the client’s location.</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For example:</a:t>
            </a: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If you have a client coming from Portland, Oregon …</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 Traffic Manager returns the next endpoint,</a:t>
            </a:r>
            <a:r>
              <a:rPr lang="en-US" sz="1200" kern="1200" baseline="0" dirty="0">
                <a:solidFill>
                  <a:schemeClr val="tx1"/>
                </a:solidFill>
                <a:effectLst/>
                <a:latin typeface="Segoe UI" pitchFamily="34" charset="0"/>
                <a:ea typeface="+mn-ea"/>
                <a:cs typeface="+mn-cs"/>
              </a:rPr>
              <a:t> which could point to either the West US or East US Azure Regions.</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Traffic Manager sends the IP address to the client, for the</a:t>
            </a:r>
            <a:r>
              <a:rPr lang="en-US" sz="1200" kern="1200" baseline="0" dirty="0">
                <a:solidFill>
                  <a:schemeClr val="tx1"/>
                </a:solidFill>
                <a:effectLst/>
                <a:latin typeface="Segoe UI" pitchFamily="34" charset="0"/>
                <a:ea typeface="+mn-ea"/>
                <a:cs typeface="+mn-cs"/>
              </a:rPr>
              <a:t> determined Azure Region, and then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 the client makes the service request with the resolved IP.</a:t>
            </a:r>
          </a:p>
          <a:p>
            <a:endParaRPr lang="en-US" b="1" dirty="0"/>
          </a:p>
        </p:txBody>
      </p:sp>
      <p:sp>
        <p:nvSpPr>
          <p:cNvPr id="4" name="Slide Number Placeholder 3"/>
          <p:cNvSpPr>
            <a:spLocks noGrp="1"/>
          </p:cNvSpPr>
          <p:nvPr>
            <p:ph type="sldNum" sz="quarter" idx="10"/>
          </p:nvPr>
        </p:nvSpPr>
        <p:spPr/>
        <p:txBody>
          <a:bodyPr/>
          <a:lstStyle/>
          <a:p>
            <a:fld id="{71A41F1F-90BE-488A-B820-D47438566D65}" type="slidenum">
              <a:rPr lang="en-US" smtClean="0"/>
              <a:t>70</a:t>
            </a:fld>
            <a:endParaRPr lang="en-US"/>
          </a:p>
        </p:txBody>
      </p:sp>
    </p:spTree>
    <p:extLst>
      <p:ext uri="{BB962C8B-B14F-4D97-AF65-F5344CB8AC3E}">
        <p14:creationId xmlns:p14="http://schemas.microsoft.com/office/powerpoint/2010/main" val="130096375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Segoe UI" pitchFamily="34" charset="0"/>
                <a:ea typeface="+mn-ea"/>
                <a:cs typeface="+mn-cs"/>
              </a:rPr>
              <a:t>The Failover load balancing algorithm returns the IP address for the primary site, unless there is an availability issue. If that happens, it will return the endpoint from one of the other endpoints in the failover order that you specify. </a:t>
            </a:r>
          </a:p>
          <a:p>
            <a:r>
              <a:rPr lang="en-US" sz="1200" kern="1200" dirty="0">
                <a:solidFill>
                  <a:schemeClr val="tx1"/>
                </a:solidFill>
                <a:effectLst/>
                <a:latin typeface="Segoe UI" pitchFamily="34" charset="0"/>
                <a:ea typeface="+mn-ea"/>
                <a:cs typeface="+mn-cs"/>
              </a:rPr>
              <a:t> </a:t>
            </a:r>
          </a:p>
          <a:p>
            <a:r>
              <a:rPr lang="en-US" sz="1200" kern="1200" dirty="0">
                <a:solidFill>
                  <a:schemeClr val="tx1"/>
                </a:solidFill>
                <a:effectLst/>
                <a:latin typeface="Segoe UI" pitchFamily="34" charset="0"/>
                <a:ea typeface="+mn-ea"/>
                <a:cs typeface="+mn-cs"/>
              </a:rPr>
              <a:t>For example:</a:t>
            </a: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A client requests contoso.com,</a:t>
            </a:r>
            <a:r>
              <a:rPr lang="en-US" sz="1200" kern="1200" baseline="0" dirty="0">
                <a:solidFill>
                  <a:schemeClr val="tx1"/>
                </a:solidFill>
                <a:effectLst/>
                <a:latin typeface="Segoe UI" pitchFamily="34" charset="0"/>
                <a:ea typeface="+mn-ea"/>
                <a:cs typeface="+mn-cs"/>
              </a:rPr>
              <a:t> and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 </a:t>
            </a:r>
          </a:p>
          <a:p>
            <a:r>
              <a:rPr lang="en-US" sz="1200" kern="1200" dirty="0">
                <a:solidFill>
                  <a:schemeClr val="tx1"/>
                </a:solidFill>
                <a:effectLst/>
                <a:latin typeface="Segoe UI" pitchFamily="34" charset="0"/>
                <a:ea typeface="+mn-ea"/>
                <a:cs typeface="+mn-cs"/>
              </a:rPr>
              <a:t>… Traffic Manager responds with the IP address for </a:t>
            </a:r>
            <a:r>
              <a:rPr lang="en-US" sz="1200" i="1" kern="1200" dirty="0">
                <a:solidFill>
                  <a:schemeClr val="tx1"/>
                </a:solidFill>
                <a:effectLst/>
                <a:latin typeface="Segoe UI" pitchFamily="34" charset="0"/>
                <a:ea typeface="+mn-ea"/>
                <a:cs typeface="+mn-cs"/>
              </a:rPr>
              <a:t>contosowest.cloudapp.net</a:t>
            </a:r>
            <a:r>
              <a:rPr lang="en-US" sz="1200" kern="1200" dirty="0">
                <a:solidFill>
                  <a:schemeClr val="tx1"/>
                </a:solidFill>
                <a:effectLst/>
                <a:latin typeface="Segoe UI" pitchFamily="34" charset="0"/>
                <a:ea typeface="+mn-ea"/>
                <a:cs typeface="+mn-cs"/>
              </a:rPr>
              <a:t>.</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client makes the request with the resolved IP.</a:t>
            </a: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The primary endpoint in West US goes down</a:t>
            </a:r>
            <a:r>
              <a:rPr lang="en-US" sz="1200" kern="1200" baseline="0" dirty="0">
                <a:solidFill>
                  <a:schemeClr val="tx1"/>
                </a:solidFill>
                <a:effectLst/>
                <a:latin typeface="Segoe UI" pitchFamily="34" charset="0"/>
                <a:ea typeface="+mn-ea"/>
                <a:cs typeface="+mn-cs"/>
              </a:rPr>
              <a:t>, and Traffic Manager marks the endpoint as being “degraded.”</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When the next client request comes in</a:t>
            </a:r>
            <a:r>
              <a:rPr lang="en-US" sz="1200" kern="1200" baseline="0" dirty="0">
                <a:solidFill>
                  <a:schemeClr val="tx1"/>
                </a:solidFill>
                <a:effectLst/>
                <a:latin typeface="Segoe UI" pitchFamily="34" charset="0"/>
                <a:ea typeface="+mn-ea"/>
                <a:cs typeface="+mn-cs"/>
              </a:rPr>
              <a:t>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Traffic Manager responds with the IP</a:t>
            </a:r>
            <a:r>
              <a:rPr lang="en-US" sz="1200" kern="1200" baseline="0" dirty="0">
                <a:solidFill>
                  <a:schemeClr val="tx1"/>
                </a:solidFill>
                <a:effectLst/>
                <a:latin typeface="Segoe UI" pitchFamily="34" charset="0"/>
                <a:ea typeface="+mn-ea"/>
                <a:cs typeface="+mn-cs"/>
              </a:rPr>
              <a:t> address</a:t>
            </a:r>
            <a:r>
              <a:rPr lang="en-US" sz="1200" kern="1200" dirty="0">
                <a:solidFill>
                  <a:schemeClr val="tx1"/>
                </a:solidFill>
                <a:effectLst/>
                <a:latin typeface="Segoe UI" pitchFamily="34" charset="0"/>
                <a:ea typeface="+mn-ea"/>
                <a:cs typeface="+mn-cs"/>
              </a:rPr>
              <a:t> for </a:t>
            </a:r>
            <a:r>
              <a:rPr lang="en-US" sz="1200" i="1" kern="1200" dirty="0">
                <a:solidFill>
                  <a:schemeClr val="tx1"/>
                </a:solidFill>
                <a:effectLst/>
                <a:latin typeface="Segoe UI" pitchFamily="34" charset="0"/>
                <a:ea typeface="+mn-ea"/>
                <a:cs typeface="+mn-cs"/>
              </a:rPr>
              <a:t>contosoeast.cloudapp.net</a:t>
            </a:r>
            <a:r>
              <a:rPr lang="en-US" sz="1200" i="0" kern="1200" baseline="0" dirty="0">
                <a:solidFill>
                  <a:schemeClr val="tx1"/>
                </a:solidFill>
                <a:effectLst/>
                <a:latin typeface="Segoe UI" pitchFamily="34" charset="0"/>
                <a:ea typeface="+mn-ea"/>
                <a:cs typeface="+mn-cs"/>
              </a:rPr>
              <a:t> …</a:t>
            </a:r>
            <a:endParaRPr lang="en-US" sz="1200" kern="1200" dirty="0">
              <a:solidFill>
                <a:schemeClr val="tx1"/>
              </a:solidFill>
              <a:effectLst/>
              <a:latin typeface="Segoe UI" pitchFamily="34" charset="0"/>
              <a:ea typeface="+mn-ea"/>
              <a:cs typeface="+mn-cs"/>
            </a:endParaRPr>
          </a:p>
          <a:p>
            <a:endParaRPr lang="en-US" sz="1200" kern="1200" dirty="0">
              <a:solidFill>
                <a:schemeClr val="tx1"/>
              </a:solidFill>
              <a:effectLst/>
              <a:latin typeface="Segoe UI" pitchFamily="34" charset="0"/>
              <a:ea typeface="+mn-ea"/>
              <a:cs typeface="+mn-cs"/>
            </a:endParaRPr>
          </a:p>
          <a:p>
            <a:r>
              <a:rPr lang="en-US" sz="1200" kern="1200" dirty="0">
                <a:solidFill>
                  <a:schemeClr val="tx1"/>
                </a:solidFill>
                <a:effectLst/>
                <a:latin typeface="Segoe UI" pitchFamily="34" charset="0"/>
                <a:ea typeface="+mn-ea"/>
                <a:cs typeface="+mn-cs"/>
              </a:rPr>
              <a:t>&lt;Click&gt;</a:t>
            </a:r>
          </a:p>
          <a:p>
            <a:r>
              <a:rPr lang="en-US" sz="1200" kern="1200" dirty="0">
                <a:solidFill>
                  <a:schemeClr val="tx1"/>
                </a:solidFill>
                <a:effectLst/>
                <a:latin typeface="Segoe UI" pitchFamily="34" charset="0"/>
                <a:ea typeface="+mn-ea"/>
                <a:cs typeface="+mn-cs"/>
              </a:rPr>
              <a:t>… and the client makes the service request with the resolved IP address.</a:t>
            </a:r>
          </a:p>
          <a:p>
            <a:endParaRPr lang="en-US" dirty="0"/>
          </a:p>
          <a:p>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71</a:t>
            </a:fld>
            <a:endParaRPr lang="en-US"/>
          </a:p>
        </p:txBody>
      </p:sp>
    </p:spTree>
    <p:extLst>
      <p:ext uri="{BB962C8B-B14F-4D97-AF65-F5344CB8AC3E}">
        <p14:creationId xmlns:p14="http://schemas.microsoft.com/office/powerpoint/2010/main" val="23383856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Select 'Geographic' so that users are directed to specific endpoints (Azure, External or Nested) based on which geographic location their DNS query originates from. This empowers Traffic Manager customers to enable scenarios where knowing a user’s geographic region and routing them based on that is important. Examples include complying with data sovereignty mandates, localization of content &amp; user experience and measuring traffic from different regions.</a:t>
            </a:r>
            <a:endParaRPr lang="en-US" dirty="0"/>
          </a:p>
        </p:txBody>
      </p:sp>
      <p:sp>
        <p:nvSpPr>
          <p:cNvPr id="4" name="Slide Number Placeholder 3"/>
          <p:cNvSpPr>
            <a:spLocks noGrp="1"/>
          </p:cNvSpPr>
          <p:nvPr>
            <p:ph type="sldNum" sz="quarter" idx="10"/>
          </p:nvPr>
        </p:nvSpPr>
        <p:spPr/>
        <p:txBody>
          <a:bodyPr/>
          <a:lstStyle/>
          <a:p>
            <a:fld id="{71A41F1F-90BE-488A-B820-D47438566D65}" type="slidenum">
              <a:rPr lang="en-US" smtClean="0"/>
              <a:t>72</a:t>
            </a:fld>
            <a:endParaRPr lang="en-US"/>
          </a:p>
        </p:txBody>
      </p:sp>
    </p:spTree>
    <p:extLst>
      <p:ext uri="{BB962C8B-B14F-4D97-AF65-F5344CB8AC3E}">
        <p14:creationId xmlns:p14="http://schemas.microsoft.com/office/powerpoint/2010/main" val="28522379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AutoNum type="arabicPeriod"/>
            </a:pPr>
            <a:r>
              <a:rPr lang="en-US" b="1" dirty="0"/>
              <a:t>Launch Azure Portal</a:t>
            </a:r>
          </a:p>
          <a:p>
            <a:pPr marL="898032" lvl="1" indent="-342900">
              <a:buAutoNum type="arabicPeriod"/>
            </a:pPr>
            <a:r>
              <a:rPr lang="en-US" b="0" dirty="0"/>
              <a:t>Log on to the azure portal</a:t>
            </a:r>
          </a:p>
          <a:p>
            <a:pPr marL="342900" lvl="0" indent="-342900">
              <a:buAutoNum type="arabicPeriod"/>
            </a:pPr>
            <a:r>
              <a:rPr lang="en-US" b="1" dirty="0"/>
              <a:t>Inspect Traffic Manager Profile</a:t>
            </a:r>
          </a:p>
          <a:p>
            <a:pPr marL="898032" lvl="1" indent="-342900">
              <a:buAutoNum type="arabicPeriod"/>
            </a:pPr>
            <a:r>
              <a:rPr lang="en-US" b="0" dirty="0"/>
              <a:t>Search for traffic manager profile</a:t>
            </a:r>
          </a:p>
          <a:p>
            <a:pPr marL="898032" lvl="1" indent="-342900">
              <a:buAutoNum type="arabicPeriod"/>
            </a:pPr>
            <a:r>
              <a:rPr lang="en-US" b="0" dirty="0"/>
              <a:t>Select and launch </a:t>
            </a:r>
            <a:r>
              <a:rPr lang="en-US" b="0" dirty="0" err="1"/>
              <a:t>ContosoAdsDemo</a:t>
            </a:r>
            <a:r>
              <a:rPr lang="en-US" b="0" dirty="0"/>
              <a:t> traffic manager profile</a:t>
            </a:r>
          </a:p>
          <a:p>
            <a:pPr marL="898032" lvl="1" indent="-342900">
              <a:buAutoNum type="arabicPeriod"/>
            </a:pPr>
            <a:r>
              <a:rPr lang="en-US" b="0" dirty="0"/>
              <a:t>Select Traffic View and notice the blue dots. Click on each and note the latency</a:t>
            </a:r>
          </a:p>
          <a:p>
            <a:pPr marL="898032" lvl="1" indent="-342900">
              <a:buAutoNum type="arabicPeriod"/>
            </a:pPr>
            <a:r>
              <a:rPr lang="en-US" b="0" dirty="0"/>
              <a:t>Select Endpoints and review the endpoints</a:t>
            </a:r>
          </a:p>
          <a:p>
            <a:pPr marL="342900" lvl="0" indent="-342900">
              <a:buAutoNum type="arabicPeriod"/>
            </a:pPr>
            <a:r>
              <a:rPr lang="en-US" b="1" dirty="0"/>
              <a:t>IP serving an endpoint</a:t>
            </a:r>
          </a:p>
          <a:p>
            <a:pPr marL="898032" lvl="1" indent="-342900">
              <a:buAutoNum type="arabicPeriod"/>
            </a:pPr>
            <a:r>
              <a:rPr lang="en-US" b="0" dirty="0"/>
              <a:t>Launch a command window</a:t>
            </a:r>
          </a:p>
          <a:p>
            <a:pPr marL="898032" lvl="1" indent="-342900">
              <a:buAutoNum type="arabicPeriod"/>
            </a:pPr>
            <a:r>
              <a:rPr lang="en-US" b="0" dirty="0"/>
              <a:t>Lookup the </a:t>
            </a:r>
            <a:r>
              <a:rPr lang="en-US" b="0" dirty="0" err="1"/>
              <a:t>ip</a:t>
            </a:r>
            <a:r>
              <a:rPr lang="en-US" b="0" dirty="0"/>
              <a:t> serving </a:t>
            </a:r>
            <a:r>
              <a:rPr lang="en-US" b="0" i="1" dirty="0"/>
              <a:t>contosoadstest.trafficmanger.net</a:t>
            </a:r>
          </a:p>
          <a:p>
            <a:pPr marL="1453164" lvl="2" indent="-342900">
              <a:buAutoNum type="arabicPeriod"/>
            </a:pPr>
            <a:r>
              <a:rPr lang="en-US" b="0" i="0" dirty="0"/>
              <a:t>Ipconfig /</a:t>
            </a:r>
            <a:r>
              <a:rPr lang="en-US" b="0" i="0" dirty="0" err="1"/>
              <a:t>flushdns</a:t>
            </a:r>
            <a:endParaRPr lang="en-US" b="0" i="0" dirty="0"/>
          </a:p>
          <a:p>
            <a:pPr marL="1453164" lvl="2" indent="-342900">
              <a:buAutoNum type="arabicPeriod"/>
            </a:pPr>
            <a:r>
              <a:rPr lang="en-US" b="0" i="0" dirty="0" err="1"/>
              <a:t>Nslookup</a:t>
            </a:r>
            <a:r>
              <a:rPr lang="en-US" b="0" i="0" dirty="0"/>
              <a:t> contosoadstest.trafficmanager.net</a:t>
            </a:r>
          </a:p>
          <a:p>
            <a:pPr marL="2008297" lvl="3" indent="-342900">
              <a:buAutoNum type="arabicPeriod"/>
            </a:pPr>
            <a:r>
              <a:rPr lang="en-US" b="0" i="0" dirty="0"/>
              <a:t>Note the IP Address</a:t>
            </a:r>
          </a:p>
          <a:p>
            <a:pPr marL="342900" lvl="0" indent="-342900">
              <a:buAutoNum type="arabicPeriod"/>
            </a:pPr>
            <a:r>
              <a:rPr lang="en-US" b="1" i="0" dirty="0"/>
              <a:t>Traffic Manager in action</a:t>
            </a:r>
          </a:p>
          <a:p>
            <a:pPr marL="898032" lvl="1" indent="-342900">
              <a:buAutoNum type="arabicPeriod"/>
            </a:pPr>
            <a:r>
              <a:rPr lang="en-US" b="0" i="0" dirty="0"/>
              <a:t>Go back to the Traffic Manager blade</a:t>
            </a:r>
          </a:p>
          <a:p>
            <a:pPr marL="898032" lvl="1" indent="-342900">
              <a:buAutoNum type="arabicPeriod"/>
            </a:pPr>
            <a:r>
              <a:rPr lang="en-US" b="0" i="0" dirty="0"/>
              <a:t>Disable the endpoint that was serving the app</a:t>
            </a:r>
          </a:p>
          <a:p>
            <a:pPr marL="898032" lvl="1" indent="-342900">
              <a:buAutoNum type="arabicPeriod"/>
            </a:pPr>
            <a:r>
              <a:rPr lang="en-US" b="0" i="0" dirty="0"/>
              <a:t>Wait for some time (maybe talk) and then re-run the </a:t>
            </a:r>
            <a:r>
              <a:rPr lang="en-US" b="0" i="0" dirty="0" err="1"/>
              <a:t>nslookup</a:t>
            </a:r>
            <a:r>
              <a:rPr lang="en-US" b="0" i="0" dirty="0"/>
              <a:t>. Note the new IP address</a:t>
            </a:r>
          </a:p>
          <a:p>
            <a:pPr marL="342900" lvl="0" indent="-342900">
              <a:buAutoNum type="arabicPeriod"/>
            </a:pPr>
            <a:r>
              <a:rPr lang="en-US" b="1" i="0" dirty="0"/>
              <a:t>Traffic Manager configuration</a:t>
            </a:r>
          </a:p>
          <a:p>
            <a:pPr marL="898032" lvl="1" indent="-342900">
              <a:buAutoNum type="arabicPeriod"/>
            </a:pPr>
            <a:r>
              <a:rPr lang="en-US" b="0" i="0" dirty="0"/>
              <a:t>Select Configuration for traffic manager</a:t>
            </a:r>
          </a:p>
          <a:p>
            <a:pPr marL="898032" lvl="1" indent="-342900">
              <a:buAutoNum type="arabicPeriod"/>
            </a:pPr>
            <a:r>
              <a:rPr lang="en-US" b="0" i="0" dirty="0"/>
              <a:t>Inspect the configs</a:t>
            </a:r>
          </a:p>
          <a:p>
            <a:pPr marL="342900" lvl="0" indent="-342900">
              <a:buAutoNum type="arabicPeriod"/>
            </a:pPr>
            <a:endParaRPr lang="en-US" b="0" i="0" dirty="0"/>
          </a:p>
          <a:p>
            <a:pPr marL="898032" lvl="1" indent="-342900">
              <a:buAutoNum type="arabicPeriod"/>
            </a:pPr>
            <a:endParaRPr lang="en-US" b="0" dirty="0"/>
          </a:p>
          <a:p>
            <a:pPr marL="898032" lvl="1" indent="-342900">
              <a:buAutoNum type="arabicPeriod"/>
            </a:pPr>
            <a:endParaRPr lang="en-US" b="0" dirty="0"/>
          </a:p>
          <a:p>
            <a:endParaRPr lang="en-US" b="1" dirty="0"/>
          </a:p>
          <a:p>
            <a:endParaRPr lang="en-US" b="1" dirty="0"/>
          </a:p>
          <a:p>
            <a:r>
              <a:rPr lang="en-US" b="1" dirty="0"/>
              <a:t>TEST</a:t>
            </a:r>
            <a:r>
              <a:rPr lang="en-US" b="1" baseline="0" dirty="0"/>
              <a:t> TRAFFIC MANAGER DEMO USING NSLOOKUP</a:t>
            </a:r>
          </a:p>
          <a:p>
            <a:r>
              <a:rPr lang="en-US" b="1" baseline="0" dirty="0"/>
              <a:t>Log Azure and review Traffic Manager </a:t>
            </a:r>
            <a:r>
              <a:rPr lang="en-US" b="1" baseline="0" dirty="0" err="1"/>
              <a:t>Config</a:t>
            </a:r>
            <a:r>
              <a:rPr lang="en-US" b="1" baseline="0" dirty="0"/>
              <a:t> – Look at Traffic View Map showing 2 End Points (Europe and US).  Click End Points</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https://ms.portal.azure.com/#resource/subscriptions/7adeba7f-4949-4201-b9c2-59283fcb5e11/resourceGroups/ContosoAdsDemo-2-CloudService/providers/Microsoft.Network/trafficmanagerprofiles/contosoads-demo-tm/endpoints</a:t>
            </a:r>
          </a:p>
          <a:p>
            <a:r>
              <a:rPr lang="en-US" b="1" baseline="0" dirty="0"/>
              <a:t>Open CMD Prompt</a:t>
            </a:r>
            <a:endParaRPr lang="en-US" dirty="0"/>
          </a:p>
          <a:p>
            <a:r>
              <a:rPr lang="en-US" dirty="0"/>
              <a:t>Flush DNS and check IP</a:t>
            </a:r>
            <a:r>
              <a:rPr lang="en-US" baseline="0" dirty="0"/>
              <a:t> of endpoint for traffic manager</a:t>
            </a:r>
            <a:endParaRPr lang="en-US" dirty="0"/>
          </a:p>
          <a:p>
            <a:r>
              <a:rPr lang="en-US" sz="1457" b="0" i="0" kern="1200" dirty="0">
                <a:solidFill>
                  <a:schemeClr val="tx1"/>
                </a:solidFill>
                <a:effectLst/>
                <a:latin typeface="+mn-lt"/>
                <a:ea typeface="+mn-ea"/>
                <a:cs typeface="+mn-cs"/>
              </a:rPr>
              <a:t>ipconfig /</a:t>
            </a:r>
            <a:r>
              <a:rPr lang="en-US" sz="1457" b="0" i="0" kern="1200" dirty="0" err="1">
                <a:solidFill>
                  <a:schemeClr val="tx1"/>
                </a:solidFill>
                <a:effectLst/>
                <a:latin typeface="+mn-lt"/>
                <a:ea typeface="+mn-ea"/>
                <a:cs typeface="+mn-cs"/>
              </a:rPr>
              <a:t>flushdns</a:t>
            </a:r>
            <a:endParaRPr lang="en-US" sz="1457" b="0" i="0" kern="1200" dirty="0">
              <a:solidFill>
                <a:schemeClr val="tx1"/>
              </a:solidFill>
              <a:effectLst/>
              <a:latin typeface="+mn-lt"/>
              <a:ea typeface="+mn-ea"/>
              <a:cs typeface="+mn-cs"/>
            </a:endParaRPr>
          </a:p>
          <a:p>
            <a:r>
              <a:rPr lang="en-US" sz="1457" b="0" i="0" kern="1200" dirty="0" err="1">
                <a:solidFill>
                  <a:schemeClr val="tx1"/>
                </a:solidFill>
                <a:effectLst/>
                <a:latin typeface="+mn-lt"/>
                <a:ea typeface="+mn-ea"/>
                <a:cs typeface="+mn-cs"/>
              </a:rPr>
              <a:t>nslookup</a:t>
            </a:r>
            <a:r>
              <a:rPr lang="en-US" sz="1457" b="0" i="0" kern="1200" dirty="0">
                <a:solidFill>
                  <a:schemeClr val="tx1"/>
                </a:solidFill>
                <a:effectLst/>
                <a:latin typeface="+mn-lt"/>
                <a:ea typeface="+mn-ea"/>
                <a:cs typeface="+mn-cs"/>
              </a:rPr>
              <a:t> http://contosoads-demo-tm.trafficmanager.net</a:t>
            </a:r>
          </a:p>
          <a:p>
            <a:r>
              <a:rPr lang="en-US" sz="1457" b="0" i="0" kern="1200" dirty="0">
                <a:solidFill>
                  <a:schemeClr val="tx1"/>
                </a:solidFill>
                <a:effectLst/>
                <a:latin typeface="+mn-lt"/>
                <a:ea typeface="+mn-ea"/>
                <a:cs typeface="+mn-cs"/>
              </a:rPr>
              <a:t>*******response*****</a:t>
            </a:r>
          </a:p>
          <a:p>
            <a:r>
              <a:rPr lang="en-US" sz="1457" b="0" i="0" kern="1200" dirty="0">
                <a:solidFill>
                  <a:schemeClr val="tx1"/>
                </a:solidFill>
                <a:effectLst/>
                <a:latin typeface="+mn-lt"/>
                <a:ea typeface="+mn-ea"/>
                <a:cs typeface="+mn-cs"/>
              </a:rPr>
              <a:t>C:\&gt;nslookup contosoads-demo-tm.trafficmanager.net</a:t>
            </a:r>
          </a:p>
          <a:p>
            <a:r>
              <a:rPr lang="en-US" sz="1457" b="0" i="0" kern="1200" dirty="0">
                <a:solidFill>
                  <a:schemeClr val="tx1"/>
                </a:solidFill>
                <a:effectLst/>
                <a:latin typeface="+mn-lt"/>
                <a:ea typeface="+mn-ea"/>
                <a:cs typeface="+mn-cs"/>
              </a:rPr>
              <a:t>Server:  f5-2.redmond.corp.microsoft.com</a:t>
            </a:r>
          </a:p>
          <a:p>
            <a:r>
              <a:rPr lang="en-US" sz="1457" b="0" i="0" kern="1200" dirty="0">
                <a:solidFill>
                  <a:schemeClr val="tx1"/>
                </a:solidFill>
                <a:effectLst/>
                <a:latin typeface="+mn-lt"/>
                <a:ea typeface="+mn-ea"/>
                <a:cs typeface="+mn-cs"/>
              </a:rPr>
              <a:t>Address:  10.50.10.50</a:t>
            </a:r>
          </a:p>
          <a:p>
            <a:r>
              <a:rPr lang="en-US" sz="1457" b="0" i="0" kern="1200" dirty="0">
                <a:solidFill>
                  <a:schemeClr val="tx1"/>
                </a:solidFill>
                <a:effectLst/>
                <a:latin typeface="+mn-lt"/>
                <a:ea typeface="+mn-ea"/>
                <a:cs typeface="+mn-cs"/>
              </a:rPr>
              <a:t>Non-authoritative answer:</a:t>
            </a:r>
          </a:p>
          <a:p>
            <a:r>
              <a:rPr lang="en-US" sz="1457" b="1" i="0" kern="1200" dirty="0">
                <a:solidFill>
                  <a:schemeClr val="tx1"/>
                </a:solidFill>
                <a:effectLst/>
                <a:latin typeface="+mn-lt"/>
                <a:ea typeface="+mn-ea"/>
                <a:cs typeface="+mn-cs"/>
              </a:rPr>
              <a:t>Name:    ca-demo-web-vm1.westus2.cloudapp.azure.com</a:t>
            </a:r>
          </a:p>
          <a:p>
            <a:r>
              <a:rPr lang="en-US" sz="1457" b="0" i="0" kern="1200" dirty="0">
                <a:solidFill>
                  <a:schemeClr val="tx1"/>
                </a:solidFill>
                <a:effectLst/>
                <a:latin typeface="+mn-lt"/>
                <a:ea typeface="+mn-ea"/>
                <a:cs typeface="+mn-cs"/>
              </a:rPr>
              <a:t>Address:  52.250.127.36</a:t>
            </a:r>
          </a:p>
          <a:p>
            <a:r>
              <a:rPr lang="en-US" sz="1457" b="0" i="0" kern="1200" dirty="0">
                <a:solidFill>
                  <a:schemeClr val="tx1"/>
                </a:solidFill>
                <a:effectLst/>
                <a:latin typeface="+mn-lt"/>
                <a:ea typeface="+mn-ea"/>
                <a:cs typeface="+mn-cs"/>
              </a:rPr>
              <a:t>Aliases:  contosoads-demo-tm.trafficmanager.net</a:t>
            </a:r>
          </a:p>
          <a:p>
            <a:r>
              <a:rPr lang="en-US" dirty="0"/>
              <a:t>*****</a:t>
            </a:r>
          </a:p>
          <a:p>
            <a:r>
              <a:rPr lang="en-US" b="1" baseline="0" dirty="0"/>
              <a:t>Log into Azure Traffic Manager-Endpoints- and disable the active endpoint you hit.</a:t>
            </a:r>
            <a:endParaRPr lang="en-US" dirty="0"/>
          </a:p>
          <a:p>
            <a:r>
              <a:rPr lang="en-US" dirty="0"/>
              <a:t>Flush and do</a:t>
            </a:r>
            <a:r>
              <a:rPr lang="en-US" baseline="0" dirty="0"/>
              <a:t> NSLOOKUP AGAIN</a:t>
            </a:r>
            <a:endParaRPr lang="en-US" dirty="0"/>
          </a:p>
          <a:p>
            <a:r>
              <a:rPr lang="en-US" dirty="0"/>
              <a:t>C:\&gt;</a:t>
            </a:r>
            <a:r>
              <a:rPr lang="en-US" b="1" dirty="0"/>
              <a:t>ipconfig /</a:t>
            </a:r>
            <a:r>
              <a:rPr lang="en-US" b="1" dirty="0" err="1"/>
              <a:t>flushdns</a:t>
            </a:r>
            <a:endParaRPr lang="en-US" b="1" dirty="0"/>
          </a:p>
          <a:p>
            <a:r>
              <a:rPr lang="en-US" dirty="0"/>
              <a:t>C:\&gt;</a:t>
            </a:r>
            <a:r>
              <a:rPr lang="en-US" b="1" dirty="0"/>
              <a:t>nslookup contosoads-demo-tm.trafficmanager.net</a:t>
            </a:r>
          </a:p>
          <a:p>
            <a:r>
              <a:rPr lang="en-US" dirty="0"/>
              <a:t>Server:  f5-2.redmond.corp.microsoft.com</a:t>
            </a:r>
          </a:p>
          <a:p>
            <a:r>
              <a:rPr lang="en-US" dirty="0"/>
              <a:t>Address:  10.50.10.50</a:t>
            </a:r>
          </a:p>
          <a:p>
            <a:r>
              <a:rPr lang="en-US" dirty="0"/>
              <a:t>DNS request timed out.</a:t>
            </a:r>
          </a:p>
          <a:p>
            <a:r>
              <a:rPr lang="en-US" dirty="0"/>
              <a:t>    timeout was 2 seconds.</a:t>
            </a:r>
          </a:p>
          <a:p>
            <a:r>
              <a:rPr lang="en-US" dirty="0"/>
              <a:t>Non-authoritative answer:</a:t>
            </a:r>
          </a:p>
          <a:p>
            <a:r>
              <a:rPr lang="en-US" b="1" dirty="0"/>
              <a:t>Name:    contosoads-demo-westeurope-cs.cloudapp.net</a:t>
            </a:r>
          </a:p>
          <a:p>
            <a:r>
              <a:rPr lang="en-US" dirty="0"/>
              <a:t>Address:  52.174.243.78</a:t>
            </a:r>
          </a:p>
          <a:p>
            <a:r>
              <a:rPr lang="en-US" dirty="0"/>
              <a:t>Aliases:  contosoads-demo-tm.trafficmanager.net</a:t>
            </a:r>
          </a:p>
          <a:p>
            <a:r>
              <a:rPr lang="en-US" dirty="0"/>
              <a:t>******</a:t>
            </a:r>
          </a:p>
          <a:p>
            <a:r>
              <a:rPr lang="en-US" dirty="0"/>
              <a:t>Highlight</a:t>
            </a:r>
            <a:r>
              <a:rPr lang="en-US" baseline="0" dirty="0"/>
              <a:t> the change in end point showing Traffic Manager is working.  </a:t>
            </a:r>
          </a:p>
          <a:p>
            <a:endParaRPr lang="en-US" baseline="0" dirty="0"/>
          </a:p>
          <a:p>
            <a:r>
              <a:rPr lang="en-US" b="1" baseline="0" dirty="0"/>
              <a:t>2. TCPING (install exe to system32) – Checking Port 80 is open</a:t>
            </a:r>
          </a:p>
          <a:p>
            <a:pPr marL="285750" indent="-285750">
              <a:buFont typeface="Arial" panose="020B0604020202020204" pitchFamily="34" charset="0"/>
              <a:buChar char="•"/>
            </a:pPr>
            <a:r>
              <a:rPr lang="en-US" b="1" baseline="0" dirty="0"/>
              <a:t>Open the Contoso Ads Test RG (for admins)</a:t>
            </a:r>
            <a:endParaRPr lang="en-US" b="1" dirty="0"/>
          </a:p>
          <a:p>
            <a:pPr marL="840882" lvl="1" indent="-285750">
              <a:buFont typeface="Arial" panose="020B0604020202020204" pitchFamily="34" charset="0"/>
              <a:buChar char="•"/>
            </a:pPr>
            <a:r>
              <a:rPr lang="en-US" dirty="0"/>
              <a:t>https://ms.portal.azure.com/#resource/subscriptions/7adeba7f-4949-4201-b9c2-59283fcb5e11/resourceGroups/ContosoAdsDemo-1-IaaS/overview</a:t>
            </a:r>
          </a:p>
          <a:p>
            <a:pPr marL="840882" lvl="1" indent="-285750">
              <a:buFont typeface="Arial" panose="020B0604020202020204" pitchFamily="34" charset="0"/>
              <a:buChar char="•"/>
            </a:pPr>
            <a:r>
              <a:rPr lang="en-US" dirty="0"/>
              <a:t>Explain that</a:t>
            </a:r>
            <a:r>
              <a:rPr lang="en-US" baseline="0" dirty="0"/>
              <a:t> this is the Contoso IaaS deployment – Show that you can access the App Web Page</a:t>
            </a:r>
          </a:p>
          <a:p>
            <a:pPr marL="285750" indent="-285750">
              <a:buFont typeface="Arial" panose="020B0604020202020204" pitchFamily="34" charset="0"/>
              <a:buChar char="•"/>
            </a:pPr>
            <a:r>
              <a:rPr lang="en-US" baseline="0" dirty="0"/>
              <a:t>Open CMD Prompt and perform </a:t>
            </a:r>
            <a:r>
              <a:rPr lang="en-US" b="1" baseline="0" dirty="0" err="1"/>
              <a:t>TCPing</a:t>
            </a:r>
            <a:r>
              <a:rPr lang="en-US" b="1" baseline="0" dirty="0"/>
              <a:t> on http://ca-demo-web-vm1.westus2.cloudapp.azure.com</a:t>
            </a:r>
          </a:p>
          <a:p>
            <a:pPr marL="840882" lvl="1" indent="-285750">
              <a:buFont typeface="Arial" panose="020B0604020202020204" pitchFamily="34" charset="0"/>
              <a:buChar char="•"/>
            </a:pPr>
            <a:r>
              <a:rPr lang="en-US" b="0" baseline="0" dirty="0"/>
              <a:t>Show response describes port open</a:t>
            </a:r>
          </a:p>
          <a:p>
            <a:pPr marL="285750" indent="-285750">
              <a:buFont typeface="Arial" panose="020B0604020202020204" pitchFamily="34" charset="0"/>
              <a:buChar char="•"/>
            </a:pPr>
            <a:r>
              <a:rPr lang="en-US" sz="1457" b="0" i="0" kern="1200" dirty="0">
                <a:solidFill>
                  <a:schemeClr val="tx1"/>
                </a:solidFill>
                <a:effectLst/>
                <a:latin typeface="+mn-lt"/>
                <a:ea typeface="+mn-ea"/>
                <a:cs typeface="+mn-cs"/>
              </a:rPr>
              <a:t>Click and open a web page to the ca-demo-web-vm1 to show Web</a:t>
            </a:r>
            <a:r>
              <a:rPr lang="en-US" sz="1457" b="0" i="0" kern="1200" baseline="0" dirty="0">
                <a:solidFill>
                  <a:schemeClr val="tx1"/>
                </a:solidFill>
                <a:effectLst/>
                <a:latin typeface="+mn-lt"/>
                <a:ea typeface="+mn-ea"/>
                <a:cs typeface="+mn-cs"/>
              </a:rPr>
              <a:t> App is up</a:t>
            </a:r>
            <a:r>
              <a:rPr lang="en-US" sz="1457" b="0" i="0" kern="1200" dirty="0">
                <a:solidFill>
                  <a:schemeClr val="tx1"/>
                </a:solidFill>
                <a:effectLst/>
                <a:latin typeface="+mn-lt"/>
                <a:ea typeface="+mn-ea"/>
                <a:cs typeface="+mn-cs"/>
              </a:rPr>
              <a:t> (click on the resource and then copy the DNS name into browser) – CLOSE </a:t>
            </a:r>
          </a:p>
          <a:p>
            <a:pPr marL="285750" indent="-285750">
              <a:buFont typeface="Arial" panose="020B0604020202020204" pitchFamily="34" charset="0"/>
              <a:buChar char="•"/>
            </a:pPr>
            <a:r>
              <a:rPr lang="en-US" sz="1457" b="0" i="0" u="none" kern="1200" dirty="0">
                <a:solidFill>
                  <a:schemeClr val="tx1"/>
                </a:solidFill>
                <a:effectLst/>
                <a:latin typeface="+mn-lt"/>
                <a:ea typeface="+mn-ea"/>
                <a:cs typeface="+mn-cs"/>
              </a:rPr>
              <a:t>Click and Open the Network Secure</a:t>
            </a:r>
            <a:r>
              <a:rPr lang="en-US" sz="1457" b="0" i="0" u="none" kern="1200" baseline="0" dirty="0">
                <a:solidFill>
                  <a:schemeClr val="tx1"/>
                </a:solidFill>
                <a:effectLst/>
                <a:latin typeface="+mn-lt"/>
                <a:ea typeface="+mn-ea"/>
                <a:cs typeface="+mn-cs"/>
              </a:rPr>
              <a:t> Gateway for the Web Server -  </a:t>
            </a:r>
            <a:r>
              <a:rPr lang="en-US" sz="1457" b="0" i="0" u="none" kern="1200" dirty="0">
                <a:solidFill>
                  <a:schemeClr val="tx1"/>
                </a:solidFill>
                <a:effectLst/>
                <a:latin typeface="+mn-lt"/>
                <a:ea typeface="+mn-ea"/>
                <a:cs typeface="+mn-cs"/>
              </a:rPr>
              <a:t>ca-demo-web-</a:t>
            </a:r>
            <a:r>
              <a:rPr lang="en-US" sz="1457" b="0" i="0" u="none" kern="1200" dirty="0" err="1">
                <a:solidFill>
                  <a:schemeClr val="tx1"/>
                </a:solidFill>
                <a:effectLst/>
                <a:latin typeface="+mn-lt"/>
                <a:ea typeface="+mn-ea"/>
                <a:cs typeface="+mn-cs"/>
              </a:rPr>
              <a:t>nsg</a:t>
            </a:r>
            <a:endParaRPr lang="en-US" sz="1457" b="0" i="0" u="none" kern="1200" dirty="0">
              <a:solidFill>
                <a:schemeClr val="tx1"/>
              </a:solidFill>
              <a:effectLst/>
              <a:latin typeface="+mn-lt"/>
              <a:ea typeface="+mn-ea"/>
              <a:cs typeface="+mn-cs"/>
            </a:endParaRPr>
          </a:p>
          <a:p>
            <a:pPr marL="285750" indent="-285750">
              <a:buFont typeface="Arial" panose="020B0604020202020204" pitchFamily="34" charset="0"/>
              <a:buChar char="•"/>
            </a:pPr>
            <a:r>
              <a:rPr lang="en-US" sz="1457" b="0" i="0" u="none" kern="1200" dirty="0">
                <a:solidFill>
                  <a:schemeClr val="tx1"/>
                </a:solidFill>
                <a:effectLst/>
                <a:latin typeface="+mn-lt"/>
                <a:ea typeface="+mn-ea"/>
                <a:cs typeface="+mn-cs"/>
              </a:rPr>
              <a:t>	Update</a:t>
            </a:r>
            <a:r>
              <a:rPr lang="en-US" sz="1457" b="0" i="0" u="none" kern="1200" baseline="0" dirty="0">
                <a:solidFill>
                  <a:schemeClr val="tx1"/>
                </a:solidFill>
                <a:effectLst/>
                <a:latin typeface="+mn-lt"/>
                <a:ea typeface="+mn-ea"/>
                <a:cs typeface="+mn-cs"/>
              </a:rPr>
              <a:t> to DENY Port 80 and save</a:t>
            </a:r>
            <a:endParaRPr lang="en-US" u="none" dirty="0"/>
          </a:p>
          <a:p>
            <a:pPr marL="285750" marR="0" lvl="0" indent="-285750" algn="l" defTabSz="11102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a:t>TCPing</a:t>
            </a:r>
            <a:r>
              <a:rPr lang="en-US" b="1" baseline="0" dirty="0"/>
              <a:t> http://ca-demo-web-vm1.westus2.cloudapp.azure.com</a:t>
            </a:r>
          </a:p>
          <a:p>
            <a:pPr marL="285750" marR="0" lvl="0" indent="-285750" algn="l" defTabSz="11102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0" baseline="0" dirty="0"/>
              <a:t>Show RDP shut</a:t>
            </a:r>
          </a:p>
          <a:p>
            <a:pPr marL="285750" marR="0" lvl="0" indent="-285750" algn="l" defTabSz="11102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baseline="0" dirty="0" err="1"/>
              <a:t>TCPing</a:t>
            </a:r>
            <a:r>
              <a:rPr lang="en-US" b="1" baseline="0" dirty="0"/>
              <a:t> –port 3389 http://ca-demo-web-vm1.westus2.cloudapp.azure.com</a:t>
            </a:r>
          </a:p>
          <a:p>
            <a:pPr marL="285750" marR="0" lvl="0" indent="-285750" algn="l" defTabSz="1110264"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Open</a:t>
            </a:r>
            <a:r>
              <a:rPr lang="en-US" baseline="0" dirty="0"/>
              <a:t> RDP on NSG and Show RDP open </a:t>
            </a:r>
            <a:r>
              <a:rPr lang="en-US" b="1" baseline="0" dirty="0" err="1"/>
              <a:t>TCPing</a:t>
            </a:r>
            <a:r>
              <a:rPr lang="en-US" b="1" baseline="0" dirty="0"/>
              <a:t> –port 3389 http://ca-demo-web-vm1.westus2.cloudapp.azure.com</a:t>
            </a:r>
          </a:p>
          <a:p>
            <a:endParaRPr lang="en-US" dirty="0"/>
          </a:p>
          <a:p>
            <a:r>
              <a:rPr lang="en-US" b="1" dirty="0"/>
              <a:t>3. FIDDLER (If Time Allows)</a:t>
            </a:r>
          </a:p>
          <a:p>
            <a:pPr marL="285750" indent="-285750">
              <a:buFont typeface="Arial" panose="020B0604020202020204" pitchFamily="34" charset="0"/>
              <a:buChar char="•"/>
            </a:pPr>
            <a:r>
              <a:rPr lang="en-US" dirty="0"/>
              <a:t>Open</a:t>
            </a:r>
            <a:r>
              <a:rPr lang="en-US" baseline="0" dirty="0"/>
              <a:t> Fiddler and then open the Contoso Ads Application</a:t>
            </a:r>
          </a:p>
          <a:p>
            <a:pPr marL="285750" indent="-285750">
              <a:buFont typeface="Arial" panose="020B0604020202020204" pitchFamily="34" charset="0"/>
              <a:buChar char="•"/>
            </a:pPr>
            <a:r>
              <a:rPr lang="en-US" baseline="0" dirty="0"/>
              <a:t>Click into the ca-demo Contoso Apps session</a:t>
            </a:r>
          </a:p>
          <a:p>
            <a:pPr marL="840882" lvl="1" indent="-285750">
              <a:buFont typeface="Arial" panose="020B0604020202020204" pitchFamily="34" charset="0"/>
              <a:buChar char="•"/>
            </a:pPr>
            <a:r>
              <a:rPr lang="en-US" baseline="0" dirty="0"/>
              <a:t>Review the Result, Protocol, Host, URL and Size of Body information</a:t>
            </a:r>
          </a:p>
          <a:p>
            <a:pPr marL="840882" lvl="1" indent="-285750">
              <a:buFont typeface="Arial" panose="020B0604020202020204" pitchFamily="34" charset="0"/>
              <a:buChar char="•"/>
            </a:pPr>
            <a:r>
              <a:rPr lang="en-US" baseline="0" dirty="0"/>
              <a:t>Review statistics around the app including Estimated Worldwide performance Stats</a:t>
            </a:r>
          </a:p>
          <a:p>
            <a:pPr marL="555132" lvl="1" indent="0">
              <a:buFont typeface="Arial" panose="020B0604020202020204" pitchFamily="34" charset="0"/>
              <a:buNone/>
            </a:pPr>
            <a:endParaRPr lang="en-US" baseline="0" dirty="0"/>
          </a:p>
          <a:p>
            <a:pPr marL="840882" lvl="1" indent="-285750">
              <a:buFont typeface="Arial" panose="020B0604020202020204" pitchFamily="34" charset="0"/>
              <a:buChar char="•"/>
            </a:pPr>
            <a:endParaRPr lang="en-US" baseline="0" dirty="0"/>
          </a:p>
        </p:txBody>
      </p:sp>
      <p:sp>
        <p:nvSpPr>
          <p:cNvPr id="4" name="Slide Number Placeholder 3"/>
          <p:cNvSpPr>
            <a:spLocks noGrp="1"/>
          </p:cNvSpPr>
          <p:nvPr>
            <p:ph type="sldNum" sz="quarter" idx="10"/>
          </p:nvPr>
        </p:nvSpPr>
        <p:spPr/>
        <p:txBody>
          <a:bodyPr/>
          <a:lstStyle/>
          <a:p>
            <a:fld id="{35F9E99B-4FEE-4934-B062-7974998916A4}" type="slidenum">
              <a:rPr lang="en-US" smtClean="0"/>
              <a:t>73</a:t>
            </a:fld>
            <a:endParaRPr lang="en-US" dirty="0"/>
          </a:p>
        </p:txBody>
      </p:sp>
    </p:spTree>
    <p:extLst>
      <p:ext uri="{BB962C8B-B14F-4D97-AF65-F5344CB8AC3E}">
        <p14:creationId xmlns:p14="http://schemas.microsoft.com/office/powerpoint/2010/main" val="178149168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74</a:t>
            </a:fld>
            <a:endParaRPr lang="en-US"/>
          </a:p>
        </p:txBody>
      </p:sp>
    </p:spTree>
    <p:extLst>
      <p:ext uri="{BB962C8B-B14F-4D97-AF65-F5344CB8AC3E}">
        <p14:creationId xmlns:p14="http://schemas.microsoft.com/office/powerpoint/2010/main" val="22163543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nSpc>
                <a:spcPct val="107000"/>
              </a:lnSpc>
              <a:spcBef>
                <a:spcPts val="0"/>
              </a:spcBef>
              <a:spcAft>
                <a:spcPts val="800"/>
              </a:spcAft>
              <a:buFont typeface="Arial" panose="020B0604020202020204" pitchFamily="34" charset="0"/>
              <a:buNone/>
              <a:tabLst>
                <a:tab pos="457200" algn="l"/>
              </a:tabLs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With Platform as a Service (PaaS), The</a:t>
            </a:r>
            <a:r>
              <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rPr>
              <a:t> hosting model is attractive because it delegates the responsibility for managing both the hardware and the operating system to the partner. In a recent white paper, David Chappell explained:</a:t>
            </a:r>
          </a:p>
          <a:p>
            <a:pPr marL="628650" marR="0">
              <a:lnSpc>
                <a:spcPct val="107000"/>
              </a:lnSpc>
              <a:spcBef>
                <a:spcPts val="0"/>
              </a:spcBef>
              <a:spcAft>
                <a:spcPts val="800"/>
              </a:spcAf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PaaS provides a higher-level foundation that hides irrelevant details. Building on PaaS lets development teams focus on what they really care about—their application—rather than on managing infrastructure.  </a:t>
            </a:r>
            <a:endPar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endParaRPr>
          </a:p>
          <a:p>
            <a:pPr marL="0" marR="0" lvl="0" indent="0">
              <a:lnSpc>
                <a:spcPct val="107000"/>
              </a:lnSpc>
              <a:spcBef>
                <a:spcPts val="0"/>
              </a:spcBef>
              <a:spcAft>
                <a:spcPts val="800"/>
              </a:spcAft>
              <a:buFont typeface="Arial" panose="020B0604020202020204" pitchFamily="34" charset="0"/>
              <a:buNone/>
              <a:tabLst>
                <a:tab pos="457200" algn="l"/>
              </a:tabLs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With IaaS, the approach is more for IT Pros, since it involves extensive use of PowerShell. Because you configure your own VMs/VHDs, etc., this approach requires OS, networking, and all of their Sys Admin skills as well. </a:t>
            </a:r>
            <a:endPar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endParaRPr>
          </a:p>
          <a:p>
            <a:pPr>
              <a:lnSpc>
                <a:spcPct val="107000"/>
              </a:lnSpc>
              <a:spcAft>
                <a:spcPts val="800"/>
              </a:spcAft>
            </a:pPr>
            <a:endPar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endParaRPr>
          </a:p>
          <a:p>
            <a:pPr>
              <a:lnSpc>
                <a:spcPct val="107000"/>
              </a:lnSpc>
              <a:spcAft>
                <a:spcPts val="800"/>
              </a:spcAf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Microsoft Azure Virtual Machines is a new addition to IaaS provided by Microsoft Azure, offering an easier and flexible solution for:</a:t>
            </a:r>
            <a:endPar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Quickly moving an existing workload from on-premises to the cloud.</a:t>
            </a:r>
            <a:endPar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endParaRPr>
          </a:p>
          <a:p>
            <a:pPr marR="0" lvl="2">
              <a:lnSpc>
                <a:spcPct val="107000"/>
              </a:lnSpc>
              <a:spcBef>
                <a:spcPts val="0"/>
              </a:spcBef>
              <a:spcAft>
                <a:spcPts val="800"/>
              </a:spcAft>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or</a:t>
            </a:r>
            <a:endParaRPr lang="en-US" sz="1600" dirty="0">
              <a:solidFill>
                <a:srgbClr val="323232"/>
              </a:solidFill>
              <a:latin typeface="Segoe UI" panose="020B0502040204020203" pitchFamily="34" charset="0"/>
              <a:ea typeface="Segoe UI" panose="020B0502040204020203" pitchFamily="34" charset="0"/>
              <a:cs typeface="Times New Roman" panose="02020603050405020304" pitchFamily="18" charset="0"/>
            </a:endParaRPr>
          </a:p>
          <a:p>
            <a:pPr marL="342900" marR="0" lvl="0" indent="-342900">
              <a:lnSpc>
                <a:spcPct val="107000"/>
              </a:lnSpc>
              <a:spcBef>
                <a:spcPts val="0"/>
              </a:spcBef>
              <a:spcAft>
                <a:spcPts val="800"/>
              </a:spcAft>
              <a:buFont typeface="Symbol" panose="05050102010706020507" pitchFamily="18" charset="2"/>
              <a:buChar char=""/>
            </a:pPr>
            <a:r>
              <a:rPr lang="en-US" sz="1600" dirty="0">
                <a:solidFill>
                  <a:srgbClr val="323232"/>
                </a:solidFill>
                <a:latin typeface="Segoe UI" panose="020B0502040204020203" pitchFamily="34" charset="0"/>
                <a:ea typeface="Segoe UI" panose="020B0502040204020203" pitchFamily="34" charset="0"/>
                <a:cs typeface="Segoe UI" panose="020B0502040204020203" pitchFamily="34" charset="0"/>
              </a:rPr>
              <a:t>Building new applications that have dependencies on applications that will only run on a server with local persistent storage.</a:t>
            </a:r>
            <a:endParaRPr lang="en-US" sz="1600" dirty="0">
              <a:solidFill>
                <a:srgbClr val="323232"/>
              </a:solidFill>
              <a:effectLst/>
              <a:latin typeface="Segoe UI" panose="020B0502040204020203" pitchFamily="34" charset="0"/>
              <a:ea typeface="Segoe UI" panose="020B0502040204020203"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75</a:t>
            </a:fld>
            <a:endParaRPr lang="en-US"/>
          </a:p>
        </p:txBody>
      </p:sp>
    </p:spTree>
    <p:extLst>
      <p:ext uri="{BB962C8B-B14F-4D97-AF65-F5344CB8AC3E}">
        <p14:creationId xmlns:p14="http://schemas.microsoft.com/office/powerpoint/2010/main" val="282599404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76</a:t>
            </a:fld>
            <a:endParaRPr lang="en-US"/>
          </a:p>
        </p:txBody>
      </p:sp>
    </p:spTree>
    <p:extLst>
      <p:ext uri="{BB962C8B-B14F-4D97-AF65-F5344CB8AC3E}">
        <p14:creationId xmlns:p14="http://schemas.microsoft.com/office/powerpoint/2010/main" val="2573579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solidFill>
                <a:srgbClr val="323232"/>
              </a:solidFill>
              <a:latin typeface="Times New Roman" panose="02020603050405020304" pitchFamily="18" charset="0"/>
              <a:ea typeface="MS Mincho"/>
            </a:endParaRPr>
          </a:p>
        </p:txBody>
      </p:sp>
      <p:sp>
        <p:nvSpPr>
          <p:cNvPr id="4" name="Slide Number Placeholder 3"/>
          <p:cNvSpPr>
            <a:spLocks noGrp="1"/>
          </p:cNvSpPr>
          <p:nvPr>
            <p:ph type="sldNum" sz="quarter" idx="10"/>
          </p:nvPr>
        </p:nvSpPr>
        <p:spPr/>
        <p:txBody>
          <a:bodyPr/>
          <a:lstStyle/>
          <a:p>
            <a:fld id="{15616F82-89AB-4727-BE3E-2694D11E41BF}" type="slidenum">
              <a:rPr lang="en-US" smtClean="0"/>
              <a:t>77</a:t>
            </a:fld>
            <a:endParaRPr lang="en-US"/>
          </a:p>
        </p:txBody>
      </p:sp>
    </p:spTree>
    <p:extLst>
      <p:ext uri="{BB962C8B-B14F-4D97-AF65-F5344CB8AC3E}">
        <p14:creationId xmlns:p14="http://schemas.microsoft.com/office/powerpoint/2010/main" val="18521696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We’re going</a:t>
            </a:r>
            <a:r>
              <a:rPr lang="en-US" b="0" baseline="0" dirty="0"/>
              <a:t> to talk about the two main types of Azure PaaS offerings today.  These services are combined to create applications in Azure</a:t>
            </a:r>
            <a:endParaRPr lang="en-US" b="0" dirty="0"/>
          </a:p>
          <a:p>
            <a:r>
              <a:rPr lang="en-US" b="0" dirty="0"/>
              <a:t>Types</a:t>
            </a:r>
            <a:r>
              <a:rPr lang="en-US" b="0" baseline="0" dirty="0"/>
              <a:t> of Compute PaaS Services</a:t>
            </a:r>
          </a:p>
          <a:p>
            <a:r>
              <a:rPr lang="en-US" b="0" baseline="0" dirty="0"/>
              <a:t>Cloud Services</a:t>
            </a:r>
          </a:p>
          <a:p>
            <a:r>
              <a:rPr lang="en-US" b="0" baseline="0" dirty="0"/>
              <a:t>Web Apps</a:t>
            </a:r>
          </a:p>
          <a:p>
            <a:r>
              <a:rPr lang="en-US" b="0" baseline="0" dirty="0"/>
              <a:t>API Apps</a:t>
            </a:r>
          </a:p>
          <a:p>
            <a:r>
              <a:rPr lang="en-US" b="0" baseline="0" dirty="0"/>
              <a:t>Mobile Apps</a:t>
            </a:r>
            <a:endParaRPr lang="en-US" b="0" dirty="0"/>
          </a:p>
          <a:p>
            <a:endParaRPr lang="en-US" b="0" dirty="0"/>
          </a:p>
          <a:p>
            <a:r>
              <a:rPr lang="en-US" b="0" dirty="0"/>
              <a:t>Types</a:t>
            </a:r>
            <a:r>
              <a:rPr lang="en-US" b="0" baseline="0" dirty="0"/>
              <a:t> of Storage and Data PaaS Services </a:t>
            </a:r>
            <a:endParaRPr lang="en-US" b="0" dirty="0"/>
          </a:p>
          <a:p>
            <a:r>
              <a:rPr lang="en-US" b="0" dirty="0"/>
              <a:t>Relational Database (RDBMS)</a:t>
            </a:r>
          </a:p>
          <a:p>
            <a:r>
              <a:rPr lang="en-US" b="0" dirty="0"/>
              <a:t>NoSQL:</a:t>
            </a:r>
          </a:p>
          <a:p>
            <a:pPr lvl="1"/>
            <a:r>
              <a:rPr lang="en-US" sz="2000" dirty="0"/>
              <a:t>Key-Value</a:t>
            </a:r>
          </a:p>
          <a:p>
            <a:pPr lvl="1"/>
            <a:r>
              <a:rPr lang="en-US" sz="2000" dirty="0"/>
              <a:t>Document</a:t>
            </a:r>
          </a:p>
          <a:p>
            <a:pPr lvl="1"/>
            <a:r>
              <a:rPr lang="en-US" sz="2000" dirty="0"/>
              <a:t>Graph</a:t>
            </a:r>
          </a:p>
          <a:p>
            <a:pPr lvl="1"/>
            <a:r>
              <a:rPr lang="en-US" sz="2000" dirty="0"/>
              <a:t>Column</a:t>
            </a:r>
          </a:p>
          <a:p>
            <a:r>
              <a:rPr lang="en-US" b="0" dirty="0"/>
              <a:t>Message Queues</a:t>
            </a:r>
          </a:p>
          <a:p>
            <a:r>
              <a:rPr lang="en-US" b="0" dirty="0"/>
              <a:t>File Storage / Object Storage</a:t>
            </a:r>
          </a:p>
          <a:p>
            <a:endParaRPr lang="en-US" b="0" dirty="0"/>
          </a:p>
          <a:p>
            <a:endParaRPr lang="en-US" b="0" dirty="0"/>
          </a:p>
        </p:txBody>
      </p:sp>
      <p:sp>
        <p:nvSpPr>
          <p:cNvPr id="4" name="Slide Number Placeholder 3"/>
          <p:cNvSpPr>
            <a:spLocks noGrp="1"/>
          </p:cNvSpPr>
          <p:nvPr>
            <p:ph type="sldNum" sz="quarter" idx="10"/>
          </p:nvPr>
        </p:nvSpPr>
        <p:spPr/>
        <p:txBody>
          <a:bodyPr/>
          <a:lstStyle/>
          <a:p>
            <a:fld id="{35F9E99B-4FEE-4934-B062-7974998916A4}" type="slidenum">
              <a:rPr lang="en-US" smtClean="0"/>
              <a:t>78</a:t>
            </a:fld>
            <a:endParaRPr lang="en-US"/>
          </a:p>
        </p:txBody>
      </p:sp>
    </p:spTree>
    <p:extLst>
      <p:ext uri="{BB962C8B-B14F-4D97-AF65-F5344CB8AC3E}">
        <p14:creationId xmlns:p14="http://schemas.microsoft.com/office/powerpoint/2010/main" val="2352495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79</a:t>
            </a:fld>
            <a:endParaRPr lang="en-US"/>
          </a:p>
        </p:txBody>
      </p:sp>
    </p:spTree>
    <p:extLst>
      <p:ext uri="{BB962C8B-B14F-4D97-AF65-F5344CB8AC3E}">
        <p14:creationId xmlns:p14="http://schemas.microsoft.com/office/powerpoint/2010/main" val="2899990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a:t>
            </a:r>
          </a:p>
          <a:p>
            <a:r>
              <a:rPr lang="en-US" b="1" dirty="0"/>
              <a:t>Security </a:t>
            </a:r>
            <a:r>
              <a:rPr lang="en-US" dirty="0"/>
              <a:t>– Companies\Agencies</a:t>
            </a:r>
            <a:r>
              <a:rPr lang="en-US" baseline="0" dirty="0"/>
              <a:t> with very s</a:t>
            </a:r>
            <a:r>
              <a:rPr lang="en-US" dirty="0"/>
              <a:t>pecific security</a:t>
            </a:r>
            <a:r>
              <a:rPr lang="en-US" baseline="0" dirty="0"/>
              <a:t> practices and policies</a:t>
            </a:r>
          </a:p>
          <a:p>
            <a:r>
              <a:rPr lang="en-US" sz="1457" b="0" i="0" kern="1200" dirty="0">
                <a:solidFill>
                  <a:schemeClr val="tx1"/>
                </a:solidFill>
                <a:effectLst/>
                <a:latin typeface="+mn-lt"/>
                <a:ea typeface="+mn-ea"/>
                <a:cs typeface="+mn-cs"/>
              </a:rPr>
              <a:t>In PaaS</a:t>
            </a:r>
            <a:r>
              <a:rPr lang="en-US" sz="1457" b="0" i="0" kern="1200" baseline="0" dirty="0">
                <a:solidFill>
                  <a:schemeClr val="tx1"/>
                </a:solidFill>
                <a:effectLst/>
                <a:latin typeface="+mn-lt"/>
                <a:ea typeface="+mn-ea"/>
                <a:cs typeface="+mn-cs"/>
              </a:rPr>
              <a:t> t</a:t>
            </a:r>
            <a:r>
              <a:rPr lang="en-US" sz="1457" b="0" i="0" kern="1200" dirty="0">
                <a:solidFill>
                  <a:schemeClr val="tx1"/>
                </a:solidFill>
                <a:effectLst/>
                <a:latin typeface="+mn-lt"/>
                <a:ea typeface="+mn-ea"/>
                <a:cs typeface="+mn-cs"/>
              </a:rPr>
              <a:t>he service provider’s administrators may have privileged access to the operating system. This means it is easier for them to access app data than if they only had access to disk images.</a:t>
            </a:r>
          </a:p>
          <a:p>
            <a:r>
              <a:rPr lang="en-US" sz="1457" b="0" i="0" kern="1200" dirty="0">
                <a:solidFill>
                  <a:schemeClr val="tx1"/>
                </a:solidFill>
                <a:effectLst/>
                <a:latin typeface="+mn-lt"/>
                <a:ea typeface="+mn-ea"/>
                <a:cs typeface="+mn-cs"/>
              </a:rPr>
              <a:t>In providing the management service, additional connections between company machines and the management infrastructure are likely. This infrastructure is an additional attack vector compared to the simple IaaS case.</a:t>
            </a:r>
          </a:p>
          <a:p>
            <a:r>
              <a:rPr lang="en-US" b="1" baseline="0" dirty="0"/>
              <a:t>Control </a:t>
            </a:r>
            <a:r>
              <a:rPr lang="en-US" baseline="0" dirty="0"/>
              <a:t>– There is a specific reason to interact/modify/control Operating System behavior - </a:t>
            </a:r>
            <a:r>
              <a:rPr lang="en-AU" sz="1400" kern="1200" baseline="0" dirty="0">
                <a:solidFill>
                  <a:srgbClr val="77787B"/>
                </a:solidFill>
                <a:latin typeface="Segoe UI"/>
                <a:ea typeface="+mn-ea"/>
                <a:cs typeface="Segoe UI"/>
              </a:rPr>
              <a:t>greater control with IaaS than with PaaS or SaaS services as you can manage everything from the Operating System level and up.  This can be a requirement for some types of workloads (including bespoke and legacy applications). </a:t>
            </a:r>
          </a:p>
          <a:p>
            <a:r>
              <a:rPr lang="en-US" baseline="0" dirty="0"/>
              <a:t>Other </a:t>
            </a:r>
            <a:r>
              <a:rPr lang="en-US" b="1" baseline="0" dirty="0"/>
              <a:t>Policy Considerations </a:t>
            </a:r>
            <a:r>
              <a:rPr lang="en-US" baseline="0" dirty="0"/>
              <a:t>- Vendor and technology lock in objections.  Businesses feel that IaaS gives more freedom to quickly and easily shift workloads between vendors.  Additionally technology architecture lock in, road maps for PaaS not always known. </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8</a:t>
            </a:fld>
            <a:endParaRPr lang="en-US"/>
          </a:p>
        </p:txBody>
      </p:sp>
    </p:spTree>
    <p:extLst>
      <p:ext uri="{BB962C8B-B14F-4D97-AF65-F5344CB8AC3E}">
        <p14:creationId xmlns:p14="http://schemas.microsoft.com/office/powerpoint/2010/main" val="421959295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57" b="0" i="0" kern="1200" dirty="0">
                <a:solidFill>
                  <a:schemeClr val="tx1"/>
                </a:solidFill>
                <a:effectLst/>
                <a:latin typeface="+mn-lt"/>
                <a:ea typeface="+mn-ea"/>
                <a:cs typeface="+mn-cs"/>
              </a:rPr>
              <a:t>First let’s differentiate</a:t>
            </a:r>
            <a:r>
              <a:rPr lang="en-US" sz="1457" b="0" i="0" kern="1200" baseline="0" dirty="0">
                <a:solidFill>
                  <a:schemeClr val="tx1"/>
                </a:solidFill>
                <a:effectLst/>
                <a:latin typeface="+mn-lt"/>
                <a:ea typeface="+mn-ea"/>
                <a:cs typeface="+mn-cs"/>
              </a:rPr>
              <a:t> between Azure’s numerous Services in this space…</a:t>
            </a:r>
          </a:p>
          <a:p>
            <a:endParaRPr lang="en-US" sz="1457" b="1" i="0" kern="1200" dirty="0">
              <a:solidFill>
                <a:schemeClr val="tx1"/>
              </a:solidFill>
              <a:effectLst/>
              <a:latin typeface="+mn-lt"/>
              <a:ea typeface="+mn-ea"/>
              <a:cs typeface="+mn-cs"/>
            </a:endParaRPr>
          </a:p>
          <a:p>
            <a:r>
              <a:rPr lang="en-US" sz="1457" b="1" i="0" kern="1200" dirty="0">
                <a:solidFill>
                  <a:schemeClr val="tx1"/>
                </a:solidFill>
                <a:effectLst/>
                <a:latin typeface="+mn-lt"/>
                <a:ea typeface="+mn-ea"/>
                <a:cs typeface="+mn-cs"/>
              </a:rPr>
              <a:t>Azure App Service</a:t>
            </a:r>
            <a:r>
              <a:rPr lang="en-US" sz="1457" b="0" i="0" kern="1200" dirty="0">
                <a:solidFill>
                  <a:schemeClr val="tx1"/>
                </a:solidFill>
                <a:effectLst/>
                <a:latin typeface="+mn-lt"/>
                <a:ea typeface="+mn-ea"/>
                <a:cs typeface="+mn-cs"/>
              </a:rPr>
              <a:t> is Azure’s</a:t>
            </a:r>
            <a:r>
              <a:rPr lang="en-US" sz="1457" b="0" i="0" kern="1200" baseline="0" dirty="0">
                <a:solidFill>
                  <a:schemeClr val="tx1"/>
                </a:solidFill>
                <a:effectLst/>
                <a:latin typeface="+mn-lt"/>
                <a:ea typeface="+mn-ea"/>
                <a:cs typeface="+mn-cs"/>
              </a:rPr>
              <a:t> newer</a:t>
            </a:r>
            <a:r>
              <a:rPr lang="en-US" sz="1457" b="0" i="0" kern="1200" dirty="0">
                <a:solidFill>
                  <a:schemeClr val="tx1"/>
                </a:solidFill>
                <a:effectLst/>
                <a:latin typeface="+mn-lt"/>
                <a:ea typeface="+mn-ea"/>
                <a:cs typeface="+mn-cs"/>
              </a:rPr>
              <a:t> managed platform service. This means that Azure takes care of application deployment and management, while the developer only needs to concentrate on app development. Azure App Service supports applications defined by Azure as </a:t>
            </a:r>
            <a:r>
              <a:rPr lang="en-US" sz="1457" b="1" i="0" kern="1200" dirty="0">
                <a:solidFill>
                  <a:schemeClr val="tx1"/>
                </a:solidFill>
                <a:effectLst/>
                <a:latin typeface="+mn-lt"/>
                <a:ea typeface="+mn-ea"/>
                <a:cs typeface="+mn-cs"/>
              </a:rPr>
              <a:t>“Web Apps”, “Mobile Apps”, “API Apps”</a:t>
            </a:r>
          </a:p>
          <a:p>
            <a:r>
              <a:rPr lang="en-US" sz="1457" b="1" i="0" kern="1200" dirty="0">
                <a:solidFill>
                  <a:schemeClr val="tx1"/>
                </a:solidFill>
                <a:effectLst/>
                <a:latin typeface="+mn-lt"/>
                <a:ea typeface="+mn-ea"/>
                <a:cs typeface="+mn-cs"/>
              </a:rPr>
              <a:t>Azure Serverless – </a:t>
            </a:r>
            <a:r>
              <a:rPr lang="en-US" sz="1457" b="0" i="0" kern="1200" dirty="0">
                <a:solidFill>
                  <a:schemeClr val="tx1"/>
                </a:solidFill>
                <a:effectLst/>
                <a:latin typeface="+mn-lt"/>
                <a:ea typeface="+mn-ea"/>
                <a:cs typeface="+mn-cs"/>
              </a:rPr>
              <a:t>Is</a:t>
            </a:r>
            <a:r>
              <a:rPr lang="en-US" sz="1457" b="0" i="0" kern="1200" baseline="0" dirty="0">
                <a:solidFill>
                  <a:schemeClr val="tx1"/>
                </a:solidFill>
                <a:effectLst/>
                <a:latin typeface="+mn-lt"/>
                <a:ea typeface="+mn-ea"/>
                <a:cs typeface="+mn-cs"/>
              </a:rPr>
              <a:t> Azure’s newest offering that refers to </a:t>
            </a:r>
            <a:r>
              <a:rPr lang="en-US" sz="1457" b="1" i="0" kern="1200" baseline="0" dirty="0">
                <a:solidFill>
                  <a:schemeClr val="tx1"/>
                </a:solidFill>
                <a:effectLst/>
                <a:latin typeface="+mn-lt"/>
                <a:ea typeface="+mn-ea"/>
                <a:cs typeface="+mn-cs"/>
              </a:rPr>
              <a:t>Event Grid, Logic Apps and Functions</a:t>
            </a:r>
            <a:endParaRPr lang="en-US" sz="1457" b="1" i="0" kern="1200" dirty="0">
              <a:solidFill>
                <a:schemeClr val="tx1"/>
              </a:solidFill>
              <a:effectLst/>
              <a:latin typeface="+mn-lt"/>
              <a:ea typeface="+mn-ea"/>
              <a:cs typeface="+mn-cs"/>
            </a:endParaRPr>
          </a:p>
          <a:p>
            <a:r>
              <a:rPr lang="en-US" sz="1457" b="1" i="0" kern="1200" dirty="0">
                <a:solidFill>
                  <a:schemeClr val="tx1"/>
                </a:solidFill>
                <a:effectLst/>
                <a:latin typeface="+mn-lt"/>
                <a:ea typeface="+mn-ea"/>
                <a:cs typeface="+mn-cs"/>
              </a:rPr>
              <a:t>Azure Cloud Services</a:t>
            </a:r>
            <a:r>
              <a:rPr lang="en-US" sz="1457" b="0" i="0" kern="1200" dirty="0">
                <a:solidFill>
                  <a:schemeClr val="tx1"/>
                </a:solidFill>
                <a:effectLst/>
                <a:latin typeface="+mn-lt"/>
                <a:ea typeface="+mn-ea"/>
                <a:cs typeface="+mn-cs"/>
              </a:rPr>
              <a:t> was an earlier offering in Azure.  It is a platform that allows developers access to the underlying virtual machines and still manages the application container and deployment automatically. This offers a more flexible solution than Azure App Service. </a:t>
            </a:r>
          </a:p>
          <a:p>
            <a:r>
              <a:rPr lang="en-US" sz="1457" b="0" i="0" kern="1200" dirty="0">
                <a:solidFill>
                  <a:schemeClr val="tx1"/>
                </a:solidFill>
                <a:effectLst/>
                <a:latin typeface="+mn-lt"/>
                <a:ea typeface="+mn-ea"/>
                <a:cs typeface="+mn-cs"/>
              </a:rPr>
              <a:t>As</a:t>
            </a:r>
            <a:r>
              <a:rPr lang="en-US" sz="1457" b="0" i="0" kern="1200" baseline="0" dirty="0">
                <a:solidFill>
                  <a:schemeClr val="tx1"/>
                </a:solidFill>
                <a:effectLst/>
                <a:latin typeface="+mn-lt"/>
                <a:ea typeface="+mn-ea"/>
                <a:cs typeface="+mn-cs"/>
              </a:rPr>
              <a:t> there are a number of 1</a:t>
            </a:r>
            <a:r>
              <a:rPr lang="en-US" sz="1457" b="0" i="0" kern="1200" baseline="30000" dirty="0">
                <a:solidFill>
                  <a:schemeClr val="tx1"/>
                </a:solidFill>
                <a:effectLst/>
                <a:latin typeface="+mn-lt"/>
                <a:ea typeface="+mn-ea"/>
                <a:cs typeface="+mn-cs"/>
              </a:rPr>
              <a:t>st</a:t>
            </a:r>
            <a:r>
              <a:rPr lang="en-US" sz="1457" b="0" i="0" kern="1200" baseline="0" dirty="0">
                <a:solidFill>
                  <a:schemeClr val="tx1"/>
                </a:solidFill>
                <a:effectLst/>
                <a:latin typeface="+mn-lt"/>
                <a:ea typeface="+mn-ea"/>
                <a:cs typeface="+mn-cs"/>
              </a:rPr>
              <a:t> party (internal) services built on Cloud Services, we are going to focus on Cloud Services today and then discuss App and Serverless in tomorrow’s session.</a:t>
            </a:r>
            <a:endParaRPr lang="en-US" sz="1457"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35F9E99B-4FEE-4934-B062-7974998916A4}" type="slidenum">
              <a:rPr lang="en-US" smtClean="0"/>
              <a:t>80</a:t>
            </a:fld>
            <a:endParaRPr lang="en-US"/>
          </a:p>
        </p:txBody>
      </p:sp>
    </p:spTree>
    <p:extLst>
      <p:ext uri="{BB962C8B-B14F-4D97-AF65-F5344CB8AC3E}">
        <p14:creationId xmlns:p14="http://schemas.microsoft.com/office/powerpoint/2010/main" val="160510619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74537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82</a:t>
            </a:fld>
            <a:endParaRPr lang="en-US"/>
          </a:p>
        </p:txBody>
      </p:sp>
    </p:spTree>
    <p:extLst>
      <p:ext uri="{BB962C8B-B14F-4D97-AF65-F5344CB8AC3E}">
        <p14:creationId xmlns:p14="http://schemas.microsoft.com/office/powerpoint/2010/main" val="65469195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83</a:t>
            </a:fld>
            <a:endParaRPr lang="en-US"/>
          </a:p>
        </p:txBody>
      </p:sp>
    </p:spTree>
    <p:extLst>
      <p:ext uri="{BB962C8B-B14F-4D97-AF65-F5344CB8AC3E}">
        <p14:creationId xmlns:p14="http://schemas.microsoft.com/office/powerpoint/2010/main" val="214126156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84</a:t>
            </a:fld>
            <a:endParaRPr lang="en-US"/>
          </a:p>
        </p:txBody>
      </p:sp>
    </p:spTree>
    <p:extLst>
      <p:ext uri="{BB962C8B-B14F-4D97-AF65-F5344CB8AC3E}">
        <p14:creationId xmlns:p14="http://schemas.microsoft.com/office/powerpoint/2010/main" val="9092728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85</a:t>
            </a:fld>
            <a:endParaRPr lang="en-US"/>
          </a:p>
        </p:txBody>
      </p:sp>
    </p:spTree>
    <p:extLst>
      <p:ext uri="{BB962C8B-B14F-4D97-AF65-F5344CB8AC3E}">
        <p14:creationId xmlns:p14="http://schemas.microsoft.com/office/powerpoint/2010/main" val="42043278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86</a:t>
            </a:fld>
            <a:endParaRPr lang="en-US"/>
          </a:p>
        </p:txBody>
      </p:sp>
    </p:spTree>
    <p:extLst>
      <p:ext uri="{BB962C8B-B14F-4D97-AF65-F5344CB8AC3E}">
        <p14:creationId xmlns:p14="http://schemas.microsoft.com/office/powerpoint/2010/main" val="249480241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87</a:t>
            </a:fld>
            <a:endParaRPr lang="en-US"/>
          </a:p>
        </p:txBody>
      </p:sp>
    </p:spTree>
    <p:extLst>
      <p:ext uri="{BB962C8B-B14F-4D97-AF65-F5344CB8AC3E}">
        <p14:creationId xmlns:p14="http://schemas.microsoft.com/office/powerpoint/2010/main" val="35861333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88</a:t>
            </a:fld>
            <a:endParaRPr lang="en-US"/>
          </a:p>
        </p:txBody>
      </p:sp>
    </p:spTree>
    <p:extLst>
      <p:ext uri="{BB962C8B-B14F-4D97-AF65-F5344CB8AC3E}">
        <p14:creationId xmlns:p14="http://schemas.microsoft.com/office/powerpoint/2010/main" val="6940178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89</a:t>
            </a:fld>
            <a:endParaRPr lang="en-US"/>
          </a:p>
        </p:txBody>
      </p:sp>
    </p:spTree>
    <p:extLst>
      <p:ext uri="{BB962C8B-B14F-4D97-AF65-F5344CB8AC3E}">
        <p14:creationId xmlns:p14="http://schemas.microsoft.com/office/powerpoint/2010/main" val="21720533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1110264" rtl="0" eaLnBrk="1" fontAlgn="auto" latinLnBrk="0" hangingPunct="1">
              <a:lnSpc>
                <a:spcPct val="100000"/>
              </a:lnSpc>
              <a:spcBef>
                <a:spcPts val="0"/>
              </a:spcBef>
              <a:spcAft>
                <a:spcPts val="0"/>
              </a:spcAft>
              <a:buClrTx/>
              <a:buSzTx/>
              <a:buFontTx/>
              <a:buNone/>
              <a:tabLst/>
              <a:defRPr/>
            </a:pPr>
            <a:fld id="{35F9E99B-4FEE-4934-B062-7974998916A4}"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110264"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87874009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90</a:t>
            </a:fld>
            <a:endParaRPr lang="en-US"/>
          </a:p>
        </p:txBody>
      </p:sp>
    </p:spTree>
    <p:extLst>
      <p:ext uri="{BB962C8B-B14F-4D97-AF65-F5344CB8AC3E}">
        <p14:creationId xmlns:p14="http://schemas.microsoft.com/office/powerpoint/2010/main" val="178413834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91</a:t>
            </a:fld>
            <a:endParaRPr lang="en-US"/>
          </a:p>
        </p:txBody>
      </p:sp>
    </p:spTree>
    <p:extLst>
      <p:ext uri="{BB962C8B-B14F-4D97-AF65-F5344CB8AC3E}">
        <p14:creationId xmlns:p14="http://schemas.microsoft.com/office/powerpoint/2010/main" val="245585448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instances are different from Azure VMs </a:t>
            </a:r>
          </a:p>
          <a:p>
            <a:r>
              <a:rPr lang="en-US" dirty="0"/>
              <a:t>Azure itself manages these instances</a:t>
            </a:r>
          </a:p>
          <a:p>
            <a:pPr lvl="1"/>
            <a:r>
              <a:rPr lang="en-US" dirty="0"/>
              <a:t>OS/component patches</a:t>
            </a:r>
          </a:p>
          <a:p>
            <a:pPr lvl="1"/>
            <a:r>
              <a:rPr lang="en-US" dirty="0"/>
              <a:t>Automatic rollout of new patches images</a:t>
            </a:r>
          </a:p>
          <a:p>
            <a:pPr marL="0" marR="0" lvl="0" indent="0" algn="l" defTabSz="1110264" rtl="0" eaLnBrk="1" fontAlgn="auto" latinLnBrk="0" hangingPunct="1">
              <a:lnSpc>
                <a:spcPct val="100000"/>
              </a:lnSpc>
              <a:spcBef>
                <a:spcPts val="0"/>
              </a:spcBef>
              <a:spcAft>
                <a:spcPts val="0"/>
              </a:spcAft>
              <a:buClrTx/>
              <a:buSzTx/>
              <a:buFontTx/>
              <a:buNone/>
              <a:tabLst/>
              <a:defRPr/>
            </a:pPr>
            <a:r>
              <a:rPr lang="en-US" dirty="0"/>
              <a:t>Azure also monitors the VMs and restarts any that fail</a:t>
            </a:r>
          </a:p>
          <a:p>
            <a:r>
              <a:rPr lang="en-US" dirty="0"/>
              <a:t>Using Cloud</a:t>
            </a:r>
            <a:r>
              <a:rPr lang="en-US" baseline="0" dirty="0"/>
              <a:t> Services - </a:t>
            </a:r>
            <a:r>
              <a:rPr lang="en-US" dirty="0"/>
              <a:t>Your app does not maintain state in web or worker roles – Stateless</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92</a:t>
            </a:fld>
            <a:endParaRPr lang="en-US"/>
          </a:p>
        </p:txBody>
      </p:sp>
    </p:spTree>
    <p:extLst>
      <p:ext uri="{BB962C8B-B14F-4D97-AF65-F5344CB8AC3E}">
        <p14:creationId xmlns:p14="http://schemas.microsoft.com/office/powerpoint/2010/main" val="38564873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93</a:t>
            </a:fld>
            <a:endParaRPr lang="en-US"/>
          </a:p>
        </p:txBody>
      </p:sp>
    </p:spTree>
    <p:extLst>
      <p:ext uri="{BB962C8B-B14F-4D97-AF65-F5344CB8AC3E}">
        <p14:creationId xmlns:p14="http://schemas.microsoft.com/office/powerpoint/2010/main" val="138580475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94</a:t>
            </a:fld>
            <a:endParaRPr lang="en-US"/>
          </a:p>
        </p:txBody>
      </p:sp>
    </p:spTree>
    <p:extLst>
      <p:ext uri="{BB962C8B-B14F-4D97-AF65-F5344CB8AC3E}">
        <p14:creationId xmlns:p14="http://schemas.microsoft.com/office/powerpoint/2010/main" val="118232135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dirty="0"/>
              <a:t>At</a:t>
            </a:r>
            <a:r>
              <a:rPr lang="en-US" baseline="0" dirty="0"/>
              <a:t> the highest level of Azure Storage is the storage account. This is a named entity specified in a specific Azure region with its own scalability targets. </a:t>
            </a:r>
          </a:p>
          <a:p>
            <a:endParaRPr lang="en-US" baseline="0" dirty="0"/>
          </a:p>
          <a:p>
            <a:r>
              <a:rPr lang="en-US" baseline="0" dirty="0"/>
              <a:t>Storage accounts support different capabilities for automatic replication across regions. Storage accounts also service the purpose of a security boundary. </a:t>
            </a:r>
          </a:p>
          <a:p>
            <a:endParaRPr lang="en-US" baseline="0" dirty="0"/>
          </a:p>
          <a:p>
            <a:r>
              <a:rPr lang="en-US" sz="1600" b="0" i="0" kern="1200" dirty="0">
                <a:solidFill>
                  <a:schemeClr val="tx1"/>
                </a:solidFill>
                <a:effectLst/>
                <a:latin typeface="+mn-lt"/>
                <a:ea typeface="+mn-ea"/>
                <a:cs typeface="+mn-cs"/>
              </a:rPr>
              <a:t>An Azure storage account gives you access to the Azure Blob, Queue, Table, and File services in Azure Storage. Your storage account provides the unique namespace for your Azure Storage data objects. By default, the data in your account is available only to you, the account owner.</a:t>
            </a:r>
          </a:p>
          <a:p>
            <a:endParaRPr lang="en-US" sz="1600" b="0" i="0" kern="1200" dirty="0">
              <a:solidFill>
                <a:schemeClr val="tx1"/>
              </a:solidFill>
              <a:effectLst/>
              <a:latin typeface="+mn-lt"/>
              <a:ea typeface="+mn-ea"/>
              <a:cs typeface="+mn-cs"/>
            </a:endParaRPr>
          </a:p>
          <a:p>
            <a:r>
              <a:rPr lang="en-US" sz="1600" b="0" i="0" kern="1200" dirty="0">
                <a:solidFill>
                  <a:schemeClr val="tx1"/>
                </a:solidFill>
                <a:effectLst/>
                <a:latin typeface="+mn-lt"/>
                <a:ea typeface="+mn-ea"/>
                <a:cs typeface="+mn-cs"/>
              </a:rPr>
              <a:t>There are two types of storage accounts:</a:t>
            </a:r>
          </a:p>
          <a:p>
            <a:pPr marL="228600" indent="-228600">
              <a:buAutoNum type="arabicPeriod"/>
            </a:pPr>
            <a:r>
              <a:rPr lang="en-US" sz="1600" b="0" i="0" kern="1200" dirty="0">
                <a:solidFill>
                  <a:schemeClr val="tx1"/>
                </a:solidFill>
                <a:effectLst/>
                <a:latin typeface="+mn-lt"/>
                <a:ea typeface="+mn-ea"/>
                <a:cs typeface="+mn-cs"/>
              </a:rPr>
              <a:t>Standard</a:t>
            </a:r>
            <a:r>
              <a:rPr lang="en-US" sz="1600" b="0" i="0" kern="1200" baseline="0" dirty="0">
                <a:solidFill>
                  <a:schemeClr val="tx1"/>
                </a:solidFill>
                <a:effectLst/>
                <a:latin typeface="+mn-lt"/>
                <a:ea typeface="+mn-ea"/>
                <a:cs typeface="+mn-cs"/>
              </a:rPr>
              <a:t> Storage Account</a:t>
            </a:r>
          </a:p>
          <a:p>
            <a:pPr marL="228600" indent="-228600">
              <a:buAutoNum type="arabicPeriod"/>
            </a:pPr>
            <a:r>
              <a:rPr lang="en-US" sz="1600" b="0" i="0" kern="1200" baseline="0" dirty="0">
                <a:solidFill>
                  <a:schemeClr val="tx1"/>
                </a:solidFill>
                <a:effectLst/>
                <a:latin typeface="+mn-lt"/>
                <a:ea typeface="+mn-ea"/>
                <a:cs typeface="+mn-cs"/>
              </a:rPr>
              <a:t>Premium Storage Account</a:t>
            </a:r>
          </a:p>
          <a:p>
            <a:pPr marL="228600" indent="-228600">
              <a:buAutoNum type="arabicPeriod"/>
            </a:pPr>
            <a:endParaRPr lang="en-US" sz="1600" b="0" i="0" kern="1200" baseline="0" dirty="0">
              <a:solidFill>
                <a:schemeClr val="tx1"/>
              </a:solidFill>
              <a:effectLst/>
              <a:latin typeface="+mn-lt"/>
              <a:ea typeface="+mn-ea"/>
              <a:cs typeface="+mn-cs"/>
            </a:endParaRPr>
          </a:p>
          <a:p>
            <a:pPr marL="0" indent="0">
              <a:buNone/>
            </a:pPr>
            <a:r>
              <a:rPr lang="en-US" sz="1600" b="0" i="0" kern="1200" baseline="0" dirty="0">
                <a:solidFill>
                  <a:schemeClr val="tx1"/>
                </a:solidFill>
                <a:effectLst/>
                <a:latin typeface="+mn-lt"/>
                <a:ea typeface="+mn-ea"/>
                <a:cs typeface="+mn-cs"/>
              </a:rPr>
              <a:t>References:</a:t>
            </a:r>
          </a:p>
          <a:p>
            <a:pPr marL="0" indent="0">
              <a:buNone/>
            </a:pPr>
            <a:r>
              <a:rPr lang="en-US" sz="1600" b="0" i="0" kern="1200" baseline="0" dirty="0">
                <a:solidFill>
                  <a:schemeClr val="tx1"/>
                </a:solidFill>
                <a:effectLst/>
                <a:latin typeface="+mn-lt"/>
                <a:ea typeface="+mn-ea"/>
                <a:cs typeface="+mn-cs"/>
              </a:rPr>
              <a:t>https://azure.microsoft.com/en-us/documentation/articles/storage-introduction/</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95</a:t>
            </a:fld>
            <a:endParaRPr lang="en-US"/>
          </a:p>
        </p:txBody>
      </p:sp>
    </p:spTree>
    <p:extLst>
      <p:ext uri="{BB962C8B-B14F-4D97-AF65-F5344CB8AC3E}">
        <p14:creationId xmlns:p14="http://schemas.microsoft.com/office/powerpoint/2010/main" val="137413776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Notes:</a:t>
            </a:r>
          </a:p>
          <a:p>
            <a:r>
              <a:rPr lang="en-US" sz="1600" b="0" i="0" kern="1200" dirty="0">
                <a:solidFill>
                  <a:schemeClr val="tx1"/>
                </a:solidFill>
                <a:effectLst/>
                <a:latin typeface="+mn-lt"/>
                <a:ea typeface="+mn-ea"/>
                <a:cs typeface="+mn-cs"/>
              </a:rPr>
              <a:t>Every object that you store in Azure Storage has a unique URL address. The storage account name forms the subdomain of that address. The combination of subdomain and domain name, which is specific to each service, forms an </a:t>
            </a:r>
            <a:r>
              <a:rPr lang="en-US" sz="1600" b="0" i="1" kern="1200" dirty="0">
                <a:solidFill>
                  <a:schemeClr val="tx1"/>
                </a:solidFill>
                <a:effectLst/>
                <a:latin typeface="+mn-lt"/>
                <a:ea typeface="+mn-ea"/>
                <a:cs typeface="+mn-cs"/>
              </a:rPr>
              <a:t>endpoint</a:t>
            </a:r>
            <a:r>
              <a:rPr lang="en-US" sz="1600" b="0" i="0" kern="1200" dirty="0">
                <a:solidFill>
                  <a:schemeClr val="tx1"/>
                </a:solidFill>
                <a:effectLst/>
                <a:latin typeface="+mn-lt"/>
                <a:ea typeface="+mn-ea"/>
                <a:cs typeface="+mn-cs"/>
              </a:rPr>
              <a:t> for your storage account.</a:t>
            </a:r>
          </a:p>
          <a:p>
            <a:endParaRPr lang="en-US" dirty="0"/>
          </a:p>
          <a:p>
            <a:r>
              <a:rPr lang="en-US" dirty="0"/>
              <a:t>Each storage account exposes endpoints</a:t>
            </a:r>
            <a:r>
              <a:rPr lang="en-US" baseline="0" dirty="0"/>
              <a:t> for the different services (Blob, File, Table and Queues). Each service is further subdivided into separate entities. </a:t>
            </a:r>
          </a:p>
          <a:p>
            <a:endParaRPr lang="en-US" baseline="0" dirty="0"/>
          </a:p>
          <a:p>
            <a:pPr marL="0" indent="0">
              <a:buNone/>
            </a:pPr>
            <a:r>
              <a:rPr lang="en-US" baseline="0" dirty="0"/>
              <a:t>1. Blob:</a:t>
            </a:r>
          </a:p>
          <a:p>
            <a:pPr marL="0" indent="0">
              <a:buNone/>
            </a:pPr>
            <a:r>
              <a:rPr lang="en-US" sz="1600" b="0" i="0" kern="1200" dirty="0">
                <a:solidFill>
                  <a:schemeClr val="tx1"/>
                </a:solidFill>
                <a:effectLst/>
                <a:latin typeface="+mn-lt"/>
                <a:ea typeface="+mn-ea"/>
                <a:cs typeface="+mn-cs"/>
              </a:rPr>
              <a:t>Azure Blob storage is a service for storing large amounts of unstructured data, such as text or binary data, that can be accessed from anywhere in the world via HTTP or HTTPS. You can use Blob storage to expose data publicly to the world, or to store application data privately. </a:t>
            </a:r>
          </a:p>
          <a:p>
            <a:pPr marL="0" indent="0">
              <a:buNone/>
            </a:pPr>
            <a:r>
              <a:rPr lang="en-US" sz="1600" b="0" i="0" kern="1200" baseline="0" dirty="0">
                <a:solidFill>
                  <a:schemeClr val="tx1"/>
                </a:solidFill>
                <a:effectLst/>
                <a:latin typeface="+mn-lt"/>
                <a:ea typeface="+mn-ea"/>
                <a:cs typeface="+mn-cs"/>
              </a:rPr>
              <a:t>It has the following components-</a:t>
            </a:r>
          </a:p>
          <a:p>
            <a:pPr marL="0" indent="0">
              <a:buNone/>
            </a:pPr>
            <a:r>
              <a:rPr lang="en-US" sz="1600" b="1" i="0" kern="1200" dirty="0">
                <a:solidFill>
                  <a:schemeClr val="tx1"/>
                </a:solidFill>
                <a:effectLst/>
                <a:latin typeface="+mn-lt"/>
                <a:ea typeface="+mn-ea"/>
                <a:cs typeface="+mn-cs"/>
              </a:rPr>
              <a:t>Container:</a:t>
            </a:r>
            <a:r>
              <a:rPr lang="en-US" sz="1600" b="0" i="0" kern="1200" dirty="0">
                <a:solidFill>
                  <a:schemeClr val="tx1"/>
                </a:solidFill>
                <a:effectLst/>
                <a:latin typeface="+mn-lt"/>
                <a:ea typeface="+mn-ea"/>
                <a:cs typeface="+mn-cs"/>
              </a:rPr>
              <a:t> A container provides a grouping of a set of blobs. All blobs must be in a container. An account can contain an unlimited number of containers. A container can store an unlimited number of blobs.</a:t>
            </a:r>
          </a:p>
          <a:p>
            <a:r>
              <a:rPr lang="en-US" sz="1600" b="1" i="0" kern="1200" dirty="0">
                <a:solidFill>
                  <a:schemeClr val="tx1"/>
                </a:solidFill>
                <a:effectLst/>
                <a:latin typeface="+mn-lt"/>
                <a:ea typeface="+mn-ea"/>
                <a:cs typeface="+mn-cs"/>
              </a:rPr>
              <a:t>Blob:</a:t>
            </a:r>
            <a:r>
              <a:rPr lang="en-US" sz="1600" b="0" i="0" kern="1200" dirty="0">
                <a:solidFill>
                  <a:schemeClr val="tx1"/>
                </a:solidFill>
                <a:effectLst/>
                <a:latin typeface="+mn-lt"/>
                <a:ea typeface="+mn-ea"/>
                <a:cs typeface="+mn-cs"/>
              </a:rPr>
              <a:t> A file of any type and size. Azure Storage offers three types of blobs: block blobs, page blobs, and append blobs.</a:t>
            </a:r>
          </a:p>
          <a:p>
            <a:pPr marL="0" indent="0">
              <a:buNone/>
            </a:pPr>
            <a:endParaRPr lang="en-US" baseline="0" dirty="0"/>
          </a:p>
          <a:p>
            <a:r>
              <a:rPr lang="en-US" baseline="0" dirty="0"/>
              <a:t>2. File:</a:t>
            </a:r>
          </a:p>
          <a:p>
            <a:r>
              <a:rPr lang="en-US" baseline="0" dirty="0"/>
              <a:t>File Services contains SMB shares, which of course contain traditional files and folders.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mn-lt"/>
                <a:ea typeface="+mn-ea"/>
                <a:cs typeface="+mn-cs"/>
              </a:rPr>
              <a:t>It has the following components-</a:t>
            </a:r>
          </a:p>
          <a:p>
            <a:r>
              <a:rPr lang="en-US" sz="1600" b="1" i="0" kern="1200" dirty="0">
                <a:solidFill>
                  <a:schemeClr val="tx1"/>
                </a:solidFill>
                <a:effectLst/>
                <a:latin typeface="+mn-lt"/>
                <a:ea typeface="+mn-ea"/>
                <a:cs typeface="+mn-cs"/>
              </a:rPr>
              <a:t>Share:</a:t>
            </a:r>
            <a:r>
              <a:rPr lang="en-US" sz="1600" b="0" i="0" kern="1200" dirty="0">
                <a:solidFill>
                  <a:schemeClr val="tx1"/>
                </a:solidFill>
                <a:effectLst/>
                <a:latin typeface="+mn-lt"/>
                <a:ea typeface="+mn-ea"/>
                <a:cs typeface="+mn-cs"/>
              </a:rPr>
              <a:t> A File storage share is an SMB file share in Azure. All directories and files must be created in a parent share. An account can contain an unlimited number of shares, and a share can store an unlimited number of files, up to the 5 TB total capacity of the file share.</a:t>
            </a:r>
          </a:p>
          <a:p>
            <a:r>
              <a:rPr lang="en-US" sz="1600" b="1" i="0" kern="1200" dirty="0">
                <a:solidFill>
                  <a:schemeClr val="tx1"/>
                </a:solidFill>
                <a:effectLst/>
                <a:latin typeface="+mn-lt"/>
                <a:ea typeface="+mn-ea"/>
                <a:cs typeface="+mn-cs"/>
              </a:rPr>
              <a:t>Directory:</a:t>
            </a:r>
            <a:r>
              <a:rPr lang="en-US" sz="1600" b="0" i="0" kern="1200" dirty="0">
                <a:solidFill>
                  <a:schemeClr val="tx1"/>
                </a:solidFill>
                <a:effectLst/>
                <a:latin typeface="+mn-lt"/>
                <a:ea typeface="+mn-ea"/>
                <a:cs typeface="+mn-cs"/>
              </a:rPr>
              <a:t> An optional hierarchy of directories.</a:t>
            </a:r>
          </a:p>
          <a:p>
            <a:r>
              <a:rPr lang="en-US" sz="1600" b="1" i="0" kern="1200" dirty="0">
                <a:solidFill>
                  <a:schemeClr val="tx1"/>
                </a:solidFill>
                <a:effectLst/>
                <a:latin typeface="+mn-lt"/>
                <a:ea typeface="+mn-ea"/>
                <a:cs typeface="+mn-cs"/>
              </a:rPr>
              <a:t>File:</a:t>
            </a:r>
            <a:r>
              <a:rPr lang="en-US" sz="1600" b="0" i="0" kern="1200" dirty="0">
                <a:solidFill>
                  <a:schemeClr val="tx1"/>
                </a:solidFill>
                <a:effectLst/>
                <a:latin typeface="+mn-lt"/>
                <a:ea typeface="+mn-ea"/>
                <a:cs typeface="+mn-cs"/>
              </a:rPr>
              <a:t> A file in the share. A file may be up to 1 TB in size.</a:t>
            </a:r>
          </a:p>
          <a:p>
            <a:endParaRPr lang="en-US" baseline="0" dirty="0"/>
          </a:p>
          <a:p>
            <a:r>
              <a:rPr lang="en-US" baseline="0" dirty="0"/>
              <a:t>3. Table:</a:t>
            </a:r>
          </a:p>
          <a:p>
            <a:r>
              <a:rPr lang="en-US" sz="1600" b="0" i="0" kern="1200" dirty="0">
                <a:solidFill>
                  <a:schemeClr val="tx1"/>
                </a:solidFill>
                <a:effectLst/>
                <a:latin typeface="+mn-lt"/>
                <a:ea typeface="+mn-ea"/>
                <a:cs typeface="+mn-cs"/>
              </a:rPr>
              <a:t>The Azure Table storage service stores large amounts of structured data. The service is a NoSQL data store which accepts authenticated calls from inside and outside the Azure cloud. Azure tables are ideal for storing structured, non-relational data.</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mn-lt"/>
                <a:ea typeface="+mn-ea"/>
                <a:cs typeface="+mn-cs"/>
              </a:rPr>
              <a:t>It has the following components-</a:t>
            </a:r>
          </a:p>
          <a:p>
            <a:r>
              <a:rPr lang="en-US" sz="1600" b="1" i="0" kern="1200" dirty="0">
                <a:solidFill>
                  <a:schemeClr val="tx1"/>
                </a:solidFill>
                <a:effectLst/>
                <a:latin typeface="+mn-lt"/>
                <a:ea typeface="+mn-ea"/>
                <a:cs typeface="+mn-cs"/>
              </a:rPr>
              <a:t>Table</a:t>
            </a:r>
            <a:r>
              <a:rPr lang="en-US" sz="1600" b="0" i="0" kern="1200" dirty="0">
                <a:solidFill>
                  <a:schemeClr val="tx1"/>
                </a:solidFill>
                <a:effectLst/>
                <a:latin typeface="+mn-lt"/>
                <a:ea typeface="+mn-ea"/>
                <a:cs typeface="+mn-cs"/>
              </a:rPr>
              <a:t>: A table is a collection of entities. A</a:t>
            </a:r>
            <a:r>
              <a:rPr lang="en-US" sz="1600" b="0" i="0" kern="1200" baseline="0" dirty="0">
                <a:solidFill>
                  <a:schemeClr val="tx1"/>
                </a:solidFill>
                <a:effectLst/>
                <a:latin typeface="+mn-lt"/>
                <a:ea typeface="+mn-ea"/>
                <a:cs typeface="+mn-cs"/>
              </a:rPr>
              <a:t> </a:t>
            </a:r>
            <a:r>
              <a:rPr lang="en-US" sz="1600" b="0" i="0" kern="1200" dirty="0">
                <a:solidFill>
                  <a:schemeClr val="tx1"/>
                </a:solidFill>
                <a:effectLst/>
                <a:latin typeface="+mn-lt"/>
                <a:ea typeface="+mn-ea"/>
                <a:cs typeface="+mn-cs"/>
              </a:rPr>
              <a:t>single table can contain entities that have different sets of properties. The number of tables that a storage account can contain is limited only by the storage account capacity limit.</a:t>
            </a:r>
          </a:p>
          <a:p>
            <a:r>
              <a:rPr lang="en-US" sz="1600" b="1" i="0" kern="1200" dirty="0">
                <a:solidFill>
                  <a:schemeClr val="tx1"/>
                </a:solidFill>
                <a:effectLst/>
                <a:latin typeface="+mn-lt"/>
                <a:ea typeface="+mn-ea"/>
                <a:cs typeface="+mn-cs"/>
              </a:rPr>
              <a:t>Entity</a:t>
            </a:r>
            <a:r>
              <a:rPr lang="en-US" sz="1600" b="0" i="0" kern="1200" dirty="0">
                <a:solidFill>
                  <a:schemeClr val="tx1"/>
                </a:solidFill>
                <a:effectLst/>
                <a:latin typeface="+mn-lt"/>
                <a:ea typeface="+mn-ea"/>
                <a:cs typeface="+mn-cs"/>
              </a:rPr>
              <a:t>: An entity is a set of properties, similar to a database row. An entity can be up to 1MB in size. </a:t>
            </a:r>
            <a:endParaRPr lang="en-US" baseline="0" dirty="0"/>
          </a:p>
          <a:p>
            <a:endParaRPr lang="en-US" baseline="0" dirty="0"/>
          </a:p>
          <a:p>
            <a:r>
              <a:rPr lang="en-US" baseline="0" dirty="0"/>
              <a:t>4. Queue-</a:t>
            </a:r>
          </a:p>
          <a:p>
            <a:r>
              <a:rPr lang="en-US" baseline="0" dirty="0"/>
              <a:t>It </a:t>
            </a:r>
            <a:r>
              <a:rPr lang="en-US" sz="1600" b="0" i="0" kern="1200" dirty="0">
                <a:solidFill>
                  <a:schemeClr val="tx1"/>
                </a:solidFill>
                <a:effectLst/>
                <a:latin typeface="+mn-lt"/>
                <a:ea typeface="+mn-ea"/>
                <a:cs typeface="+mn-cs"/>
              </a:rPr>
              <a:t>is a service that provides messaging queues in the cloud.</a:t>
            </a:r>
            <a:r>
              <a:rPr lang="en-US" sz="1600" b="0" i="0" kern="1200" baseline="0" dirty="0">
                <a:solidFill>
                  <a:schemeClr val="tx1"/>
                </a:solidFill>
                <a:effectLst/>
                <a:latin typeface="+mn-lt"/>
                <a:ea typeface="+mn-ea"/>
                <a:cs typeface="+mn-cs"/>
              </a:rPr>
              <a:t> It </a:t>
            </a:r>
            <a:r>
              <a:rPr lang="en-US" sz="1600" b="0" i="0" kern="1200" dirty="0">
                <a:solidFill>
                  <a:schemeClr val="tx1"/>
                </a:solidFill>
                <a:effectLst/>
                <a:latin typeface="+mn-lt"/>
                <a:ea typeface="+mn-ea"/>
                <a:cs typeface="+mn-cs"/>
              </a:rPr>
              <a:t> is a service for storing large numbers of messages that can be accessed from anywhere in the world via authenticated calls using HTTP or HTTPS.</a:t>
            </a:r>
          </a:p>
          <a:p>
            <a:pPr marL="0" marR="0" indent="0" algn="l" defTabSz="914400" rtl="0" eaLnBrk="1" fontAlgn="auto" latinLnBrk="0" hangingPunct="1">
              <a:lnSpc>
                <a:spcPct val="100000"/>
              </a:lnSpc>
              <a:spcBef>
                <a:spcPts val="0"/>
              </a:spcBef>
              <a:spcAft>
                <a:spcPts val="0"/>
              </a:spcAft>
              <a:buClrTx/>
              <a:buSzTx/>
              <a:buFontTx/>
              <a:buNone/>
              <a:tabLst/>
              <a:defRPr/>
            </a:pPr>
            <a:r>
              <a:rPr lang="en-US" sz="1600" b="0" i="0" kern="1200" baseline="0" dirty="0">
                <a:solidFill>
                  <a:schemeClr val="tx1"/>
                </a:solidFill>
                <a:effectLst/>
                <a:latin typeface="+mn-lt"/>
                <a:ea typeface="+mn-ea"/>
                <a:cs typeface="+mn-cs"/>
              </a:rPr>
              <a:t>It has the following components-</a:t>
            </a:r>
            <a:endParaRPr lang="en-US" sz="1600" b="0" i="0" kern="1200" dirty="0">
              <a:solidFill>
                <a:schemeClr val="tx1"/>
              </a:solidFill>
              <a:effectLst/>
              <a:latin typeface="+mn-lt"/>
              <a:ea typeface="+mn-ea"/>
              <a:cs typeface="+mn-cs"/>
            </a:endParaRPr>
          </a:p>
          <a:p>
            <a:r>
              <a:rPr lang="en-US" sz="1600" b="1" i="0" kern="1200" dirty="0">
                <a:solidFill>
                  <a:schemeClr val="tx1"/>
                </a:solidFill>
                <a:effectLst/>
                <a:latin typeface="+mn-lt"/>
                <a:ea typeface="+mn-ea"/>
                <a:cs typeface="+mn-cs"/>
              </a:rPr>
              <a:t>Queue:</a:t>
            </a:r>
            <a:r>
              <a:rPr lang="en-US" sz="1600" b="0" i="0" kern="1200" dirty="0">
                <a:solidFill>
                  <a:schemeClr val="tx1"/>
                </a:solidFill>
                <a:effectLst/>
                <a:latin typeface="+mn-lt"/>
                <a:ea typeface="+mn-ea"/>
                <a:cs typeface="+mn-cs"/>
              </a:rPr>
              <a:t> A queue contains a set of messages. All messages must be in a queue.</a:t>
            </a:r>
          </a:p>
          <a:p>
            <a:r>
              <a:rPr lang="en-US" sz="1600" b="1" i="0" kern="1200" dirty="0">
                <a:solidFill>
                  <a:schemeClr val="tx1"/>
                </a:solidFill>
                <a:effectLst/>
                <a:latin typeface="+mn-lt"/>
                <a:ea typeface="+mn-ea"/>
                <a:cs typeface="+mn-cs"/>
              </a:rPr>
              <a:t>Message:</a:t>
            </a:r>
            <a:r>
              <a:rPr lang="en-US" sz="1600" b="0" i="0" kern="1200" dirty="0">
                <a:solidFill>
                  <a:schemeClr val="tx1"/>
                </a:solidFill>
                <a:effectLst/>
                <a:latin typeface="+mn-lt"/>
                <a:ea typeface="+mn-ea"/>
                <a:cs typeface="+mn-cs"/>
              </a:rPr>
              <a:t> A message, in any format, of up to 64KB.</a:t>
            </a:r>
          </a:p>
          <a:p>
            <a:endParaRPr lang="en-US" sz="1600" b="0" i="0" kern="1200" dirty="0">
              <a:solidFill>
                <a:schemeClr val="tx1"/>
              </a:solidFill>
              <a:effectLst/>
              <a:latin typeface="+mn-lt"/>
              <a:ea typeface="+mn-ea"/>
              <a:cs typeface="+mn-cs"/>
            </a:endParaRPr>
          </a:p>
          <a:p>
            <a:endParaRPr lang="en-US" baseline="0" dirty="0"/>
          </a:p>
          <a:p>
            <a:r>
              <a:rPr lang="en-US" baseline="0" dirty="0"/>
              <a:t>References:</a:t>
            </a:r>
          </a:p>
          <a:p>
            <a:r>
              <a:rPr lang="en-US" dirty="0"/>
              <a:t>https://azure.microsoft.com/en-us/documentation/articles/storage-create-storage-account/#storage-account-endpoints</a:t>
            </a:r>
          </a:p>
          <a:p>
            <a:r>
              <a:rPr lang="en-US" dirty="0"/>
              <a:t>https://azure.microsoft.com/en-us/documentation/articles/storage-dotnet-how-to-use-blobs/</a:t>
            </a:r>
          </a:p>
          <a:p>
            <a:r>
              <a:rPr lang="en-US" dirty="0"/>
              <a:t>https://azure.microsoft.com/en-us/documentation/articles/storage-dotnet-how-to-use-tables/</a:t>
            </a:r>
          </a:p>
          <a:p>
            <a:r>
              <a:rPr lang="en-US" dirty="0"/>
              <a:t>https://azure.microsoft.com/en-us/documentation/articles/storage-dotnet-how-to-use-queues/</a:t>
            </a:r>
          </a:p>
          <a:p>
            <a:r>
              <a:rPr lang="en-US" dirty="0"/>
              <a:t>https://azure.microsoft.com/en-us/documentation/articles/storage-dotnet-how-to-use-files/</a:t>
            </a:r>
          </a:p>
          <a:p>
            <a:endParaRPr lang="en-US" dirty="0"/>
          </a:p>
        </p:txBody>
      </p:sp>
      <p:sp>
        <p:nvSpPr>
          <p:cNvPr id="4" name="Slide Number Placeholder 3"/>
          <p:cNvSpPr>
            <a:spLocks noGrp="1"/>
          </p:cNvSpPr>
          <p:nvPr>
            <p:ph type="sldNum" sz="quarter" idx="10"/>
          </p:nvPr>
        </p:nvSpPr>
        <p:spPr/>
        <p:txBody>
          <a:bodyPr/>
          <a:lstStyle/>
          <a:p>
            <a:fld id="{35F9E99B-4FEE-4934-B062-7974998916A4}" type="slidenum">
              <a:rPr lang="en-US" smtClean="0"/>
              <a:t>96</a:t>
            </a:fld>
            <a:endParaRPr lang="en-US"/>
          </a:p>
        </p:txBody>
      </p:sp>
    </p:spTree>
    <p:extLst>
      <p:ext uri="{BB962C8B-B14F-4D97-AF65-F5344CB8AC3E}">
        <p14:creationId xmlns:p14="http://schemas.microsoft.com/office/powerpoint/2010/main" val="31623390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97</a:t>
            </a:fld>
            <a:endParaRPr lang="en-US"/>
          </a:p>
        </p:txBody>
      </p:sp>
    </p:spTree>
    <p:extLst>
      <p:ext uri="{BB962C8B-B14F-4D97-AF65-F5344CB8AC3E}">
        <p14:creationId xmlns:p14="http://schemas.microsoft.com/office/powerpoint/2010/main" val="190045216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98</a:t>
            </a:fld>
            <a:endParaRPr lang="en-US"/>
          </a:p>
        </p:txBody>
      </p:sp>
    </p:spTree>
    <p:extLst>
      <p:ext uri="{BB962C8B-B14F-4D97-AF65-F5344CB8AC3E}">
        <p14:creationId xmlns:p14="http://schemas.microsoft.com/office/powerpoint/2010/main" val="32761527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5F9E99B-4FEE-4934-B062-7974998916A4}" type="slidenum">
              <a:rPr lang="en-US" smtClean="0"/>
              <a:t>99</a:t>
            </a:fld>
            <a:endParaRPr lang="en-US"/>
          </a:p>
        </p:txBody>
      </p:sp>
    </p:spTree>
    <p:extLst>
      <p:ext uri="{BB962C8B-B14F-4D97-AF65-F5344CB8AC3E}">
        <p14:creationId xmlns:p14="http://schemas.microsoft.com/office/powerpoint/2010/main" val="28011454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COVE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729251" y="2060265"/>
            <a:ext cx="11191875" cy="1166813"/>
          </a:xfrm>
          <a:prstGeom prst="rect">
            <a:avLst/>
          </a:prstGeom>
        </p:spPr>
        <p:txBody>
          <a:bodyPr vert="horz"/>
          <a:lstStyle>
            <a:lvl1pPr algn="ctr">
              <a:defRPr sz="6000">
                <a:solidFill>
                  <a:srgbClr val="FFFFFF"/>
                </a:solidFill>
              </a:defRPr>
            </a:lvl1pPr>
          </a:lstStyle>
          <a:p>
            <a:r>
              <a:rPr lang="en-CA"/>
              <a:t>Click to edit Master title style</a:t>
            </a:r>
            <a:endParaRPr lang="en-US"/>
          </a:p>
        </p:txBody>
      </p:sp>
      <p:sp>
        <p:nvSpPr>
          <p:cNvPr id="20" name="Text Placeholder 19"/>
          <p:cNvSpPr>
            <a:spLocks noGrp="1"/>
          </p:cNvSpPr>
          <p:nvPr>
            <p:ph type="body" sz="quarter" idx="10"/>
          </p:nvPr>
        </p:nvSpPr>
        <p:spPr>
          <a:xfrm>
            <a:off x="2288132" y="3234604"/>
            <a:ext cx="8074113" cy="1069975"/>
          </a:xfrm>
          <a:prstGeom prst="rect">
            <a:avLst/>
          </a:prstGeom>
        </p:spPr>
        <p:txBody>
          <a:bodyPr vert="horz"/>
          <a:lstStyle>
            <a:lvl1pPr marL="0" indent="0" algn="ctr">
              <a:buNone/>
              <a:defRPr sz="3200">
                <a:solidFill>
                  <a:schemeClr val="bg1"/>
                </a:solidFill>
              </a:defRPr>
            </a:lvl1pPr>
          </a:lstStyle>
          <a:p>
            <a:pPr lvl="0"/>
            <a:r>
              <a:rPr lang="en-CA"/>
              <a:t>Click to edit Master text styles</a:t>
            </a:r>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1318413536"/>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3"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847563618"/>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ND PICTUR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23013" y="1203325"/>
            <a:ext cx="5749925" cy="4972050"/>
          </a:xfrm>
          <a:prstGeom prst="rect">
            <a:avLst/>
          </a:prstGeom>
        </p:spPr>
        <p:txBody>
          <a:bodyPr vert="horz"/>
          <a:lstStyle>
            <a:lvl1pPr marL="0" indent="0">
              <a:buNone/>
              <a:defRPr sz="2000">
                <a:solidFill>
                  <a:srgbClr val="002050"/>
                </a:solidFill>
              </a:defRPr>
            </a:lvl1pPr>
          </a:lstStyle>
          <a:p>
            <a:endParaRPr lang="en-US"/>
          </a:p>
        </p:txBody>
      </p:sp>
      <p:sp>
        <p:nvSpPr>
          <p:cNvPr id="7" name="Text Placeholder 4"/>
          <p:cNvSpPr>
            <a:spLocks noGrp="1"/>
          </p:cNvSpPr>
          <p:nvPr>
            <p:ph type="body" sz="quarter" idx="11" hasCustomPrompt="1"/>
          </p:nvPr>
        </p:nvSpPr>
        <p:spPr>
          <a:xfrm>
            <a:off x="360363" y="1938338"/>
            <a:ext cx="5735883" cy="3983037"/>
          </a:xfrm>
          <a:prstGeom prst="rect">
            <a:avLst/>
          </a:prstGeom>
        </p:spPr>
        <p:txBody>
          <a:bodyPr vert="horz"/>
          <a:lstStyle>
            <a:lvl1pPr marL="285750" indent="-285750">
              <a:lnSpc>
                <a:spcPct val="110000"/>
              </a:lnSpc>
              <a:buClr>
                <a:schemeClr val="tx1"/>
              </a:buClr>
              <a:buFont typeface="Arial"/>
              <a:buChar char="•"/>
              <a:defRPr sz="1400">
                <a:solidFill>
                  <a:schemeClr val="tx1"/>
                </a:solidFill>
              </a:defRPr>
            </a:lvl1pPr>
            <a:lvl2pPr marL="573030" indent="-285750">
              <a:lnSpc>
                <a:spcPct val="110000"/>
              </a:lnSpc>
              <a:buFont typeface="Lucida Grande"/>
              <a:buChar char="-"/>
              <a:defRPr sz="1400">
                <a:solidFill>
                  <a:schemeClr val="tx1"/>
                </a:solidFill>
              </a:defRPr>
            </a:lvl2pPr>
            <a:lvl3pPr marL="885937" indent="-285750">
              <a:lnSpc>
                <a:spcPct val="110000"/>
              </a:lnSpc>
              <a:buFont typeface="Courier New"/>
              <a:buChar char="o"/>
              <a:defRPr sz="1400">
                <a:solidFill>
                  <a:schemeClr val="tx1"/>
                </a:solidFill>
              </a:defRPr>
            </a:lvl3pPr>
            <a:lvl4pPr marL="1173216" indent="-285750">
              <a:lnSpc>
                <a:spcPct val="110000"/>
              </a:lnSpc>
              <a:buFont typeface="Courier New"/>
              <a:buChar char="o"/>
              <a:defRPr sz="1400">
                <a:solidFill>
                  <a:schemeClr val="tx1"/>
                </a:solidFill>
              </a:defRPr>
            </a:lvl4pPr>
            <a:lvl5pPr marL="1127540" indent="0">
              <a:buFont typeface="Wingdings" charset="2"/>
              <a:buNone/>
              <a:defRPr sz="1400">
                <a:solidFill>
                  <a:schemeClr val="tx1"/>
                </a:solidFill>
              </a:defRPr>
            </a:lvl5pPr>
          </a:lstStyle>
          <a:p>
            <a:pPr lvl="0"/>
            <a:r>
              <a:rPr lang="en-CA" dirty="0"/>
              <a:t>First level</a:t>
            </a:r>
          </a:p>
          <a:p>
            <a:pPr lvl="1"/>
            <a:r>
              <a:rPr lang="en-CA" dirty="0"/>
              <a:t>Second level</a:t>
            </a:r>
          </a:p>
          <a:p>
            <a:pPr lvl="2"/>
            <a:r>
              <a:rPr lang="en-CA" dirty="0"/>
              <a:t>Third level</a:t>
            </a:r>
            <a:endParaRPr lang="en-US" dirty="0"/>
          </a:p>
          <a:p>
            <a:pPr lvl="3"/>
            <a:endParaRPr lang="en-US" dirty="0"/>
          </a:p>
          <a:p>
            <a:pPr lvl="3"/>
            <a:endParaRPr lang="en-CA" dirty="0"/>
          </a:p>
        </p:txBody>
      </p:sp>
      <p:sp>
        <p:nvSpPr>
          <p:cNvPr id="8" name="Text Placeholder 3"/>
          <p:cNvSpPr>
            <a:spLocks noGrp="1"/>
          </p:cNvSpPr>
          <p:nvPr>
            <p:ph type="body" sz="quarter" idx="12"/>
          </p:nvPr>
        </p:nvSpPr>
        <p:spPr>
          <a:xfrm>
            <a:off x="352759" y="800099"/>
            <a:ext cx="5481637" cy="404579"/>
          </a:xfrm>
          <a:prstGeom prst="rect">
            <a:avLst/>
          </a:prstGeom>
        </p:spPr>
        <p:txBody>
          <a:bodyPr vert="horz"/>
          <a:lstStyle>
            <a:lvl1pPr marL="0" indent="0">
              <a:buNone/>
              <a:defRPr sz="2200"/>
            </a:lvl1pPr>
          </a:lstStyle>
          <a:p>
            <a:pPr lvl="0"/>
            <a:r>
              <a:rPr lang="en-CA" dirty="0"/>
              <a:t>Click to edit Master text styles</a:t>
            </a:r>
          </a:p>
        </p:txBody>
      </p:sp>
      <p:sp>
        <p:nvSpPr>
          <p:cNvPr id="6"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609078584"/>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S_TW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23013" y="1203325"/>
            <a:ext cx="5749925" cy="4972050"/>
          </a:xfrm>
          <a:prstGeom prst="rect">
            <a:avLst/>
          </a:prstGeom>
        </p:spPr>
        <p:txBody>
          <a:bodyPr vert="horz"/>
          <a:lstStyle>
            <a:lvl1pPr marL="0" indent="0">
              <a:buNone/>
              <a:defRPr sz="2000">
                <a:solidFill>
                  <a:srgbClr val="002050"/>
                </a:solidFill>
              </a:defRPr>
            </a:lvl1pPr>
          </a:lstStyle>
          <a:p>
            <a:endParaRPr lang="en-US"/>
          </a:p>
        </p:txBody>
      </p:sp>
      <p:sp>
        <p:nvSpPr>
          <p:cNvPr id="5" name="Picture Placeholder 3"/>
          <p:cNvSpPr>
            <a:spLocks noGrp="1"/>
          </p:cNvSpPr>
          <p:nvPr>
            <p:ph type="pic" sz="quarter" idx="11"/>
          </p:nvPr>
        </p:nvSpPr>
        <p:spPr>
          <a:xfrm>
            <a:off x="360457" y="1203325"/>
            <a:ext cx="5749925" cy="4972050"/>
          </a:xfrm>
          <a:prstGeom prst="rect">
            <a:avLst/>
          </a:prstGeom>
        </p:spPr>
        <p:txBody>
          <a:bodyPr vert="horz"/>
          <a:lstStyle>
            <a:lvl1pPr marL="0" indent="0">
              <a:buNone/>
              <a:defRPr sz="2000">
                <a:solidFill>
                  <a:srgbClr val="002050"/>
                </a:solidFill>
              </a:defRPr>
            </a:lvl1pPr>
          </a:lstStyle>
          <a:p>
            <a:endParaRPr lang="en-US"/>
          </a:p>
        </p:txBody>
      </p:sp>
      <p:sp>
        <p:nvSpPr>
          <p:cNvPr id="6"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682161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S_THRE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8275386" y="1203325"/>
            <a:ext cx="3797552" cy="4972050"/>
          </a:xfrm>
          <a:prstGeom prst="rect">
            <a:avLst/>
          </a:prstGeom>
        </p:spPr>
        <p:txBody>
          <a:bodyPr vert="horz"/>
          <a:lstStyle>
            <a:lvl1pPr marL="0" indent="0">
              <a:buNone/>
              <a:defRPr sz="2000">
                <a:solidFill>
                  <a:srgbClr val="002050"/>
                </a:solidFill>
              </a:defRPr>
            </a:lvl1pPr>
          </a:lstStyle>
          <a:p>
            <a:endParaRPr lang="en-US"/>
          </a:p>
        </p:txBody>
      </p:sp>
      <p:sp>
        <p:nvSpPr>
          <p:cNvPr id="5" name="Picture Placeholder 3"/>
          <p:cNvSpPr>
            <a:spLocks noGrp="1"/>
          </p:cNvSpPr>
          <p:nvPr>
            <p:ph type="pic" sz="quarter" idx="11"/>
          </p:nvPr>
        </p:nvSpPr>
        <p:spPr>
          <a:xfrm>
            <a:off x="4371650" y="1203325"/>
            <a:ext cx="3663862" cy="4972050"/>
          </a:xfrm>
          <a:prstGeom prst="rect">
            <a:avLst/>
          </a:prstGeom>
        </p:spPr>
        <p:txBody>
          <a:bodyPr vert="horz"/>
          <a:lstStyle>
            <a:lvl1pPr marL="0" indent="0">
              <a:buNone/>
              <a:defRPr sz="2000">
                <a:solidFill>
                  <a:srgbClr val="002050"/>
                </a:solidFill>
              </a:defRPr>
            </a:lvl1pPr>
          </a:lstStyle>
          <a:p>
            <a:endParaRPr lang="en-US"/>
          </a:p>
        </p:txBody>
      </p:sp>
      <p:sp>
        <p:nvSpPr>
          <p:cNvPr id="6" name="Picture Placeholder 3"/>
          <p:cNvSpPr>
            <a:spLocks noGrp="1"/>
          </p:cNvSpPr>
          <p:nvPr>
            <p:ph type="pic" sz="quarter" idx="12"/>
          </p:nvPr>
        </p:nvSpPr>
        <p:spPr>
          <a:xfrm>
            <a:off x="347593" y="1203325"/>
            <a:ext cx="3797552" cy="4972050"/>
          </a:xfrm>
          <a:prstGeom prst="rect">
            <a:avLst/>
          </a:prstGeom>
        </p:spPr>
        <p:txBody>
          <a:bodyPr vert="horz"/>
          <a:lstStyle>
            <a:lvl1pPr marL="0" indent="0">
              <a:buNone/>
              <a:defRPr sz="2000">
                <a:solidFill>
                  <a:srgbClr val="002050"/>
                </a:solidFill>
              </a:defRPr>
            </a:lvl1pPr>
          </a:lstStyle>
          <a:p>
            <a:endParaRPr lang="en-US"/>
          </a:p>
        </p:txBody>
      </p:sp>
      <p:sp>
        <p:nvSpPr>
          <p:cNvPr id="9"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536750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REFERENCE GRID">
    <p:spTree>
      <p:nvGrpSpPr>
        <p:cNvPr id="1" name=""/>
        <p:cNvGrpSpPr/>
        <p:nvPr/>
      </p:nvGrpSpPr>
      <p:grpSpPr>
        <a:xfrm>
          <a:off x="0" y="0"/>
          <a:ext cx="0" cy="0"/>
          <a:chOff x="0" y="0"/>
          <a:chExt cx="0" cy="0"/>
        </a:xfrm>
      </p:grpSpPr>
      <p:graphicFrame>
        <p:nvGraphicFramePr>
          <p:cNvPr id="2" name="Table 1"/>
          <p:cNvGraphicFramePr>
            <a:graphicFrameLocks noGrp="1"/>
          </p:cNvGraphicFramePr>
          <p:nvPr userDrawn="1">
            <p:extLst>
              <p:ext uri="{D42A27DB-BD31-4B8C-83A1-F6EECF244321}">
                <p14:modId xmlns:p14="http://schemas.microsoft.com/office/powerpoint/2010/main" val="2722000451"/>
              </p:ext>
            </p:extLst>
          </p:nvPr>
        </p:nvGraphicFramePr>
        <p:xfrm>
          <a:off x="360879" y="1202762"/>
          <a:ext cx="11705465" cy="5449440"/>
        </p:xfrm>
        <a:graphic>
          <a:graphicData uri="http://schemas.openxmlformats.org/drawingml/2006/table">
            <a:tbl>
              <a:tblPr firstRow="1" bandRow="1">
                <a:tableStyleId>{2D5ABB26-0587-4C30-8999-92F81FD0307C}</a:tableStyleId>
              </a:tblPr>
              <a:tblGrid>
                <a:gridCol w="107161">
                  <a:extLst>
                    <a:ext uri="{9D8B030D-6E8A-4147-A177-3AD203B41FA5}">
                      <a16:colId xmlns:a16="http://schemas.microsoft.com/office/drawing/2014/main" val="20000"/>
                    </a:ext>
                  </a:extLst>
                </a:gridCol>
                <a:gridCol w="1738432">
                  <a:extLst>
                    <a:ext uri="{9D8B030D-6E8A-4147-A177-3AD203B41FA5}">
                      <a16:colId xmlns:a16="http://schemas.microsoft.com/office/drawing/2014/main" val="20001"/>
                    </a:ext>
                  </a:extLst>
                </a:gridCol>
                <a:gridCol w="105318">
                  <a:extLst>
                    <a:ext uri="{9D8B030D-6E8A-4147-A177-3AD203B41FA5}">
                      <a16:colId xmlns:a16="http://schemas.microsoft.com/office/drawing/2014/main" val="20002"/>
                    </a:ext>
                  </a:extLst>
                </a:gridCol>
                <a:gridCol w="103627">
                  <a:extLst>
                    <a:ext uri="{9D8B030D-6E8A-4147-A177-3AD203B41FA5}">
                      <a16:colId xmlns:a16="http://schemas.microsoft.com/office/drawing/2014/main" val="20003"/>
                    </a:ext>
                  </a:extLst>
                </a:gridCol>
                <a:gridCol w="1738433">
                  <a:extLst>
                    <a:ext uri="{9D8B030D-6E8A-4147-A177-3AD203B41FA5}">
                      <a16:colId xmlns:a16="http://schemas.microsoft.com/office/drawing/2014/main" val="20004"/>
                    </a:ext>
                  </a:extLst>
                </a:gridCol>
                <a:gridCol w="108851">
                  <a:extLst>
                    <a:ext uri="{9D8B030D-6E8A-4147-A177-3AD203B41FA5}">
                      <a16:colId xmlns:a16="http://schemas.microsoft.com/office/drawing/2014/main" val="20005"/>
                    </a:ext>
                  </a:extLst>
                </a:gridCol>
                <a:gridCol w="108453">
                  <a:extLst>
                    <a:ext uri="{9D8B030D-6E8A-4147-A177-3AD203B41FA5}">
                      <a16:colId xmlns:a16="http://schemas.microsoft.com/office/drawing/2014/main" val="20006"/>
                    </a:ext>
                  </a:extLst>
                </a:gridCol>
                <a:gridCol w="1730074">
                  <a:extLst>
                    <a:ext uri="{9D8B030D-6E8A-4147-A177-3AD203B41FA5}">
                      <a16:colId xmlns:a16="http://schemas.microsoft.com/office/drawing/2014/main" val="20007"/>
                    </a:ext>
                  </a:extLst>
                </a:gridCol>
                <a:gridCol w="112384">
                  <a:extLst>
                    <a:ext uri="{9D8B030D-6E8A-4147-A177-3AD203B41FA5}">
                      <a16:colId xmlns:a16="http://schemas.microsoft.com/office/drawing/2014/main" val="20008"/>
                    </a:ext>
                  </a:extLst>
                </a:gridCol>
                <a:gridCol w="96562">
                  <a:extLst>
                    <a:ext uri="{9D8B030D-6E8A-4147-A177-3AD203B41FA5}">
                      <a16:colId xmlns:a16="http://schemas.microsoft.com/office/drawing/2014/main" val="20009"/>
                    </a:ext>
                  </a:extLst>
                </a:gridCol>
                <a:gridCol w="1746790">
                  <a:extLst>
                    <a:ext uri="{9D8B030D-6E8A-4147-A177-3AD203B41FA5}">
                      <a16:colId xmlns:a16="http://schemas.microsoft.com/office/drawing/2014/main" val="20010"/>
                    </a:ext>
                  </a:extLst>
                </a:gridCol>
                <a:gridCol w="107558">
                  <a:extLst>
                    <a:ext uri="{9D8B030D-6E8A-4147-A177-3AD203B41FA5}">
                      <a16:colId xmlns:a16="http://schemas.microsoft.com/office/drawing/2014/main" val="20011"/>
                    </a:ext>
                  </a:extLst>
                </a:gridCol>
                <a:gridCol w="101387">
                  <a:extLst>
                    <a:ext uri="{9D8B030D-6E8A-4147-A177-3AD203B41FA5}">
                      <a16:colId xmlns:a16="http://schemas.microsoft.com/office/drawing/2014/main" val="20012"/>
                    </a:ext>
                  </a:extLst>
                </a:gridCol>
                <a:gridCol w="1755149">
                  <a:extLst>
                    <a:ext uri="{9D8B030D-6E8A-4147-A177-3AD203B41FA5}">
                      <a16:colId xmlns:a16="http://schemas.microsoft.com/office/drawing/2014/main" val="20013"/>
                    </a:ext>
                  </a:extLst>
                </a:gridCol>
                <a:gridCol w="94375">
                  <a:extLst>
                    <a:ext uri="{9D8B030D-6E8A-4147-A177-3AD203B41FA5}">
                      <a16:colId xmlns:a16="http://schemas.microsoft.com/office/drawing/2014/main" val="20014"/>
                    </a:ext>
                  </a:extLst>
                </a:gridCol>
                <a:gridCol w="106213">
                  <a:extLst>
                    <a:ext uri="{9D8B030D-6E8A-4147-A177-3AD203B41FA5}">
                      <a16:colId xmlns:a16="http://schemas.microsoft.com/office/drawing/2014/main" val="20015"/>
                    </a:ext>
                  </a:extLst>
                </a:gridCol>
                <a:gridCol w="1738432">
                  <a:extLst>
                    <a:ext uri="{9D8B030D-6E8A-4147-A177-3AD203B41FA5}">
                      <a16:colId xmlns:a16="http://schemas.microsoft.com/office/drawing/2014/main" val="20016"/>
                    </a:ext>
                  </a:extLst>
                </a:gridCol>
                <a:gridCol w="106266">
                  <a:extLst>
                    <a:ext uri="{9D8B030D-6E8A-4147-A177-3AD203B41FA5}">
                      <a16:colId xmlns:a16="http://schemas.microsoft.com/office/drawing/2014/main" val="20017"/>
                    </a:ext>
                  </a:extLst>
                </a:gridCol>
              </a:tblGrid>
              <a:tr h="1362360">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0"/>
                  </a:ext>
                </a:extLst>
              </a:tr>
              <a:tr h="1362360">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1"/>
                  </a:ext>
                </a:extLst>
              </a:tr>
              <a:tr h="1362360">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2"/>
                  </a:ext>
                </a:extLst>
              </a:tr>
              <a:tr h="1362360">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tc>
                  <a:txBody>
                    <a:bodyPr/>
                    <a:lstStyle/>
                    <a:p>
                      <a:endParaRPr lang="en-US" sz="2300"/>
                    </a:p>
                  </a:txBody>
                  <a:tcPr marL="0" marR="0" marT="0" marB="0">
                    <a:lnL w="3175" cap="flat" cmpd="sng" algn="ctr">
                      <a:solidFill>
                        <a:srgbClr val="CDF4FF">
                          <a:lumMod val="75000"/>
                        </a:srgbClr>
                      </a:solidFill>
                      <a:prstDash val="solid"/>
                      <a:round/>
                      <a:headEnd type="none" w="med" len="med"/>
                      <a:tailEnd type="none" w="med" len="med"/>
                    </a:lnL>
                    <a:lnR w="3175" cap="flat" cmpd="sng" algn="ctr">
                      <a:solidFill>
                        <a:srgbClr val="CDF4FF">
                          <a:lumMod val="75000"/>
                        </a:srgbClr>
                      </a:solidFill>
                      <a:prstDash val="solid"/>
                      <a:round/>
                      <a:headEnd type="none" w="med" len="med"/>
                      <a:tailEnd type="none" w="med" len="med"/>
                    </a:lnR>
                    <a:lnT w="3175" cap="flat" cmpd="sng" algn="ctr">
                      <a:solidFill>
                        <a:srgbClr val="CDF4FF">
                          <a:lumMod val="75000"/>
                        </a:srgbClr>
                      </a:solidFill>
                      <a:prstDash val="solid"/>
                      <a:round/>
                      <a:headEnd type="none" w="med" len="med"/>
                      <a:tailEnd type="none" w="med" len="med"/>
                    </a:lnT>
                    <a:lnB w="3175" cap="flat" cmpd="sng" algn="ctr">
                      <a:solidFill>
                        <a:srgbClr val="CDF4FF">
                          <a:lumMod val="75000"/>
                        </a:srgbClr>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grpSp>
        <p:nvGrpSpPr>
          <p:cNvPr id="3" name="Group 2"/>
          <p:cNvGrpSpPr/>
          <p:nvPr userDrawn="1"/>
        </p:nvGrpSpPr>
        <p:grpSpPr>
          <a:xfrm>
            <a:off x="0" y="2"/>
            <a:ext cx="12436475" cy="6994524"/>
            <a:chOff x="0" y="1"/>
            <a:chExt cx="12192000" cy="6857999"/>
          </a:xfrm>
        </p:grpSpPr>
        <p:cxnSp>
          <p:nvCxnSpPr>
            <p:cNvPr id="4" name="Straight Connector 3"/>
            <p:cNvCxnSpPr/>
            <p:nvPr/>
          </p:nvCxnSpPr>
          <p:spPr>
            <a:xfrm>
              <a:off x="0" y="680357"/>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344714"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11826421" y="1"/>
              <a:ext cx="0" cy="6857999"/>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0" y="6513286"/>
              <a:ext cx="12192000" cy="0"/>
            </a:xfrm>
            <a:prstGeom prst="line">
              <a:avLst/>
            </a:prstGeom>
            <a:ln w="6350" cmpd="sng"/>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95046230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Insert Photo">
    <p:spTree>
      <p:nvGrpSpPr>
        <p:cNvPr id="1" name=""/>
        <p:cNvGrpSpPr/>
        <p:nvPr/>
      </p:nvGrpSpPr>
      <p:grpSpPr>
        <a:xfrm>
          <a:off x="0" y="0"/>
          <a:ext cx="0" cy="0"/>
          <a:chOff x="0" y="0"/>
          <a:chExt cx="0" cy="0"/>
        </a:xfrm>
      </p:grpSpPr>
      <p:sp>
        <p:nvSpPr>
          <p:cNvPr id="20" name="Picture Placeholder 144"/>
          <p:cNvSpPr>
            <a:spLocks noGrp="1"/>
          </p:cNvSpPr>
          <p:nvPr>
            <p:ph type="pic" sz="quarter" idx="20"/>
          </p:nvPr>
        </p:nvSpPr>
        <p:spPr>
          <a:xfrm>
            <a:off x="6036745" y="1"/>
            <a:ext cx="6399730" cy="5797787"/>
          </a:xfrm>
          <a:prstGeom prst="rect">
            <a:avLst/>
          </a:prstGeom>
        </p:spPr>
        <p:txBody>
          <a:bodyPr anchor="ctr" anchorCtr="0">
            <a:noAutofit/>
          </a:bodyPr>
          <a:lstStyle>
            <a:lvl1pPr marL="0" indent="0" algn="ctr">
              <a:buNone/>
              <a:defRPr>
                <a:solidFill>
                  <a:schemeClr val="bg1">
                    <a:lumMod val="50000"/>
                  </a:schemeClr>
                </a:solidFill>
              </a:defRPr>
            </a:lvl1pPr>
          </a:lstStyle>
          <a:p>
            <a:endParaRPr lang="en-US" dirty="0"/>
          </a:p>
        </p:txBody>
      </p:sp>
      <p:sp>
        <p:nvSpPr>
          <p:cNvPr id="21" name="Title 1"/>
          <p:cNvSpPr>
            <a:spLocks noGrp="1"/>
          </p:cNvSpPr>
          <p:nvPr>
            <p:ph type="ctrTitle"/>
          </p:nvPr>
        </p:nvSpPr>
        <p:spPr>
          <a:xfrm>
            <a:off x="626094" y="868146"/>
            <a:ext cx="4793963" cy="1064374"/>
          </a:xfrm>
          <a:prstGeom prst="rect">
            <a:avLst/>
          </a:prstGeom>
        </p:spPr>
        <p:txBody>
          <a:bodyPr lIns="0" tIns="0" rIns="0" bIns="0" anchor="t" anchorCtr="0">
            <a:noAutofit/>
          </a:bodyPr>
          <a:lstStyle>
            <a:lvl1pPr algn="l">
              <a:defRPr sz="3264" b="1">
                <a:solidFill>
                  <a:schemeClr val="tx1">
                    <a:lumMod val="50000"/>
                    <a:lumOff val="50000"/>
                  </a:schemeClr>
                </a:solidFill>
                <a:latin typeface="+mj-lt"/>
              </a:defRPr>
            </a:lvl1pPr>
          </a:lstStyle>
          <a:p>
            <a:r>
              <a:rPr lang="en-US" dirty="0"/>
              <a:t>Click to edit Master title style</a:t>
            </a:r>
          </a:p>
        </p:txBody>
      </p:sp>
      <p:sp>
        <p:nvSpPr>
          <p:cNvPr id="22" name="Text Placeholder 132"/>
          <p:cNvSpPr>
            <a:spLocks noGrp="1"/>
          </p:cNvSpPr>
          <p:nvPr>
            <p:ph type="body" sz="quarter" idx="11"/>
          </p:nvPr>
        </p:nvSpPr>
        <p:spPr>
          <a:xfrm>
            <a:off x="634778" y="1968829"/>
            <a:ext cx="4819134" cy="3450268"/>
          </a:xfrm>
          <a:prstGeom prst="rect">
            <a:avLst/>
          </a:prstGeom>
        </p:spPr>
        <p:txBody>
          <a:bodyPr lIns="0" tIns="0" rIns="0" bIns="0">
            <a:noAutofit/>
          </a:bodyPr>
          <a:lstStyle>
            <a:lvl1pPr marL="0" indent="0">
              <a:lnSpc>
                <a:spcPts val="1836"/>
              </a:lnSpc>
              <a:buNone/>
              <a:defRPr sz="1224">
                <a:solidFill>
                  <a:schemeClr val="bg2">
                    <a:lumMod val="25000"/>
                  </a:schemeClr>
                </a:solidFill>
              </a:defRPr>
            </a:lvl1pPr>
          </a:lstStyle>
          <a:p>
            <a:pPr lvl="0"/>
            <a:r>
              <a:rPr lang="en-US" dirty="0"/>
              <a:t>Click to edit Master text styles</a:t>
            </a:r>
          </a:p>
        </p:txBody>
      </p:sp>
      <p:cxnSp>
        <p:nvCxnSpPr>
          <p:cNvPr id="31" name="Straight Connector 30"/>
          <p:cNvCxnSpPr/>
          <p:nvPr userDrawn="1"/>
        </p:nvCxnSpPr>
        <p:spPr>
          <a:xfrm>
            <a:off x="14242472" y="10226255"/>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Rectangle 23"/>
          <p:cNvSpPr/>
          <p:nvPr userDrawn="1"/>
        </p:nvSpPr>
        <p:spPr>
          <a:xfrm>
            <a:off x="0" y="5802865"/>
            <a:ext cx="12436475" cy="11916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sp>
        <p:nvSpPr>
          <p:cNvPr id="25" name="Text Placeholder 136"/>
          <p:cNvSpPr>
            <a:spLocks noGrp="1"/>
          </p:cNvSpPr>
          <p:nvPr>
            <p:ph type="body" sz="quarter" idx="28"/>
          </p:nvPr>
        </p:nvSpPr>
        <p:spPr>
          <a:xfrm>
            <a:off x="10317754" y="6462281"/>
            <a:ext cx="864517"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6" name="Text Placeholder 136"/>
          <p:cNvSpPr>
            <a:spLocks noGrp="1"/>
          </p:cNvSpPr>
          <p:nvPr>
            <p:ph type="body" sz="quarter" idx="29"/>
          </p:nvPr>
        </p:nvSpPr>
        <p:spPr>
          <a:xfrm>
            <a:off x="8719305"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7" name="Text Placeholder 136"/>
          <p:cNvSpPr>
            <a:spLocks noGrp="1"/>
          </p:cNvSpPr>
          <p:nvPr>
            <p:ph type="body" sz="quarter" idx="30"/>
          </p:nvPr>
        </p:nvSpPr>
        <p:spPr>
          <a:xfrm>
            <a:off x="748923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8" name="Text Placeholder 136"/>
          <p:cNvSpPr>
            <a:spLocks noGrp="1"/>
          </p:cNvSpPr>
          <p:nvPr>
            <p:ph type="body" sz="quarter" idx="31"/>
          </p:nvPr>
        </p:nvSpPr>
        <p:spPr>
          <a:xfrm>
            <a:off x="6257363"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29" name="Text Placeholder 136"/>
          <p:cNvSpPr>
            <a:spLocks noGrp="1"/>
          </p:cNvSpPr>
          <p:nvPr>
            <p:ph type="body" sz="quarter" idx="32"/>
          </p:nvPr>
        </p:nvSpPr>
        <p:spPr>
          <a:xfrm>
            <a:off x="5028279"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39" name="Text Placeholder 136"/>
          <p:cNvSpPr>
            <a:spLocks noGrp="1"/>
          </p:cNvSpPr>
          <p:nvPr>
            <p:ph type="body" sz="quarter" idx="33"/>
          </p:nvPr>
        </p:nvSpPr>
        <p:spPr>
          <a:xfrm>
            <a:off x="3812539"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1" name="Text Placeholder 136"/>
          <p:cNvSpPr>
            <a:spLocks noGrp="1"/>
          </p:cNvSpPr>
          <p:nvPr>
            <p:ph type="body" sz="quarter" idx="34"/>
          </p:nvPr>
        </p:nvSpPr>
        <p:spPr>
          <a:xfrm>
            <a:off x="2558334" y="6304304"/>
            <a:ext cx="1008466" cy="473190"/>
          </a:xfrm>
          <a:prstGeom prst="rect">
            <a:avLst/>
          </a:prstGeom>
        </p:spPr>
        <p:txBody>
          <a:bodyPr lIns="0" tIns="0" rIns="0" bIns="0">
            <a:noAutofit/>
          </a:bodyPr>
          <a:lstStyle>
            <a:lvl1pPr marL="0" marR="0" indent="0" algn="l" defTabSz="932597" rtl="0" eaLnBrk="1" fontAlgn="auto" latinLnBrk="0" hangingPunct="1">
              <a:lnSpc>
                <a:spcPct val="90000"/>
              </a:lnSpc>
              <a:spcBef>
                <a:spcPts val="0"/>
              </a:spcBef>
              <a:spcAft>
                <a:spcPts val="0"/>
              </a:spcAft>
              <a:buClrTx/>
              <a:buSzTx/>
              <a:buFont typeface="Arial" panose="020B0604020202020204" pitchFamily="34" charset="0"/>
              <a:buNone/>
              <a:tabLst/>
              <a:defRPr sz="1020"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sp>
        <p:nvSpPr>
          <p:cNvPr id="42" name="Text Placeholder 136"/>
          <p:cNvSpPr>
            <a:spLocks noGrp="1"/>
          </p:cNvSpPr>
          <p:nvPr>
            <p:ph type="body" sz="quarter" idx="35"/>
          </p:nvPr>
        </p:nvSpPr>
        <p:spPr>
          <a:xfrm>
            <a:off x="11242291" y="6452861"/>
            <a:ext cx="857362" cy="390572"/>
          </a:xfrm>
          <a:prstGeom prst="rect">
            <a:avLst/>
          </a:prstGeom>
        </p:spPr>
        <p:txBody>
          <a:bodyPr lIns="0" tIns="0" rIns="0" bIns="0">
            <a:noAutofit/>
          </a:bodyPr>
          <a:lstStyle>
            <a:lvl1pPr marL="0" marR="0" indent="0" algn="ctr" defTabSz="932597" rtl="0" eaLnBrk="1" fontAlgn="auto" latinLnBrk="0" hangingPunct="1">
              <a:lnSpc>
                <a:spcPct val="90000"/>
              </a:lnSpc>
              <a:spcBef>
                <a:spcPts val="0"/>
              </a:spcBef>
              <a:spcAft>
                <a:spcPts val="0"/>
              </a:spcAft>
              <a:buClrTx/>
              <a:buSzTx/>
              <a:buFont typeface="Arial" panose="020B0604020202020204" pitchFamily="34" charset="0"/>
              <a:buNone/>
              <a:tabLst/>
              <a:defRPr sz="816" b="0">
                <a:solidFill>
                  <a:schemeClr val="bg1">
                    <a:lumMod val="50000"/>
                  </a:schemeClr>
                </a:solidFill>
              </a:defRPr>
            </a:lvl1pPr>
            <a:lvl2pPr marL="466298" indent="0">
              <a:buNone/>
              <a:defRPr sz="816"/>
            </a:lvl2pPr>
            <a:lvl3pPr marL="932597" indent="0">
              <a:buNone/>
              <a:defRPr sz="816"/>
            </a:lvl3pPr>
            <a:lvl4pPr marL="1398895" indent="0">
              <a:buNone/>
              <a:defRPr sz="816"/>
            </a:lvl4pPr>
            <a:lvl5pPr marL="1865193" indent="0">
              <a:buNone/>
              <a:defRPr sz="816"/>
            </a:lvl5pPr>
          </a:lstStyle>
          <a:p>
            <a:pPr lvl="0"/>
            <a:r>
              <a:rPr lang="en-US" dirty="0"/>
              <a:t>Click to edit Master text styles</a:t>
            </a:r>
          </a:p>
        </p:txBody>
      </p:sp>
      <p:cxnSp>
        <p:nvCxnSpPr>
          <p:cNvPr id="43" name="Straight Connector 42"/>
          <p:cNvCxnSpPr/>
          <p:nvPr userDrawn="1"/>
        </p:nvCxnSpPr>
        <p:spPr>
          <a:xfrm>
            <a:off x="10064594" y="6048969"/>
            <a:ext cx="0" cy="647641"/>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3" name="TextBox 52"/>
          <p:cNvSpPr txBox="1"/>
          <p:nvPr userDrawn="1"/>
        </p:nvSpPr>
        <p:spPr>
          <a:xfrm>
            <a:off x="2558334"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Technologies</a:t>
            </a:r>
          </a:p>
        </p:txBody>
      </p:sp>
      <p:sp>
        <p:nvSpPr>
          <p:cNvPr id="54" name="TextBox 53"/>
          <p:cNvSpPr txBox="1"/>
          <p:nvPr userDrawn="1"/>
        </p:nvSpPr>
        <p:spPr>
          <a:xfrm>
            <a:off x="3812538"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Size</a:t>
            </a:r>
          </a:p>
        </p:txBody>
      </p:sp>
      <p:sp>
        <p:nvSpPr>
          <p:cNvPr id="55" name="TextBox 54"/>
          <p:cNvSpPr txBox="1"/>
          <p:nvPr userDrawn="1"/>
        </p:nvSpPr>
        <p:spPr>
          <a:xfrm>
            <a:off x="5028279"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Industry</a:t>
            </a:r>
          </a:p>
        </p:txBody>
      </p:sp>
      <p:sp>
        <p:nvSpPr>
          <p:cNvPr id="56" name="TextBox 55"/>
          <p:cNvSpPr txBox="1"/>
          <p:nvPr userDrawn="1"/>
        </p:nvSpPr>
        <p:spPr>
          <a:xfrm>
            <a:off x="6257363"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Country</a:t>
            </a:r>
          </a:p>
        </p:txBody>
      </p:sp>
      <p:sp>
        <p:nvSpPr>
          <p:cNvPr id="57" name="TextBox 56"/>
          <p:cNvSpPr txBox="1"/>
          <p:nvPr userDrawn="1"/>
        </p:nvSpPr>
        <p:spPr>
          <a:xfrm>
            <a:off x="7489233"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Partner</a:t>
            </a:r>
          </a:p>
        </p:txBody>
      </p:sp>
      <p:sp>
        <p:nvSpPr>
          <p:cNvPr id="58" name="TextBox 57"/>
          <p:cNvSpPr txBox="1"/>
          <p:nvPr userDrawn="1"/>
        </p:nvSpPr>
        <p:spPr>
          <a:xfrm>
            <a:off x="8719305" y="6074736"/>
            <a:ext cx="1008466" cy="160091"/>
          </a:xfrm>
          <a:prstGeom prst="rect">
            <a:avLst/>
          </a:prstGeom>
          <a:noFill/>
        </p:spPr>
        <p:txBody>
          <a:bodyPr wrap="square" lIns="0" tIns="0" rIns="0" bIns="0" rtlCol="0">
            <a:spAutoFit/>
          </a:bodyPr>
          <a:lstStyle/>
          <a:p>
            <a:pPr marL="0" marR="0" indent="0" algn="l" defTabSz="932597" rtl="0" eaLnBrk="1" fontAlgn="auto" latinLnBrk="0" hangingPunct="1">
              <a:lnSpc>
                <a:spcPct val="100000"/>
              </a:lnSpc>
              <a:spcBef>
                <a:spcPts val="0"/>
              </a:spcBef>
              <a:spcAft>
                <a:spcPts val="0"/>
              </a:spcAft>
              <a:buClrTx/>
              <a:buSzTx/>
              <a:buFontTx/>
              <a:buNone/>
              <a:tabLst/>
              <a:defRPr/>
            </a:pPr>
            <a:r>
              <a:rPr lang="en-US" sz="1020" b="1" dirty="0">
                <a:solidFill>
                  <a:schemeClr val="bg1">
                    <a:lumMod val="50000"/>
                  </a:schemeClr>
                </a:solidFill>
              </a:rPr>
              <a:t>Business need</a:t>
            </a:r>
          </a:p>
        </p:txBody>
      </p:sp>
      <p:sp>
        <p:nvSpPr>
          <p:cNvPr id="59" name="Picture Placeholder 144"/>
          <p:cNvSpPr>
            <a:spLocks noGrp="1"/>
          </p:cNvSpPr>
          <p:nvPr>
            <p:ph type="pic" sz="quarter" idx="36" hasCustomPrompt="1"/>
          </p:nvPr>
        </p:nvSpPr>
        <p:spPr>
          <a:xfrm>
            <a:off x="206559" y="6001866"/>
            <a:ext cx="2106035" cy="850988"/>
          </a:xfrm>
          <a:prstGeom prst="rect">
            <a:avLst/>
          </a:prstGeom>
        </p:spPr>
        <p:txBody>
          <a:bodyPr anchor="ctr" anchorCtr="0">
            <a:noAutofit/>
          </a:bodyPr>
          <a:lstStyle>
            <a:lvl1pPr marL="0" indent="0" algn="ctr">
              <a:buNone/>
              <a:defRPr sz="2040">
                <a:solidFill>
                  <a:schemeClr val="bg1">
                    <a:lumMod val="50000"/>
                  </a:schemeClr>
                </a:solidFill>
              </a:defRPr>
            </a:lvl1pPr>
          </a:lstStyle>
          <a:p>
            <a:r>
              <a:rPr lang="en-US" dirty="0"/>
              <a:t>Logo</a:t>
            </a:r>
          </a:p>
        </p:txBody>
      </p:sp>
    </p:spTree>
    <p:extLst>
      <p:ext uri="{BB962C8B-B14F-4D97-AF65-F5344CB8AC3E}">
        <p14:creationId xmlns:p14="http://schemas.microsoft.com/office/powerpoint/2010/main" val="23586814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750481"/>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21389" y="1871446"/>
            <a:ext cx="5802129" cy="2245734"/>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userDrawn="1"/>
        </p:nvSpPr>
        <p:spPr bwMode="auto">
          <a:xfrm>
            <a:off x="0" y="6509954"/>
            <a:ext cx="12436475" cy="4845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48197" y="1911187"/>
            <a:ext cx="5748583" cy="1363841"/>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48197" y="3328138"/>
            <a:ext cx="5748583" cy="748938"/>
          </a:xfrm>
          <a:prstGeom prst="rect">
            <a:avLst/>
          </a:prstGeom>
          <a:noFill/>
          <a:ln w="3175" cmpd="sng">
            <a:noFill/>
          </a:ln>
        </p:spPr>
        <p:txBody>
          <a:bodyPr vert="horz" lIns="180000" tIns="180000" rIns="180000" bIns="180000"/>
          <a:lstStyle>
            <a:lvl1pPr marL="0" indent="0">
              <a:buNone/>
              <a:defRPr sz="2400">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9833" y="6543030"/>
            <a:ext cx="6273160" cy="304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900" b="0" kern="0" dirty="0">
                <a:solidFill>
                  <a:schemeClr val="bg1"/>
                </a:solidFill>
                <a:ea typeface="Segoe UI" pitchFamily="34" charset="0"/>
                <a:cs typeface="Segoe UI" pitchFamily="34" charset="0"/>
              </a:rPr>
              <a:t>SLIDE </a:t>
            </a:r>
            <a:fld id="{EAB63701-41F7-C046-9CA4-19A555B2F4AC}" type="slidenum">
              <a:rPr lang="en-US" sz="900" b="0" kern="0" dirty="0">
                <a:solidFill>
                  <a:schemeClr val="bg1"/>
                </a:solidFill>
                <a:ea typeface="Segoe UI" pitchFamily="34" charset="0"/>
                <a:cs typeface="Segoe UI" pitchFamily="34" charset="0"/>
              </a:rPr>
              <a:t>‹#›</a:t>
            </a:fld>
            <a:r>
              <a:rPr lang="en-US" sz="900" b="0" kern="0" dirty="0">
                <a:solidFill>
                  <a:schemeClr val="bg1"/>
                </a:solidFill>
                <a:ea typeface="Segoe UI" pitchFamily="34" charset="0"/>
                <a:cs typeface="Segoe UI" pitchFamily="34" charset="0"/>
              </a:rPr>
              <a:t>   </a:t>
            </a:r>
            <a:r>
              <a:rPr lang="en-US" sz="900"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119685147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Click to edit Master title style</a:t>
            </a:r>
          </a:p>
        </p:txBody>
      </p:sp>
      <p:sp>
        <p:nvSpPr>
          <p:cNvPr id="6" name="Content Placeholder 5"/>
          <p:cNvSpPr>
            <a:spLocks noGrp="1"/>
          </p:cNvSpPr>
          <p:nvPr>
            <p:ph sz="quarter" idx="10"/>
          </p:nvPr>
        </p:nvSpPr>
        <p:spPr>
          <a:xfrm>
            <a:off x="387021" y="1415862"/>
            <a:ext cx="11756355" cy="5395706"/>
          </a:xfrm>
          <a:prstGeom prst="rect">
            <a:avLst/>
          </a:prstGeom>
        </p:spPr>
        <p:txBody>
          <a:bodyPr/>
          <a:lstStyle>
            <a:lvl1pPr>
              <a:spcBef>
                <a:spcPts val="1428"/>
              </a:spcBef>
              <a:defRPr b="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39298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and  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1" y="233152"/>
            <a:ext cx="11375536" cy="762786"/>
          </a:xfrm>
        </p:spPr>
        <p:txBody>
          <a:bodyPr/>
          <a:lstStyle>
            <a:lvl1pPr algn="l" defTabSz="932559" rtl="0" eaLnBrk="1" latinLnBrk="0" hangingPunct="1">
              <a:lnSpc>
                <a:spcPct val="90000"/>
              </a:lnSpc>
              <a:spcBef>
                <a:spcPct val="0"/>
              </a:spcBef>
              <a:buNone/>
              <a:defRPr lang="en-US" sz="5507" b="0" kern="1200" cap="none" spc="-102"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Segoe UI" pitchFamily="34" charset="0"/>
              </a:defRPr>
            </a:lvl1pPr>
          </a:lstStyle>
          <a:p>
            <a:r>
              <a:rPr lang="en-US" dirty="0"/>
              <a:t>Click to edit Master title style</a:t>
            </a:r>
          </a:p>
        </p:txBody>
      </p:sp>
      <p:sp>
        <p:nvSpPr>
          <p:cNvPr id="6" name="Content Placeholder 5"/>
          <p:cNvSpPr>
            <a:spLocks noGrp="1"/>
          </p:cNvSpPr>
          <p:nvPr>
            <p:ph sz="quarter" idx="10"/>
          </p:nvPr>
        </p:nvSpPr>
        <p:spPr>
          <a:xfrm>
            <a:off x="529206" y="1362637"/>
            <a:ext cx="11412920" cy="473515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4233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COVER A">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bwMode="auto">
          <a:xfrm>
            <a:off x="521389" y="1871446"/>
            <a:ext cx="5802129" cy="2245734"/>
          </a:xfrm>
          <a:prstGeom prst="rect">
            <a:avLst/>
          </a:prstGeom>
          <a:solidFill>
            <a:schemeClr val="accent1">
              <a:alpha val="8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8" name="Rectangle 7"/>
          <p:cNvSpPr/>
          <p:nvPr userDrawn="1"/>
        </p:nvSpPr>
        <p:spPr bwMode="auto">
          <a:xfrm>
            <a:off x="0" y="6509954"/>
            <a:ext cx="12436475" cy="48457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Text Placeholder 2"/>
          <p:cNvSpPr>
            <a:spLocks noGrp="1"/>
          </p:cNvSpPr>
          <p:nvPr>
            <p:ph type="body" sz="quarter" idx="15"/>
          </p:nvPr>
        </p:nvSpPr>
        <p:spPr>
          <a:xfrm>
            <a:off x="548197" y="1911187"/>
            <a:ext cx="5748583" cy="1363841"/>
          </a:xfrm>
          <a:prstGeom prst="rect">
            <a:avLst/>
          </a:prstGeom>
          <a:noFill/>
          <a:ln w="3175" cmpd="sng">
            <a:noFill/>
          </a:ln>
        </p:spPr>
        <p:txBody>
          <a:bodyPr vert="horz"/>
          <a:lstStyle>
            <a:lvl1pPr marL="0" indent="0">
              <a:buNone/>
              <a:defRPr>
                <a:solidFill>
                  <a:srgbClr val="FFFFFF"/>
                </a:solidFill>
              </a:defRPr>
            </a:lvl1pPr>
          </a:lstStyle>
          <a:p>
            <a:pPr lvl="0"/>
            <a:r>
              <a:rPr lang="en-CA"/>
              <a:t>Click to edit Master text</a:t>
            </a:r>
            <a:endParaRPr lang="en-US"/>
          </a:p>
        </p:txBody>
      </p:sp>
      <p:sp>
        <p:nvSpPr>
          <p:cNvPr id="12" name="Text Placeholder 2"/>
          <p:cNvSpPr>
            <a:spLocks noGrp="1"/>
          </p:cNvSpPr>
          <p:nvPr>
            <p:ph type="body" sz="quarter" idx="16"/>
          </p:nvPr>
        </p:nvSpPr>
        <p:spPr>
          <a:xfrm>
            <a:off x="548197" y="3328138"/>
            <a:ext cx="5748583" cy="748938"/>
          </a:xfrm>
          <a:prstGeom prst="rect">
            <a:avLst/>
          </a:prstGeom>
          <a:noFill/>
          <a:ln w="3175" cmpd="sng">
            <a:noFill/>
          </a:ln>
        </p:spPr>
        <p:txBody>
          <a:bodyPr vert="horz" lIns="180000" tIns="180000" rIns="180000" bIns="180000"/>
          <a:lstStyle>
            <a:lvl1pPr marL="0" indent="0">
              <a:buNone/>
              <a:defRPr sz="2400">
                <a:solidFill>
                  <a:srgbClr val="FFFFFF"/>
                </a:solidFill>
              </a:defRPr>
            </a:lvl1pPr>
          </a:lstStyle>
          <a:p>
            <a:pPr lvl="0"/>
            <a:r>
              <a:rPr lang="en-CA"/>
              <a:t>Click to edit Master text</a:t>
            </a:r>
            <a:endParaRPr lang="en-US"/>
          </a:p>
        </p:txBody>
      </p:sp>
      <p:sp>
        <p:nvSpPr>
          <p:cNvPr id="5" name="Rectangle 4">
            <a:extLst>
              <a:ext uri="{FF2B5EF4-FFF2-40B4-BE49-F238E27FC236}">
                <a16:creationId xmlns:a16="http://schemas.microsoft.com/office/drawing/2014/main" id="{042A833D-909E-444F-96A7-F2E4EA6A09FE}"/>
              </a:ext>
            </a:extLst>
          </p:cNvPr>
          <p:cNvSpPr/>
          <p:nvPr userDrawn="1"/>
        </p:nvSpPr>
        <p:spPr bwMode="auto">
          <a:xfrm>
            <a:off x="339833" y="6543030"/>
            <a:ext cx="6273160" cy="304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900" b="0" kern="0" dirty="0">
                <a:solidFill>
                  <a:schemeClr val="bg1"/>
                </a:solidFill>
                <a:ea typeface="Segoe UI" pitchFamily="34" charset="0"/>
                <a:cs typeface="Segoe UI" pitchFamily="34" charset="0"/>
              </a:rPr>
              <a:t>SLIDE </a:t>
            </a:r>
            <a:fld id="{EAB63701-41F7-C046-9CA4-19A555B2F4AC}" type="slidenum">
              <a:rPr lang="en-US" sz="900" b="0" kern="0" dirty="0">
                <a:solidFill>
                  <a:schemeClr val="bg1"/>
                </a:solidFill>
                <a:ea typeface="Segoe UI" pitchFamily="34" charset="0"/>
                <a:cs typeface="Segoe UI" pitchFamily="34" charset="0"/>
              </a:rPr>
              <a:t>‹#›</a:t>
            </a:fld>
            <a:r>
              <a:rPr lang="en-US" sz="900" b="0" kern="0" dirty="0">
                <a:solidFill>
                  <a:schemeClr val="bg1"/>
                </a:solidFill>
                <a:ea typeface="Segoe UI" pitchFamily="34" charset="0"/>
                <a:cs typeface="Segoe UI" pitchFamily="34" charset="0"/>
              </a:rPr>
              <a:t>   </a:t>
            </a:r>
            <a:r>
              <a:rPr lang="en-US" sz="900" b="0" kern="0" dirty="0">
                <a:solidFill>
                  <a:srgbClr val="00ABEC"/>
                </a:solidFill>
                <a:ea typeface="Segoe UI" pitchFamily="34" charset="0"/>
                <a:cs typeface="Segoe UI" pitchFamily="34" charset="0"/>
              </a:rPr>
              <a:t>MICROSOFT CONFIDENTIAL – FOR INTERNAL USE ONLY</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128407449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Bulleted Layout">
    <p:bg bwMode="black">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2"/>
                </a:soli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529662" y="1476622"/>
            <a:ext cx="11375536" cy="2429614"/>
          </a:xfrm>
        </p:spPr>
        <p:txBody>
          <a:bodyPr/>
          <a:lstStyle>
            <a:lvl1pPr marL="469359" indent="-469359">
              <a:buClr>
                <a:srgbClr val="FFFFFF"/>
              </a:buClr>
              <a:buSzPct val="70000"/>
              <a:buFontTx/>
              <a:buBlip>
                <a:blip r:embed="rId2"/>
              </a:buBlip>
              <a:defRPr sz="4080">
                <a:solidFill>
                  <a:schemeClr val="accent2"/>
                </a:solidFill>
              </a:defRPr>
            </a:lvl1pPr>
            <a:lvl2pPr marL="872370" indent="-403010">
              <a:buClr>
                <a:srgbClr val="FFFFFF"/>
              </a:buClr>
              <a:buSzPct val="70000"/>
              <a:buFontTx/>
              <a:buBlip>
                <a:blip r:embed="rId2"/>
              </a:buBlip>
              <a:defRPr sz="3264">
                <a:solidFill>
                  <a:schemeClr val="tx2"/>
                </a:solidFill>
              </a:defRPr>
            </a:lvl2pPr>
            <a:lvl3pPr marL="1283472" indent="-411102">
              <a:buClr>
                <a:srgbClr val="FFFFFF"/>
              </a:buClr>
              <a:buSzPct val="70000"/>
              <a:buFontTx/>
              <a:buBlip>
                <a:blip r:embed="rId2"/>
              </a:buBlip>
              <a:defRPr sz="2856">
                <a:solidFill>
                  <a:schemeClr val="tx2"/>
                </a:solidFill>
              </a:defRPr>
            </a:lvl3pPr>
            <a:lvl4pPr marL="1636295" indent="-352831">
              <a:buClr>
                <a:srgbClr val="FFFFFF"/>
              </a:buClr>
              <a:buSzPct val="70000"/>
              <a:buFontTx/>
              <a:buBlip>
                <a:blip r:embed="rId2"/>
              </a:buBlip>
              <a:defRPr sz="2448">
                <a:solidFill>
                  <a:schemeClr val="tx2"/>
                </a:solidFill>
              </a:defRPr>
            </a:lvl4pPr>
            <a:lvl5pPr marL="1979426" indent="-343122">
              <a:buClr>
                <a:srgbClr val="FFFFFF"/>
              </a:buClr>
              <a:buSzPct val="70000"/>
              <a:buFontTx/>
              <a:buBlip>
                <a:blip r:embed="rId2"/>
              </a:buBlip>
              <a:defRPr sz="2448">
                <a:solidFill>
                  <a:schemeClr val="tx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8791001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1982955"/>
          </a:xfrm>
        </p:spPr>
        <p:txBody>
          <a:bodyPr wrap="square">
            <a:spAutoFit/>
          </a:bodyPr>
          <a:lstStyle>
            <a:lvl1pPr marL="0" indent="0">
              <a:spcBef>
                <a:spcPts val="1147"/>
              </a:spcBef>
              <a:buClr>
                <a:schemeClr val="tx1"/>
              </a:buClr>
              <a:buFont typeface="Wingdings" pitchFamily="2" charset="2"/>
              <a:buNone/>
              <a:defRPr sz="2999">
                <a:gradFill>
                  <a:gsLst>
                    <a:gs pos="12389">
                      <a:schemeClr val="tx2"/>
                    </a:gs>
                    <a:gs pos="31000">
                      <a:schemeClr val="tx2"/>
                    </a:gs>
                  </a:gsLst>
                  <a:lin ang="5400000" scaled="0"/>
                </a:gradFill>
              </a:defRPr>
            </a:lvl1pPr>
            <a:lvl2pPr marL="0" indent="0">
              <a:buNone/>
              <a:defRPr sz="1875"/>
            </a:lvl2pPr>
            <a:lvl3pPr marL="217188" indent="0">
              <a:buNone/>
              <a:tabLst/>
              <a:defRPr sz="1875"/>
            </a:lvl3pPr>
            <a:lvl4pPr marL="431400" indent="0">
              <a:buNone/>
              <a:defRPr/>
            </a:lvl4pPr>
            <a:lvl5pPr marL="64263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0" y="1212849"/>
            <a:ext cx="5486399" cy="1982955"/>
          </a:xfrm>
        </p:spPr>
        <p:txBody>
          <a:bodyPr wrap="square">
            <a:spAutoFit/>
          </a:bodyPr>
          <a:lstStyle>
            <a:lvl1pPr marL="0" indent="0">
              <a:spcBef>
                <a:spcPts val="1147"/>
              </a:spcBef>
              <a:buClr>
                <a:schemeClr val="tx1"/>
              </a:buClr>
              <a:buFont typeface="Wingdings" pitchFamily="2" charset="2"/>
              <a:buNone/>
              <a:defRPr sz="2999">
                <a:gradFill>
                  <a:gsLst>
                    <a:gs pos="12389">
                      <a:schemeClr val="tx2"/>
                    </a:gs>
                    <a:gs pos="31000">
                      <a:schemeClr val="tx2"/>
                    </a:gs>
                  </a:gsLst>
                  <a:lin ang="5400000" scaled="0"/>
                </a:gradFill>
              </a:defRPr>
            </a:lvl1pPr>
            <a:lvl2pPr marL="0" indent="0">
              <a:buNone/>
              <a:defRPr sz="1875"/>
            </a:lvl2pPr>
            <a:lvl3pPr marL="217188" indent="0">
              <a:buNone/>
              <a:tabLst/>
              <a:defRPr sz="1875"/>
            </a:lvl3pPr>
            <a:lvl4pPr marL="431400" indent="0">
              <a:buNone/>
              <a:defRPr/>
            </a:lvl4pPr>
            <a:lvl5pPr marL="64263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09359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COVER PAGE">
    <p:bg>
      <p:bgPr>
        <a:blipFill rotWithShape="1">
          <a:blip r:embed="rId2"/>
          <a:stretch>
            <a:fillRect/>
          </a:stretch>
        </a:blipFill>
        <a:effectLst/>
      </p:bgPr>
    </p:bg>
    <p:spTree>
      <p:nvGrpSpPr>
        <p:cNvPr id="1" name=""/>
        <p:cNvGrpSpPr/>
        <p:nvPr/>
      </p:nvGrpSpPr>
      <p:grpSpPr>
        <a:xfrm>
          <a:off x="0" y="0"/>
          <a:ext cx="0" cy="0"/>
          <a:chOff x="0" y="0"/>
          <a:chExt cx="0" cy="0"/>
        </a:xfrm>
      </p:grpSpPr>
      <p:sp>
        <p:nvSpPr>
          <p:cNvPr id="16" name="Title 15"/>
          <p:cNvSpPr>
            <a:spLocks noGrp="1"/>
          </p:cNvSpPr>
          <p:nvPr>
            <p:ph type="title"/>
          </p:nvPr>
        </p:nvSpPr>
        <p:spPr>
          <a:xfrm>
            <a:off x="729251" y="2060265"/>
            <a:ext cx="11191875" cy="1166813"/>
          </a:xfrm>
          <a:prstGeom prst="rect">
            <a:avLst/>
          </a:prstGeom>
        </p:spPr>
        <p:txBody>
          <a:bodyPr vert="horz"/>
          <a:lstStyle>
            <a:lvl1pPr algn="ctr">
              <a:defRPr sz="6000">
                <a:solidFill>
                  <a:srgbClr val="FFFFFF"/>
                </a:solidFill>
              </a:defRPr>
            </a:lvl1pPr>
          </a:lstStyle>
          <a:p>
            <a:r>
              <a:rPr lang="en-CA"/>
              <a:t>Click to edit Master title style</a:t>
            </a:r>
            <a:endParaRPr lang="en-US"/>
          </a:p>
        </p:txBody>
      </p:sp>
      <p:sp>
        <p:nvSpPr>
          <p:cNvPr id="20" name="Text Placeholder 19"/>
          <p:cNvSpPr>
            <a:spLocks noGrp="1"/>
          </p:cNvSpPr>
          <p:nvPr>
            <p:ph type="body" sz="quarter" idx="10"/>
          </p:nvPr>
        </p:nvSpPr>
        <p:spPr>
          <a:xfrm>
            <a:off x="2288132" y="3234604"/>
            <a:ext cx="8074113" cy="1069975"/>
          </a:xfrm>
          <a:prstGeom prst="rect">
            <a:avLst/>
          </a:prstGeom>
        </p:spPr>
        <p:txBody>
          <a:bodyPr vert="horz"/>
          <a:lstStyle>
            <a:lvl1pPr marL="0" indent="0" algn="ctr">
              <a:buNone/>
              <a:defRPr sz="3200">
                <a:solidFill>
                  <a:schemeClr val="bg1"/>
                </a:solidFill>
              </a:defRPr>
            </a:lvl1pPr>
          </a:lstStyle>
          <a:p>
            <a:pPr lvl="0"/>
            <a:r>
              <a:rPr lang="en-CA"/>
              <a:t>Click to edit Master text styles</a:t>
            </a:r>
          </a:p>
        </p:txBody>
      </p:sp>
    </p:spTree>
    <p:extLst>
      <p:ext uri="{BB962C8B-B14F-4D97-AF65-F5344CB8AC3E}">
        <p14:creationId xmlns:p14="http://schemas.microsoft.com/office/powerpoint/2010/main" val="1783561412"/>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AEF191C-169D-438C-B9DD-3F4C37CFBC63}" type="datetimeFigureOut">
              <a:rPr lang="en-US" smtClean="0"/>
              <a:t>6/25/2018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8D9D67A-13A7-48F1-9848-6CB1A882EBCB}" type="slidenum">
              <a:rPr lang="en-US" smtClean="0"/>
              <a:t>‹#›</a:t>
            </a:fld>
            <a:endParaRPr lang="en-US"/>
          </a:p>
        </p:txBody>
      </p:sp>
    </p:spTree>
    <p:extLst>
      <p:ext uri="{BB962C8B-B14F-4D97-AF65-F5344CB8AC3E}">
        <p14:creationId xmlns:p14="http://schemas.microsoft.com/office/powerpoint/2010/main" val="3605199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6964244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SUBHEA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52759" y="800099"/>
            <a:ext cx="5481637" cy="404579"/>
          </a:xfrm>
          <a:prstGeom prst="rect">
            <a:avLst/>
          </a:prstGeom>
        </p:spPr>
        <p:txBody>
          <a:bodyPr vert="horz"/>
          <a:lstStyle>
            <a:lvl1pPr marL="0" indent="0">
              <a:buNone/>
              <a:defRPr sz="2200"/>
            </a:lvl1pPr>
          </a:lstStyle>
          <a:p>
            <a:pPr lvl="0"/>
            <a:r>
              <a:rPr lang="en-CA" dirty="0"/>
              <a:t>Click to edit Master text styles</a:t>
            </a:r>
          </a:p>
        </p:txBody>
      </p:sp>
      <p:sp>
        <p:nvSpPr>
          <p:cNvPr id="6"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7871653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SUBHEAD, BODY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60363" y="1938338"/>
            <a:ext cx="11730944" cy="3983037"/>
          </a:xfrm>
          <a:prstGeom prst="rect">
            <a:avLst/>
          </a:prstGeom>
        </p:spPr>
        <p:txBody>
          <a:bodyPr vert="horz"/>
          <a:lstStyle>
            <a:lvl1pPr marL="285750" indent="-285750">
              <a:lnSpc>
                <a:spcPct val="110000"/>
              </a:lnSpc>
              <a:buClr>
                <a:schemeClr val="tx1"/>
              </a:buClr>
              <a:buFont typeface="Arial"/>
              <a:buChar char="•"/>
              <a:defRPr sz="1400">
                <a:solidFill>
                  <a:schemeClr val="tx1"/>
                </a:solidFill>
              </a:defRPr>
            </a:lvl1pPr>
            <a:lvl2pPr marL="573030" indent="-285750">
              <a:lnSpc>
                <a:spcPct val="110000"/>
              </a:lnSpc>
              <a:buFont typeface="Lucida Grande"/>
              <a:buChar char="-"/>
              <a:defRPr sz="1400">
                <a:solidFill>
                  <a:schemeClr val="tx1"/>
                </a:solidFill>
              </a:defRPr>
            </a:lvl2pPr>
            <a:lvl3pPr marL="885937" indent="-285750">
              <a:lnSpc>
                <a:spcPct val="110000"/>
              </a:lnSpc>
              <a:buFont typeface="Courier New"/>
              <a:buChar char="o"/>
              <a:defRPr sz="1400">
                <a:solidFill>
                  <a:schemeClr val="tx1"/>
                </a:solidFill>
              </a:defRPr>
            </a:lvl3pPr>
            <a:lvl4pPr marL="1173216" indent="-285750">
              <a:lnSpc>
                <a:spcPct val="110000"/>
              </a:lnSpc>
              <a:buFont typeface="Courier New"/>
              <a:buChar char="o"/>
              <a:defRPr sz="1400">
                <a:solidFill>
                  <a:schemeClr val="tx1"/>
                </a:solidFill>
              </a:defRPr>
            </a:lvl4pPr>
            <a:lvl5pPr marL="1127540" indent="0">
              <a:buFont typeface="Wingdings" charset="2"/>
              <a:buNone/>
              <a:defRPr sz="1400">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8" name="Text Placeholder 3"/>
          <p:cNvSpPr>
            <a:spLocks noGrp="1"/>
          </p:cNvSpPr>
          <p:nvPr>
            <p:ph type="body" sz="quarter" idx="10"/>
          </p:nvPr>
        </p:nvSpPr>
        <p:spPr>
          <a:xfrm>
            <a:off x="352759" y="800099"/>
            <a:ext cx="5481637" cy="404579"/>
          </a:xfrm>
          <a:prstGeom prst="rect">
            <a:avLst/>
          </a:prstGeom>
        </p:spPr>
        <p:txBody>
          <a:bodyPr vert="horz"/>
          <a:lstStyle>
            <a:lvl1pPr marL="0" indent="0">
              <a:buNone/>
              <a:defRPr sz="2200"/>
            </a:lvl1pPr>
          </a:lstStyle>
          <a:p>
            <a:pPr lvl="0"/>
            <a:r>
              <a:rPr lang="en-CA" dirty="0"/>
              <a:t>Click to edit Master text styles</a:t>
            </a:r>
          </a:p>
        </p:txBody>
      </p:sp>
      <p:sp>
        <p:nvSpPr>
          <p:cNvPr id="6"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749494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SUBHEAD, BODY TEXT 2 COL">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360363" y="1938338"/>
            <a:ext cx="5735883" cy="3983037"/>
          </a:xfrm>
          <a:prstGeom prst="rect">
            <a:avLst/>
          </a:prstGeom>
        </p:spPr>
        <p:txBody>
          <a:bodyPr vert="horz"/>
          <a:lstStyle>
            <a:lvl1pPr marL="285750" indent="-285750">
              <a:lnSpc>
                <a:spcPct val="110000"/>
              </a:lnSpc>
              <a:buClr>
                <a:schemeClr val="tx1"/>
              </a:buClr>
              <a:buFont typeface="Arial"/>
              <a:buChar char="•"/>
              <a:defRPr sz="1400">
                <a:solidFill>
                  <a:schemeClr val="tx1"/>
                </a:solidFill>
              </a:defRPr>
            </a:lvl1pPr>
            <a:lvl2pPr marL="573030" indent="-285750">
              <a:lnSpc>
                <a:spcPct val="110000"/>
              </a:lnSpc>
              <a:buFont typeface="Lucida Grande"/>
              <a:buChar char="-"/>
              <a:defRPr sz="1400">
                <a:solidFill>
                  <a:schemeClr val="tx1"/>
                </a:solidFill>
              </a:defRPr>
            </a:lvl2pPr>
            <a:lvl3pPr marL="885937" indent="-285750">
              <a:lnSpc>
                <a:spcPct val="110000"/>
              </a:lnSpc>
              <a:buFont typeface="Courier New"/>
              <a:buChar char="o"/>
              <a:defRPr sz="1400">
                <a:solidFill>
                  <a:schemeClr val="tx1"/>
                </a:solidFill>
              </a:defRPr>
            </a:lvl3pPr>
            <a:lvl4pPr marL="1173216" indent="-285750">
              <a:lnSpc>
                <a:spcPct val="110000"/>
              </a:lnSpc>
              <a:buFont typeface="Courier New"/>
              <a:buChar char="o"/>
              <a:defRPr sz="1400">
                <a:solidFill>
                  <a:schemeClr val="tx1"/>
                </a:solidFill>
              </a:defRPr>
            </a:lvl4pPr>
            <a:lvl5pPr marL="1127540" indent="0">
              <a:buFont typeface="Wingdings" charset="2"/>
              <a:buNone/>
              <a:defRPr sz="1400">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6" name="Text Placeholder 4"/>
          <p:cNvSpPr>
            <a:spLocks noGrp="1"/>
          </p:cNvSpPr>
          <p:nvPr>
            <p:ph type="body" sz="quarter" idx="12" hasCustomPrompt="1"/>
          </p:nvPr>
        </p:nvSpPr>
        <p:spPr>
          <a:xfrm>
            <a:off x="6322919" y="1938338"/>
            <a:ext cx="5735883" cy="3983037"/>
          </a:xfrm>
          <a:prstGeom prst="rect">
            <a:avLst/>
          </a:prstGeom>
        </p:spPr>
        <p:txBody>
          <a:bodyPr vert="horz"/>
          <a:lstStyle>
            <a:lvl1pPr marL="285750" indent="-285750">
              <a:lnSpc>
                <a:spcPct val="110000"/>
              </a:lnSpc>
              <a:buClr>
                <a:schemeClr val="tx1"/>
              </a:buClr>
              <a:buFont typeface="Arial"/>
              <a:buChar char="•"/>
              <a:defRPr sz="1400">
                <a:solidFill>
                  <a:schemeClr val="tx1"/>
                </a:solidFill>
              </a:defRPr>
            </a:lvl1pPr>
            <a:lvl2pPr marL="573030" indent="-285750">
              <a:lnSpc>
                <a:spcPct val="110000"/>
              </a:lnSpc>
              <a:buFont typeface="Lucida Grande"/>
              <a:buChar char="-"/>
              <a:defRPr sz="1400">
                <a:solidFill>
                  <a:schemeClr val="tx1"/>
                </a:solidFill>
              </a:defRPr>
            </a:lvl2pPr>
            <a:lvl3pPr marL="885937" indent="-285750">
              <a:lnSpc>
                <a:spcPct val="110000"/>
              </a:lnSpc>
              <a:buFont typeface="Courier New"/>
              <a:buChar char="o"/>
              <a:defRPr sz="1400">
                <a:solidFill>
                  <a:schemeClr val="tx1"/>
                </a:solidFill>
              </a:defRPr>
            </a:lvl3pPr>
            <a:lvl4pPr marL="1173216" indent="-285750">
              <a:lnSpc>
                <a:spcPct val="110000"/>
              </a:lnSpc>
              <a:buFont typeface="Courier New"/>
              <a:buChar char="o"/>
              <a:defRPr sz="1400">
                <a:solidFill>
                  <a:schemeClr val="tx1"/>
                </a:solidFill>
              </a:defRPr>
            </a:lvl4pPr>
            <a:lvl5pPr marL="1127540" indent="0">
              <a:buFont typeface="Wingdings" charset="2"/>
              <a:buNone/>
              <a:defRPr sz="1400">
                <a:solidFill>
                  <a:schemeClr val="tx1"/>
                </a:solidFill>
              </a:defRPr>
            </a:lvl5pPr>
          </a:lstStyle>
          <a:p>
            <a:pPr lvl="0"/>
            <a:r>
              <a:rPr lang="en-CA"/>
              <a:t>First level</a:t>
            </a:r>
          </a:p>
          <a:p>
            <a:pPr lvl="1"/>
            <a:r>
              <a:rPr lang="en-CA"/>
              <a:t>Second level</a:t>
            </a:r>
          </a:p>
          <a:p>
            <a:pPr lvl="2"/>
            <a:r>
              <a:rPr lang="en-CA"/>
              <a:t>Third level</a:t>
            </a:r>
            <a:endParaRPr lang="en-US"/>
          </a:p>
          <a:p>
            <a:pPr lvl="3"/>
            <a:endParaRPr lang="en-US"/>
          </a:p>
          <a:p>
            <a:pPr lvl="3"/>
            <a:endParaRPr lang="en-CA"/>
          </a:p>
        </p:txBody>
      </p:sp>
      <p:sp>
        <p:nvSpPr>
          <p:cNvPr id="9" name="Text Placeholder 3"/>
          <p:cNvSpPr>
            <a:spLocks noGrp="1"/>
          </p:cNvSpPr>
          <p:nvPr>
            <p:ph type="body" sz="quarter" idx="10"/>
          </p:nvPr>
        </p:nvSpPr>
        <p:spPr>
          <a:xfrm>
            <a:off x="352759" y="800099"/>
            <a:ext cx="5481637" cy="404579"/>
          </a:xfrm>
          <a:prstGeom prst="rect">
            <a:avLst/>
          </a:prstGeom>
        </p:spPr>
        <p:txBody>
          <a:bodyPr vert="horz"/>
          <a:lstStyle>
            <a:lvl1pPr marL="0" indent="0">
              <a:buNone/>
              <a:defRPr sz="2200"/>
            </a:lvl1pPr>
          </a:lstStyle>
          <a:p>
            <a:pPr lvl="0"/>
            <a:r>
              <a:rPr lang="en-CA" dirty="0"/>
              <a:t>Click to edit Master text styles</a:t>
            </a:r>
          </a:p>
        </p:txBody>
      </p:sp>
      <p:sp>
        <p:nvSpPr>
          <p:cNvPr id="7"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866032252"/>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_SMALL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2662237" y="1986282"/>
            <a:ext cx="7112000" cy="3289300"/>
          </a:xfrm>
          <a:prstGeom prst="rect">
            <a:avLst/>
          </a:prstGeom>
        </p:spPr>
        <p:txBody>
          <a:bodyPr vert="horz"/>
          <a:lstStyle>
            <a:lvl1pPr marL="0" indent="0">
              <a:buNone/>
              <a:defRPr sz="2000">
                <a:solidFill>
                  <a:schemeClr val="tx1"/>
                </a:solidFill>
              </a:defRPr>
            </a:lvl1pPr>
          </a:lstStyle>
          <a:p>
            <a:endParaRPr lang="en-US"/>
          </a:p>
        </p:txBody>
      </p:sp>
      <p:sp>
        <p:nvSpPr>
          <p:cNvPr id="5"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581978073"/>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_LARGE CENTRED">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360963" y="1203325"/>
            <a:ext cx="11711976" cy="4972050"/>
          </a:xfrm>
          <a:prstGeom prst="rect">
            <a:avLst/>
          </a:prstGeom>
        </p:spPr>
        <p:txBody>
          <a:bodyPr vert="horz"/>
          <a:lstStyle>
            <a:lvl1pPr marL="0" indent="0">
              <a:buNone/>
              <a:defRPr sz="2000">
                <a:solidFill>
                  <a:srgbClr val="002050"/>
                </a:solidFill>
              </a:defRPr>
            </a:lvl1pPr>
          </a:lstStyle>
          <a:p>
            <a:endParaRPr lang="en-US"/>
          </a:p>
        </p:txBody>
      </p:sp>
      <p:sp>
        <p:nvSpPr>
          <p:cNvPr id="5" name="Title 1"/>
          <p:cNvSpPr>
            <a:spLocks noGrp="1"/>
          </p:cNvSpPr>
          <p:nvPr>
            <p:ph type="title"/>
          </p:nvPr>
        </p:nvSpPr>
        <p:spPr>
          <a:xfrm>
            <a:off x="352759" y="262928"/>
            <a:ext cx="12436475" cy="553818"/>
          </a:xfrm>
          <a:prstGeom prst="rect">
            <a:avLst/>
          </a:prstGeom>
        </p:spPr>
        <p:txBody>
          <a:bodyPr lIns="0">
            <a:normAutofit/>
          </a:bodyPr>
          <a:lstStyle>
            <a:lvl1pPr>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2903518105"/>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3" Type="http://schemas.openxmlformats.org/officeDocument/2006/relationships/slideLayout" Target="../slideLayouts/slideLayout6.xml"/><Relationship Id="rId21" Type="http://schemas.openxmlformats.org/officeDocument/2006/relationships/image" Target="../media/image4.png"/><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theme" Target="../theme/theme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slideLayout" Target="../slideLayouts/slideLayout18.xml"/><Relationship Id="rId10" Type="http://schemas.openxmlformats.org/officeDocument/2006/relationships/slideLayout" Target="../slideLayouts/slideLayout13.xml"/><Relationship Id="rId19" Type="http://schemas.openxmlformats.org/officeDocument/2006/relationships/slideLayout" Target="../slideLayouts/slideLayout22.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5"/>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975727560"/>
      </p:ext>
    </p:extLst>
  </p:cSld>
  <p:clrMap bg1="lt1" tx1="dk1" bg2="lt2" tx2="dk2" accent1="accent1" accent2="accent2" accent3="accent3" accent4="accent4" accent5="accent5" accent6="accent6" hlink="hlink" folHlink="folHlink"/>
  <p:sldLayoutIdLst>
    <p:sldLayoutId id="2147483923" r:id="rId1"/>
    <p:sldLayoutId id="2147483925" r:id="rId2"/>
    <p:sldLayoutId id="2147483938" r:id="rId3"/>
  </p:sldLayoutIdLst>
  <p:transition>
    <p:fade/>
  </p:transition>
  <p:hf hdr="0" dt="0"/>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42A833D-909E-444F-96A7-F2E4EA6A09FE}"/>
              </a:ext>
            </a:extLst>
          </p:cNvPr>
          <p:cNvSpPr/>
          <p:nvPr userDrawn="1"/>
        </p:nvSpPr>
        <p:spPr bwMode="auto">
          <a:xfrm>
            <a:off x="339833" y="6657326"/>
            <a:ext cx="6273160" cy="30491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182880" bIns="146304" numCol="1" spcCol="0" rtlCol="0" fromWordArt="0" anchor="t" anchorCtr="0" forceAA="0" compatLnSpc="1">
            <a:prstTxWarp prst="textNoShape">
              <a:avLst/>
            </a:prstTxWarp>
            <a:noAutofit/>
          </a:bodyPr>
          <a:lstStyle/>
          <a:p>
            <a:pPr algn="l" defTabSz="932472" fontAlgn="base">
              <a:lnSpc>
                <a:spcPct val="90000"/>
              </a:lnSpc>
              <a:spcBef>
                <a:spcPct val="0"/>
              </a:spcBef>
              <a:spcAft>
                <a:spcPct val="0"/>
              </a:spcAft>
            </a:pPr>
            <a:r>
              <a:rPr lang="en-US" sz="900" b="0" kern="0" dirty="0">
                <a:solidFill>
                  <a:schemeClr val="tx1"/>
                </a:solidFill>
                <a:ea typeface="Segoe UI" pitchFamily="34" charset="0"/>
                <a:cs typeface="Segoe UI" pitchFamily="34" charset="0"/>
              </a:rPr>
              <a:t>SLIDE </a:t>
            </a:r>
            <a:fld id="{EAB63701-41F7-C046-9CA4-19A555B2F4AC}" type="slidenum">
              <a:rPr lang="en-US" sz="900" b="0" kern="0" dirty="0">
                <a:solidFill>
                  <a:schemeClr val="tx1"/>
                </a:solidFill>
                <a:ea typeface="Segoe UI" pitchFamily="34" charset="0"/>
                <a:cs typeface="Segoe UI" pitchFamily="34" charset="0"/>
              </a:rPr>
              <a:t>‹#›</a:t>
            </a:fld>
            <a:r>
              <a:rPr lang="en-US" sz="900" b="0" kern="0" dirty="0">
                <a:solidFill>
                  <a:schemeClr val="tx1"/>
                </a:solidFill>
                <a:ea typeface="Segoe UI" pitchFamily="34" charset="0"/>
                <a:cs typeface="Segoe UI" pitchFamily="34" charset="0"/>
              </a:rPr>
              <a:t>   </a:t>
            </a:r>
            <a:r>
              <a:rPr lang="en-US" sz="900" b="0" kern="0" dirty="0">
                <a:solidFill>
                  <a:srgbClr val="00ABEC"/>
                </a:solidFill>
                <a:ea typeface="Segoe UI" pitchFamily="34" charset="0"/>
                <a:cs typeface="Segoe UI" pitchFamily="34" charset="0"/>
              </a:rPr>
              <a:t>MICROSOFT CONFIDENTIAL – FOR INTERNAL USE ONLY</a:t>
            </a:r>
          </a:p>
        </p:txBody>
      </p:sp>
      <p:pic>
        <p:nvPicPr>
          <p:cNvPr id="5" name="Picture 4" descr="cloud_logo.png"/>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11537412" y="6608483"/>
            <a:ext cx="703894" cy="320975"/>
          </a:xfrm>
          <a:prstGeom prst="rect">
            <a:avLst/>
          </a:prstGeom>
        </p:spPr>
      </p:pic>
      <p:sp>
        <p:nvSpPr>
          <p:cNvPr id="2" name="TextBox 1"/>
          <p:cNvSpPr txBox="1"/>
          <p:nvPr userDrawn="1"/>
        </p:nvSpPr>
        <p:spPr>
          <a:xfrm>
            <a:off x="10346310" y="6657326"/>
            <a:ext cx="1445078" cy="353943"/>
          </a:xfrm>
          <a:prstGeom prst="rect">
            <a:avLst/>
          </a:prstGeom>
        </p:spPr>
        <p:txBody>
          <a:bodyPr vert="horz" wrap="square" lIns="91440" tIns="91440" rIns="91440" bIns="91440" rtlCol="0" anchor="t">
            <a:spAutoFit/>
          </a:bodyPr>
          <a:lstStyle/>
          <a:p>
            <a:pPr marL="0" marR="0" lvl="0" indent="0" algn="l" defTabSz="1110264" rtl="0" eaLnBrk="1" fontAlgn="auto" latinLnBrk="0" hangingPunct="1">
              <a:lnSpc>
                <a:spcPct val="100000"/>
              </a:lnSpc>
              <a:spcBef>
                <a:spcPts val="0"/>
              </a:spcBef>
              <a:spcAft>
                <a:spcPts val="0"/>
              </a:spcAft>
              <a:buClrTx/>
              <a:buSzTx/>
              <a:buFontTx/>
              <a:buNone/>
              <a:tabLst/>
              <a:defRPr/>
            </a:pPr>
            <a:r>
              <a:rPr lang="en-US" sz="1100" b="0" kern="0" dirty="0">
                <a:solidFill>
                  <a:srgbClr val="00ABEC"/>
                </a:solidFill>
                <a:ea typeface="Segoe UI" pitchFamily="34" charset="0"/>
                <a:cs typeface="Segoe UI" pitchFamily="34" charset="0"/>
              </a:rPr>
              <a:t>Azure Boot Camp</a:t>
            </a:r>
            <a:endParaRPr lang="en-US" sz="16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722032471"/>
      </p:ext>
    </p:extLst>
  </p:cSld>
  <p:clrMap bg1="lt1" tx1="dk1" bg2="lt2" tx2="dk2" accent1="accent1" accent2="accent2" accent3="accent3" accent4="accent4" accent5="accent5" accent6="accent6" hlink="hlink" folHlink="folHlink"/>
  <p:sldLayoutIdLst>
    <p:sldLayoutId id="2147483927" r:id="rId1"/>
    <p:sldLayoutId id="2147483934" r:id="rId2"/>
    <p:sldLayoutId id="2147483935" r:id="rId3"/>
    <p:sldLayoutId id="2147483937" r:id="rId4"/>
    <p:sldLayoutId id="2147483922" r:id="rId5"/>
    <p:sldLayoutId id="2147483931" r:id="rId6"/>
    <p:sldLayoutId id="2147483933" r:id="rId7"/>
    <p:sldLayoutId id="2147483929" r:id="rId8"/>
    <p:sldLayoutId id="2147483930" r:id="rId9"/>
    <p:sldLayoutId id="2147483932" r:id="rId10"/>
    <p:sldLayoutId id="2147483907" r:id="rId11"/>
    <p:sldLayoutId id="2147483952" r:id="rId12"/>
    <p:sldLayoutId id="2147483956" r:id="rId13"/>
    <p:sldLayoutId id="2147483957" r:id="rId14"/>
    <p:sldLayoutId id="2147483958" r:id="rId15"/>
    <p:sldLayoutId id="2147483959" r:id="rId16"/>
    <p:sldLayoutId id="2147483960" r:id="rId17"/>
    <p:sldLayoutId id="2147483961" r:id="rId18"/>
    <p:sldLayoutId id="2147483962" r:id="rId19"/>
  </p:sldLayoutIdLst>
  <p:transition>
    <p:fade/>
  </p:transition>
  <p:hf hdr="0" dt="0"/>
  <p:txStyles>
    <p:titleStyle>
      <a:lvl1pPr marL="0" algn="l" defTabSz="1109758" rtl="0" eaLnBrk="1" latinLnBrk="0" hangingPunct="1">
        <a:lnSpc>
          <a:spcPct val="90000"/>
        </a:lnSpc>
        <a:spcBef>
          <a:spcPct val="0"/>
        </a:spcBef>
        <a:buNone/>
        <a:defRPr lang="en-US" sz="4080" kern="1200" spc="-59" baseline="0" dirty="0">
          <a:solidFill>
            <a:srgbClr val="505050"/>
          </a:solidFill>
          <a:latin typeface="Segoe UI Light" pitchFamily="34" charset="0"/>
          <a:ea typeface="Segoe UI" pitchFamily="34" charset="0"/>
          <a:cs typeface="Segoe UI" pitchFamily="34" charset="0"/>
        </a:defRPr>
      </a:lvl1pPr>
    </p:titleStyle>
    <p:body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p:bodyStyle>
    <p:otherStyle>
      <a:defPPr>
        <a:defRPr lang="en-US"/>
      </a:defPPr>
      <a:lvl1pPr marL="0" algn="l" defTabSz="1109758" rtl="0" eaLnBrk="1" latinLnBrk="0" hangingPunct="1">
        <a:defRPr sz="2244" kern="1200">
          <a:solidFill>
            <a:schemeClr val="tx1"/>
          </a:solidFill>
          <a:latin typeface="+mn-lt"/>
          <a:ea typeface="+mn-ea"/>
          <a:cs typeface="+mn-cs"/>
        </a:defRPr>
      </a:lvl1pPr>
      <a:lvl2pPr marL="554880" algn="l" defTabSz="1109758" rtl="0" eaLnBrk="1" latinLnBrk="0" hangingPunct="1">
        <a:defRPr sz="2244" kern="1200">
          <a:solidFill>
            <a:schemeClr val="tx1"/>
          </a:solidFill>
          <a:latin typeface="+mn-lt"/>
          <a:ea typeface="+mn-ea"/>
          <a:cs typeface="+mn-cs"/>
        </a:defRPr>
      </a:lvl2pPr>
      <a:lvl3pPr marL="1109758" algn="l" defTabSz="1109758" rtl="0" eaLnBrk="1" latinLnBrk="0" hangingPunct="1">
        <a:defRPr sz="2244" kern="1200">
          <a:solidFill>
            <a:schemeClr val="tx1"/>
          </a:solidFill>
          <a:latin typeface="+mn-lt"/>
          <a:ea typeface="+mn-ea"/>
          <a:cs typeface="+mn-cs"/>
        </a:defRPr>
      </a:lvl3pPr>
      <a:lvl4pPr marL="1664639" algn="l" defTabSz="1109758" rtl="0" eaLnBrk="1" latinLnBrk="0" hangingPunct="1">
        <a:defRPr sz="2244" kern="1200">
          <a:solidFill>
            <a:schemeClr val="tx1"/>
          </a:solidFill>
          <a:latin typeface="+mn-lt"/>
          <a:ea typeface="+mn-ea"/>
          <a:cs typeface="+mn-cs"/>
        </a:defRPr>
      </a:lvl4pPr>
      <a:lvl5pPr marL="2219518" algn="l" defTabSz="1109758" rtl="0" eaLnBrk="1" latinLnBrk="0" hangingPunct="1">
        <a:defRPr sz="2244" kern="1200">
          <a:solidFill>
            <a:schemeClr val="tx1"/>
          </a:solidFill>
          <a:latin typeface="+mn-lt"/>
          <a:ea typeface="+mn-ea"/>
          <a:cs typeface="+mn-cs"/>
        </a:defRPr>
      </a:lvl5pPr>
      <a:lvl6pPr marL="2774397" algn="l" defTabSz="1109758" rtl="0" eaLnBrk="1" latinLnBrk="0" hangingPunct="1">
        <a:defRPr sz="2244" kern="1200">
          <a:solidFill>
            <a:schemeClr val="tx1"/>
          </a:solidFill>
          <a:latin typeface="+mn-lt"/>
          <a:ea typeface="+mn-ea"/>
          <a:cs typeface="+mn-cs"/>
        </a:defRPr>
      </a:lvl6pPr>
      <a:lvl7pPr marL="3329276" algn="l" defTabSz="1109758" rtl="0" eaLnBrk="1" latinLnBrk="0" hangingPunct="1">
        <a:defRPr sz="2244" kern="1200">
          <a:solidFill>
            <a:schemeClr val="tx1"/>
          </a:solidFill>
          <a:latin typeface="+mn-lt"/>
          <a:ea typeface="+mn-ea"/>
          <a:cs typeface="+mn-cs"/>
        </a:defRPr>
      </a:lvl7pPr>
      <a:lvl8pPr marL="3884156" algn="l" defTabSz="1109758" rtl="0" eaLnBrk="1" latinLnBrk="0" hangingPunct="1">
        <a:defRPr sz="2244" kern="1200">
          <a:solidFill>
            <a:schemeClr val="tx1"/>
          </a:solidFill>
          <a:latin typeface="+mn-lt"/>
          <a:ea typeface="+mn-ea"/>
          <a:cs typeface="+mn-cs"/>
        </a:defRPr>
      </a:lvl8pPr>
      <a:lvl9pPr marL="4439035" algn="l" defTabSz="1109758" rtl="0" eaLnBrk="1" latinLnBrk="0" hangingPunct="1">
        <a:defRPr sz="224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0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29.svg"/></Relationships>
</file>

<file path=ppt/slides/_rels/slide110.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11.xml"/><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image" Target="../media/image149.emf"/><Relationship Id="rId4" Type="http://schemas.openxmlformats.org/officeDocument/2006/relationships/image" Target="../media/image148.emf"/></Relationships>
</file>

<file path=ppt/slides/_rels/slide112.xml.rels><?xml version="1.0" encoding="UTF-8" standalone="yes"?>
<Relationships xmlns="http://schemas.openxmlformats.org/package/2006/relationships"><Relationship Id="rId3" Type="http://schemas.openxmlformats.org/officeDocument/2006/relationships/image" Target="../media/image147.emf"/><Relationship Id="rId2" Type="http://schemas.openxmlformats.org/officeDocument/2006/relationships/notesSlide" Target="../notesSlides/notesSlide112.xml"/><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113.xml"/><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7.xml"/></Relationships>
</file>

<file path=ppt/slides/_rels/slide1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5.xml"/><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0.xml"/></Relationships>
</file>

<file path=ppt/slides/_rels/slide11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8.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6.png"/></Relationships>
</file>

<file path=ppt/slides/_rels/slide11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9.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20.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hyperlink" Target="https://aka.ms/immovableservices" TargetMode="External"/><Relationship Id="rId2" Type="http://schemas.openxmlformats.org/officeDocument/2006/relationships/notesSlide" Target="../notesSlides/notesSlide121.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141.png"/><Relationship Id="rId4" Type="http://schemas.openxmlformats.org/officeDocument/2006/relationships/image" Target="../media/image161.png"/></Relationships>
</file>

<file path=ppt/slides/_rels/slide12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22.xml"/><Relationship Id="rId1" Type="http://schemas.openxmlformats.org/officeDocument/2006/relationships/slideLayout" Target="../slideLayouts/slideLayout6.xml"/><Relationship Id="rId5" Type="http://schemas.openxmlformats.org/officeDocument/2006/relationships/image" Target="../media/image162.png"/><Relationship Id="rId4" Type="http://schemas.openxmlformats.org/officeDocument/2006/relationships/image" Target="../media/image35.png"/></Relationships>
</file>

<file path=ppt/slides/_rels/slide12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3.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8.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24.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notesSlide" Target="../notesSlides/notesSlide125.xml"/><Relationship Id="rId1" Type="http://schemas.openxmlformats.org/officeDocument/2006/relationships/slideLayout" Target="../slideLayouts/slideLayout6.xml"/><Relationship Id="rId5" Type="http://schemas.openxmlformats.org/officeDocument/2006/relationships/image" Target="../media/image166.png"/><Relationship Id="rId4" Type="http://schemas.openxmlformats.org/officeDocument/2006/relationships/image" Target="../media/image165.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28.xml"/><Relationship Id="rId1" Type="http://schemas.openxmlformats.org/officeDocument/2006/relationships/slideLayout" Target="../slideLayouts/slideLayout6.xml"/><Relationship Id="rId5" Type="http://schemas.openxmlformats.org/officeDocument/2006/relationships/image" Target="../media/image157.png"/><Relationship Id="rId4" Type="http://schemas.openxmlformats.org/officeDocument/2006/relationships/image" Target="../media/image158.png"/></Relationships>
</file>

<file path=ppt/slides/_rels/slide12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129.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130.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1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171.png"/><Relationship Id="rId4" Type="http://schemas.openxmlformats.org/officeDocument/2006/relationships/image" Target="../media/image56.png"/></Relationships>
</file>

<file path=ppt/slides/_rels/slide13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134.xml"/><Relationship Id="rId1" Type="http://schemas.openxmlformats.org/officeDocument/2006/relationships/slideLayout" Target="../slideLayouts/slideLayout6.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180.png"/><Relationship Id="rId4" Type="http://schemas.openxmlformats.org/officeDocument/2006/relationships/image" Target="../media/image179.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3" Type="http://schemas.openxmlformats.org/officeDocument/2006/relationships/hyperlink" Target="https://docs.microsoft.com/en-us/azure/azure-resource-manager/resource-manager-policy" TargetMode="External"/><Relationship Id="rId7" Type="http://schemas.openxmlformats.org/officeDocument/2006/relationships/hyperlink" Target="https://github.com/Azure/azure-quickstart-templates" TargetMode="External"/><Relationship Id="rId2" Type="http://schemas.openxmlformats.org/officeDocument/2006/relationships/notesSlide" Target="../notesSlides/notesSlide142.xml"/><Relationship Id="rId1" Type="http://schemas.openxmlformats.org/officeDocument/2006/relationships/slideLayout" Target="../slideLayouts/slideLayout6.xml"/><Relationship Id="rId6" Type="http://schemas.openxmlformats.org/officeDocument/2006/relationships/hyperlink" Target="https://azure.microsoft.com/en-us/resources/templates/" TargetMode="External"/><Relationship Id="rId5" Type="http://schemas.openxmlformats.org/officeDocument/2006/relationships/hyperlink" Target="https://docs.microsoft.com/en-us/azure/templates" TargetMode="External"/><Relationship Id="rId4" Type="http://schemas.openxmlformats.org/officeDocument/2006/relationships/hyperlink" Target="https://docs.microsoft.com/en-us/azure/active-directory/role-based-access-control-what-is" TargetMode="Externa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3.xml"/><Relationship Id="rId1" Type="http://schemas.openxmlformats.org/officeDocument/2006/relationships/slideLayout" Target="../slideLayouts/slideLayout1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44.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4.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52.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52.xml"/><Relationship Id="rId1" Type="http://schemas.openxmlformats.org/officeDocument/2006/relationships/slideLayout" Target="../slideLayouts/slideLayout6.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53.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53.xml"/><Relationship Id="rId1" Type="http://schemas.openxmlformats.org/officeDocument/2006/relationships/slideLayout" Target="../slideLayouts/slideLayout11.xml"/><Relationship Id="rId4" Type="http://schemas.openxmlformats.org/officeDocument/2006/relationships/image" Target="../media/image189.png"/></Relationships>
</file>

<file path=ppt/slides/_rels/slide154.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2.png"/><Relationship Id="rId2" Type="http://schemas.openxmlformats.org/officeDocument/2006/relationships/notesSlide" Target="../notesSlides/notesSlide154.xml"/><Relationship Id="rId1" Type="http://schemas.openxmlformats.org/officeDocument/2006/relationships/slideLayout" Target="../slideLayouts/slideLayout6.xml"/><Relationship Id="rId6" Type="http://schemas.openxmlformats.org/officeDocument/2006/relationships/image" Target="../media/image191.png"/><Relationship Id="rId5" Type="http://schemas.openxmlformats.org/officeDocument/2006/relationships/image" Target="../media/image190.png"/><Relationship Id="rId4" Type="http://schemas.openxmlformats.org/officeDocument/2006/relationships/image" Target="../media/image184.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7.xml"/><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56.png"/><Relationship Id="rId2" Type="http://schemas.openxmlformats.org/officeDocument/2006/relationships/notesSlide" Target="../notesSlides/notesSlide158.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01.png"/></Relationships>
</file>

<file path=ppt/slides/_rels/slide159.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59.xml"/><Relationship Id="rId1" Type="http://schemas.openxmlformats.org/officeDocument/2006/relationships/slideLayout" Target="../slideLayouts/slideLayout6.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7.png"/><Relationship Id="rId4" Type="http://schemas.openxmlformats.org/officeDocument/2006/relationships/image" Target="../media/image36.e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1.xml"/><Relationship Id="rId1" Type="http://schemas.openxmlformats.org/officeDocument/2006/relationships/slideLayout" Target="../slideLayouts/slideLayout6.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png"/></Relationships>
</file>

<file path=ppt/slides/_rels/slide162.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62.xml"/><Relationship Id="rId1" Type="http://schemas.openxmlformats.org/officeDocument/2006/relationships/slideLayout" Target="../slideLayouts/slideLayout6.xml"/><Relationship Id="rId4" Type="http://schemas.openxmlformats.org/officeDocument/2006/relationships/image" Target="../media/image199.png"/></Relationships>
</file>

<file path=ppt/slides/_rels/slide163.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4.xml"/><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66.xml"/><Relationship Id="rId1" Type="http://schemas.openxmlformats.org/officeDocument/2006/relationships/slideLayout" Target="../slideLayouts/slideLayout6.xml"/><Relationship Id="rId5" Type="http://schemas.openxmlformats.org/officeDocument/2006/relationships/image" Target="../media/image210.png"/><Relationship Id="rId4" Type="http://schemas.openxmlformats.org/officeDocument/2006/relationships/image" Target="../media/image209.png"/></Relationships>
</file>

<file path=ppt/slides/_rels/slide16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67.xml"/><Relationship Id="rId1" Type="http://schemas.openxmlformats.org/officeDocument/2006/relationships/slideLayout" Target="../slideLayouts/slideLayout6.xml"/><Relationship Id="rId5" Type="http://schemas.openxmlformats.org/officeDocument/2006/relationships/image" Target="../media/image202.png"/><Relationship Id="rId4" Type="http://schemas.openxmlformats.org/officeDocument/2006/relationships/image" Target="../media/image212.png"/></Relationships>
</file>

<file path=ppt/slides/_rels/slide16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docs.microsoft.com/en-us/azure/virtual-machines/windows/premium-storage#scalability-and-performance-targets" TargetMode="External"/></Relationships>
</file>

<file path=ppt/slides/_rels/slide17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70.xml"/><Relationship Id="rId1" Type="http://schemas.openxmlformats.org/officeDocument/2006/relationships/slideLayout" Target="../slideLayouts/slideLayout6.xml"/><Relationship Id="rId5" Type="http://schemas.openxmlformats.org/officeDocument/2006/relationships/image" Target="../media/image217.png"/><Relationship Id="rId4" Type="http://schemas.openxmlformats.org/officeDocument/2006/relationships/image" Target="../media/image216.png"/></Relationships>
</file>

<file path=ppt/slides/_rels/slide171.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171.xml"/><Relationship Id="rId1" Type="http://schemas.openxmlformats.org/officeDocument/2006/relationships/slideLayout" Target="../slideLayouts/slideLayout6.xml"/><Relationship Id="rId4" Type="http://schemas.openxmlformats.org/officeDocument/2006/relationships/image" Target="../media/image219.png"/></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3.xml"/><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3" Type="http://schemas.openxmlformats.org/officeDocument/2006/relationships/image" Target="../media/image220.png"/><Relationship Id="rId7" Type="http://schemas.openxmlformats.org/officeDocument/2006/relationships/image" Target="../media/image223.emf"/><Relationship Id="rId2" Type="http://schemas.openxmlformats.org/officeDocument/2006/relationships/notesSlide" Target="../notesSlides/notesSlide175.xml"/><Relationship Id="rId1" Type="http://schemas.openxmlformats.org/officeDocument/2006/relationships/slideLayout" Target="../slideLayouts/slideLayout4.xml"/><Relationship Id="rId6" Type="http://schemas.openxmlformats.org/officeDocument/2006/relationships/image" Target="../media/image222.emf"/><Relationship Id="rId5" Type="http://schemas.openxmlformats.org/officeDocument/2006/relationships/image" Target="../media/image221.emf"/><Relationship Id="rId4" Type="http://schemas.microsoft.com/office/2007/relationships/hdphoto" Target="../media/hdphoto2.wdp"/></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77.xml"/><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78.xml"/><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8" Type="http://schemas.openxmlformats.org/officeDocument/2006/relationships/image" Target="../media/image230.png"/><Relationship Id="rId13" Type="http://schemas.openxmlformats.org/officeDocument/2006/relationships/image" Target="../media/image235.png"/><Relationship Id="rId3" Type="http://schemas.openxmlformats.org/officeDocument/2006/relationships/image" Target="../media/image225.png"/><Relationship Id="rId7" Type="http://schemas.openxmlformats.org/officeDocument/2006/relationships/image" Target="../media/image229.png"/><Relationship Id="rId12" Type="http://schemas.openxmlformats.org/officeDocument/2006/relationships/image" Target="../media/image234.png"/><Relationship Id="rId2" Type="http://schemas.openxmlformats.org/officeDocument/2006/relationships/notesSlide" Target="../notesSlides/notesSlide179.xml"/><Relationship Id="rId1" Type="http://schemas.openxmlformats.org/officeDocument/2006/relationships/slideLayout" Target="../slideLayouts/slideLayout18.xml"/><Relationship Id="rId6" Type="http://schemas.openxmlformats.org/officeDocument/2006/relationships/image" Target="../media/image228.png"/><Relationship Id="rId11" Type="http://schemas.openxmlformats.org/officeDocument/2006/relationships/image" Target="../media/image233.png"/><Relationship Id="rId5" Type="http://schemas.openxmlformats.org/officeDocument/2006/relationships/image" Target="../media/image227.png"/><Relationship Id="rId10" Type="http://schemas.openxmlformats.org/officeDocument/2006/relationships/image" Target="../media/image232.png"/><Relationship Id="rId4" Type="http://schemas.openxmlformats.org/officeDocument/2006/relationships/image" Target="../media/image226.png"/><Relationship Id="rId9" Type="http://schemas.openxmlformats.org/officeDocument/2006/relationships/image" Target="../media/image231.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10.xml"/></Relationships>
</file>

<file path=ppt/slides/_rels/slide181.x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notesSlide" Target="../notesSlides/notesSlide181.xml"/><Relationship Id="rId1" Type="http://schemas.openxmlformats.org/officeDocument/2006/relationships/slideLayout" Target="../slideLayouts/slideLayout4.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10.xml"/></Relationships>
</file>

<file path=ppt/slides/_rels/slide18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83.xml"/><Relationship Id="rId1" Type="http://schemas.openxmlformats.org/officeDocument/2006/relationships/slideLayout" Target="../slideLayouts/slideLayout21.xml"/></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4.xml"/><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4.xml"/></Relationships>
</file>

<file path=ppt/slides/_rels/slide186.xml.rels><?xml version="1.0" encoding="UTF-8" standalone="yes"?>
<Relationships xmlns="http://schemas.openxmlformats.org/package/2006/relationships"><Relationship Id="rId3" Type="http://schemas.openxmlformats.org/officeDocument/2006/relationships/image" Target="../media/image238.jpg"/><Relationship Id="rId2" Type="http://schemas.openxmlformats.org/officeDocument/2006/relationships/notesSlide" Target="../notesSlides/notesSlide186.xml"/><Relationship Id="rId1" Type="http://schemas.openxmlformats.org/officeDocument/2006/relationships/slideLayout" Target="../slideLayouts/slideLayout18.xml"/><Relationship Id="rId5" Type="http://schemas.microsoft.com/office/2007/relationships/hdphoto" Target="../media/hdphoto3.wdp"/><Relationship Id="rId4" Type="http://schemas.openxmlformats.org/officeDocument/2006/relationships/image" Target="../media/image239.png"/></Relationships>
</file>

<file path=ppt/slides/_rels/slide187.xml.rels><?xml version="1.0" encoding="UTF-8" standalone="yes"?>
<Relationships xmlns="http://schemas.openxmlformats.org/package/2006/relationships"><Relationship Id="rId8" Type="http://schemas.openxmlformats.org/officeDocument/2006/relationships/image" Target="../media/image199.png"/><Relationship Id="rId3" Type="http://schemas.openxmlformats.org/officeDocument/2006/relationships/notesSlide" Target="../notesSlides/notesSlide187.xml"/><Relationship Id="rId7" Type="http://schemas.openxmlformats.org/officeDocument/2006/relationships/image" Target="../media/image241.png"/><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240.png"/><Relationship Id="rId5" Type="http://schemas.openxmlformats.org/officeDocument/2006/relationships/image" Target="../media/image101.png"/><Relationship Id="rId4" Type="http://schemas.openxmlformats.org/officeDocument/2006/relationships/image" Target="../media/image128.png"/><Relationship Id="rId9" Type="http://schemas.openxmlformats.org/officeDocument/2006/relationships/image" Target="../media/image242.png"/></Relationships>
</file>

<file path=ppt/slides/_rels/slide188.xml.rels><?xml version="1.0" encoding="UTF-8" standalone="yes"?>
<Relationships xmlns="http://schemas.openxmlformats.org/package/2006/relationships"><Relationship Id="rId3" Type="http://schemas.openxmlformats.org/officeDocument/2006/relationships/notesSlide" Target="../notesSlides/notesSlide188.xml"/><Relationship Id="rId7" Type="http://schemas.openxmlformats.org/officeDocument/2006/relationships/image" Target="../media/image243.png"/><Relationship Id="rId2" Type="http://schemas.openxmlformats.org/officeDocument/2006/relationships/slideLayout" Target="../slideLayouts/slideLayout18.xml"/><Relationship Id="rId1" Type="http://schemas.openxmlformats.org/officeDocument/2006/relationships/tags" Target="../tags/tag4.xml"/><Relationship Id="rId6" Type="http://schemas.openxmlformats.org/officeDocument/2006/relationships/image" Target="../media/image199.png"/><Relationship Id="rId5" Type="http://schemas.openxmlformats.org/officeDocument/2006/relationships/image" Target="../media/image240.png"/><Relationship Id="rId4" Type="http://schemas.openxmlformats.org/officeDocument/2006/relationships/image" Target="../media/image101.png"/></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18.xml"/></Relationships>
</file>

<file path=ppt/slides/_rels/slide1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1.xml"/><Relationship Id="rId1" Type="http://schemas.openxmlformats.org/officeDocument/2006/relationships/slideLayout" Target="../slideLayouts/slideLayout17.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10.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18.xml"/></Relationships>
</file>

<file path=ppt/slides/_rels/slide19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195.xml"/><Relationship Id="rId1" Type="http://schemas.openxmlformats.org/officeDocument/2006/relationships/slideLayout" Target="../slideLayouts/slideLayout6.xml"/><Relationship Id="rId4" Type="http://schemas.openxmlformats.org/officeDocument/2006/relationships/image" Target="../media/image246.png"/></Relationships>
</file>

<file path=ppt/slides/_rels/slide196.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97.xml"/><Relationship Id="rId1" Type="http://schemas.openxmlformats.org/officeDocument/2006/relationships/slideLayout" Target="../slideLayouts/slideLayout6.xml"/><Relationship Id="rId4" Type="http://schemas.openxmlformats.org/officeDocument/2006/relationships/image" Target="../media/image249.png"/></Relationships>
</file>

<file path=ppt/slides/_rels/slide19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19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0.xml"/><Relationship Id="rId1" Type="http://schemas.openxmlformats.org/officeDocument/2006/relationships/slideLayout" Target="../slideLayouts/slideLayout11.xml"/></Relationships>
</file>

<file path=ppt/slides/_rels/slide20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1.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2.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3.xml"/><Relationship Id="rId1" Type="http://schemas.openxmlformats.org/officeDocument/2006/relationships/slideLayout" Target="../slideLayouts/slideLayout4.xml"/><Relationship Id="rId4" Type="http://schemas.openxmlformats.org/officeDocument/2006/relationships/image" Target="../media/image251.jpg"/></Relationships>
</file>

<file path=ppt/slides/_rels/slide20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204.xml"/><Relationship Id="rId1" Type="http://schemas.openxmlformats.org/officeDocument/2006/relationships/slideLayout" Target="../slideLayouts/slideLayout4.xml"/><Relationship Id="rId5" Type="http://schemas.openxmlformats.org/officeDocument/2006/relationships/image" Target="../media/image102.png"/><Relationship Id="rId4" Type="http://schemas.openxmlformats.org/officeDocument/2006/relationships/image" Target="../media/image196.png"/></Relationships>
</file>

<file path=ppt/slides/_rels/slide205.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5.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6.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7.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8.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209.xml"/><Relationship Id="rId1" Type="http://schemas.openxmlformats.org/officeDocument/2006/relationships/slideLayout" Target="../slideLayouts/slideLayout4.xml"/><Relationship Id="rId4" Type="http://schemas.openxmlformats.org/officeDocument/2006/relationships/image" Target="../media/image251.jp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0.xml"/><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8" Type="http://schemas.openxmlformats.org/officeDocument/2006/relationships/image" Target="../media/image256.png"/><Relationship Id="rId3" Type="http://schemas.openxmlformats.org/officeDocument/2006/relationships/image" Target="../media/image253.png"/><Relationship Id="rId7" Type="http://schemas.openxmlformats.org/officeDocument/2006/relationships/image" Target="../media/image255.png"/><Relationship Id="rId2" Type="http://schemas.openxmlformats.org/officeDocument/2006/relationships/notesSlide" Target="../notesSlides/notesSlide211.xml"/><Relationship Id="rId1" Type="http://schemas.openxmlformats.org/officeDocument/2006/relationships/slideLayout" Target="../slideLayouts/slideLayout18.xml"/><Relationship Id="rId6" Type="http://schemas.openxmlformats.org/officeDocument/2006/relationships/image" Target="../media/image231.png"/><Relationship Id="rId5" Type="http://schemas.openxmlformats.org/officeDocument/2006/relationships/image" Target="../media/image254.png"/><Relationship Id="rId10" Type="http://schemas.microsoft.com/office/2007/relationships/hdphoto" Target="../media/hdphoto4.wdp"/><Relationship Id="rId4" Type="http://schemas.openxmlformats.org/officeDocument/2006/relationships/image" Target="../media/image247.png"/><Relationship Id="rId9" Type="http://schemas.openxmlformats.org/officeDocument/2006/relationships/image" Target="../media/image257.png"/></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17.xml"/></Relationships>
</file>

<file path=ppt/slides/_rels/slide213.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213.xml"/><Relationship Id="rId1" Type="http://schemas.openxmlformats.org/officeDocument/2006/relationships/slideLayout" Target="../slideLayouts/slideLayout6.xml"/><Relationship Id="rId5" Type="http://schemas.openxmlformats.org/officeDocument/2006/relationships/image" Target="../media/image260.png"/><Relationship Id="rId4" Type="http://schemas.openxmlformats.org/officeDocument/2006/relationships/image" Target="../media/image259.png"/></Relationships>
</file>

<file path=ppt/slides/_rels/slide214.xml.rels><?xml version="1.0" encoding="UTF-8" standalone="yes"?>
<Relationships xmlns="http://schemas.openxmlformats.org/package/2006/relationships"><Relationship Id="rId3" Type="http://schemas.openxmlformats.org/officeDocument/2006/relationships/image" Target="../media/image261.emf"/><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263.png"/><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notesSlide" Target="../notesSlides/notesSlide217.xml"/><Relationship Id="rId1" Type="http://schemas.openxmlformats.org/officeDocument/2006/relationships/slideLayout" Target="../slideLayouts/slideLayout6.xml"/><Relationship Id="rId4" Type="http://schemas.openxmlformats.org/officeDocument/2006/relationships/image" Target="../media/image265.png"/></Relationships>
</file>

<file path=ppt/slides/_rels/slide21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notesSlide" Target="../notesSlides/notesSlide218.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267.png"/><Relationship Id="rId2" Type="http://schemas.openxmlformats.org/officeDocument/2006/relationships/notesSlide" Target="../notesSlides/notesSlide2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emf"/><Relationship Id="rId7"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3.emf"/><Relationship Id="rId5" Type="http://schemas.openxmlformats.org/officeDocument/2006/relationships/image" Target="../media/image42.emf"/><Relationship Id="rId4" Type="http://schemas.openxmlformats.org/officeDocument/2006/relationships/image" Target="../media/image41.emf"/></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220.xml"/><Relationship Id="rId1" Type="http://schemas.openxmlformats.org/officeDocument/2006/relationships/slideLayout" Target="../slideLayouts/slideLayout17.xml"/></Relationships>
</file>

<file path=ppt/slides/_rels/slide221.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notesSlide" Target="../notesSlides/notesSlide221.xml"/><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png"/><Relationship Id="rId7" Type="http://schemas.openxmlformats.org/officeDocument/2006/relationships/image" Target="../media/image273.png"/><Relationship Id="rId2" Type="http://schemas.openxmlformats.org/officeDocument/2006/relationships/notesSlide" Target="../notesSlides/notesSlide222.xml"/><Relationship Id="rId1" Type="http://schemas.openxmlformats.org/officeDocument/2006/relationships/slideLayout" Target="../slideLayouts/slideLayout6.xml"/><Relationship Id="rId6" Type="http://schemas.openxmlformats.org/officeDocument/2006/relationships/image" Target="../media/image272.jpeg"/><Relationship Id="rId5" Type="http://schemas.openxmlformats.org/officeDocument/2006/relationships/image" Target="../media/image271.jpeg"/><Relationship Id="rId10" Type="http://schemas.openxmlformats.org/officeDocument/2006/relationships/image" Target="../media/image276.png"/><Relationship Id="rId4" Type="http://schemas.openxmlformats.org/officeDocument/2006/relationships/image" Target="../media/image270.png"/><Relationship Id="rId9" Type="http://schemas.openxmlformats.org/officeDocument/2006/relationships/image" Target="../media/image275.png"/></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17.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2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26.xml"/><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image" Target="../media/image278.png"/><Relationship Id="rId2" Type="http://schemas.openxmlformats.org/officeDocument/2006/relationships/notesSlide" Target="../notesSlides/notesSlide227.xml"/><Relationship Id="rId1" Type="http://schemas.openxmlformats.org/officeDocument/2006/relationships/slideLayout" Target="../slideLayouts/slideLayout5.xml"/><Relationship Id="rId5" Type="http://schemas.openxmlformats.org/officeDocument/2006/relationships/image" Target="../media/image280.png"/><Relationship Id="rId4" Type="http://schemas.openxmlformats.org/officeDocument/2006/relationships/image" Target="../media/image279.png"/></Relationships>
</file>

<file path=ppt/slides/_rels/slide22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228.xml"/><Relationship Id="rId1" Type="http://schemas.openxmlformats.org/officeDocument/2006/relationships/slideLayout" Target="../slideLayouts/slideLayout5.xml"/><Relationship Id="rId5" Type="http://schemas.openxmlformats.org/officeDocument/2006/relationships/image" Target="../media/image283.emf"/><Relationship Id="rId4" Type="http://schemas.openxmlformats.org/officeDocument/2006/relationships/image" Target="../media/image282.png"/></Relationships>
</file>

<file path=ppt/slides/_rels/slide229.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229.xml"/><Relationship Id="rId1" Type="http://schemas.openxmlformats.org/officeDocument/2006/relationships/slideLayout" Target="../slideLayouts/slideLayout5.xml"/><Relationship Id="rId4" Type="http://schemas.openxmlformats.org/officeDocument/2006/relationships/image" Target="../media/image28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0.xml"/><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231.xml"/><Relationship Id="rId1" Type="http://schemas.openxmlformats.org/officeDocument/2006/relationships/slideLayout" Target="../slideLayouts/slideLayout4.xml"/></Relationships>
</file>

<file path=ppt/slides/_rels/slide2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notesSlide" Target="../notesSlides/notesSlide233.xml"/><Relationship Id="rId1" Type="http://schemas.openxmlformats.org/officeDocument/2006/relationships/slideLayout" Target="../slideLayouts/slideLayout6.xml"/><Relationship Id="rId4" Type="http://schemas.openxmlformats.org/officeDocument/2006/relationships/image" Target="../media/image288.png"/></Relationships>
</file>

<file path=ppt/slides/_rels/slide234.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234.xml"/><Relationship Id="rId1" Type="http://schemas.openxmlformats.org/officeDocument/2006/relationships/slideLayout" Target="../slideLayouts/slideLayout4.xml"/></Relationships>
</file>

<file path=ppt/slides/_rels/slide235.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notesSlide" Target="../notesSlides/notesSlide235.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6.xml"/><Relationship Id="rId1" Type="http://schemas.openxmlformats.org/officeDocument/2006/relationships/slideLayout" Target="../slideLayouts/slideLayout22.xml"/></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7.xml"/><Relationship Id="rId1" Type="http://schemas.openxmlformats.org/officeDocument/2006/relationships/slideLayout" Target="../slideLayouts/slideLayout17.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8.xml"/><Relationship Id="rId1" Type="http://schemas.openxmlformats.org/officeDocument/2006/relationships/slideLayout" Target="../slideLayouts/slideLayout4.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23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40.xml"/><Relationship Id="rId1" Type="http://schemas.openxmlformats.org/officeDocument/2006/relationships/slideLayout" Target="../slideLayouts/slideLayout17.xml"/></Relationships>
</file>

<file path=ppt/slides/_rels/slide24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41.xml"/><Relationship Id="rId1" Type="http://schemas.openxmlformats.org/officeDocument/2006/relationships/slideLayout" Target="../slideLayouts/slideLayout4.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42.xml"/><Relationship Id="rId1" Type="http://schemas.openxmlformats.org/officeDocument/2006/relationships/slideLayout" Target="../slideLayouts/slideLayout4.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7.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4.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4.xml"/></Relationships>
</file>

<file path=ppt/slides/_rels/slide246.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246.xml"/><Relationship Id="rId1" Type="http://schemas.openxmlformats.org/officeDocument/2006/relationships/slideLayout" Target="../slideLayouts/slideLayout4.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47.xml"/><Relationship Id="rId1" Type="http://schemas.openxmlformats.org/officeDocument/2006/relationships/slideLayout" Target="../slideLayouts/slideLayout17.xml"/></Relationships>
</file>

<file path=ppt/slides/_rels/slide248.xml.rels><?xml version="1.0" encoding="UTF-8" standalone="yes"?>
<Relationships xmlns="http://schemas.openxmlformats.org/package/2006/relationships"><Relationship Id="rId3" Type="http://schemas.openxmlformats.org/officeDocument/2006/relationships/hyperlink" Target="http://www.rgoarchitects.com/Files/fallacies.pdf" TargetMode="External"/><Relationship Id="rId2" Type="http://schemas.openxmlformats.org/officeDocument/2006/relationships/notesSlide" Target="../notesSlides/notesSlide248.xml"/><Relationship Id="rId1" Type="http://schemas.openxmlformats.org/officeDocument/2006/relationships/slideLayout" Target="../slideLayouts/slideLayout4.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7.svg"/></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4.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51.xml"/><Relationship Id="rId1" Type="http://schemas.openxmlformats.org/officeDocument/2006/relationships/slideLayout" Target="../slideLayouts/slideLayout4.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252.xml"/><Relationship Id="rId1" Type="http://schemas.openxmlformats.org/officeDocument/2006/relationships/slideLayout" Target="../slideLayouts/slideLayout4.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253.xml"/><Relationship Id="rId1" Type="http://schemas.openxmlformats.org/officeDocument/2006/relationships/slideLayout" Target="../slideLayouts/slideLayout4.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54.xml"/><Relationship Id="rId1" Type="http://schemas.openxmlformats.org/officeDocument/2006/relationships/slideLayout" Target="../slideLayouts/slideLayout17.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255.xml"/><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256.xml"/><Relationship Id="rId1" Type="http://schemas.openxmlformats.org/officeDocument/2006/relationships/slideLayout" Target="../slideLayouts/slideLayout4.xml"/></Relationships>
</file>

<file path=ppt/slides/_rels/slide257.xml.rels><?xml version="1.0" encoding="UTF-8" standalone="yes"?>
<Relationships xmlns="http://schemas.openxmlformats.org/package/2006/relationships"><Relationship Id="rId3" Type="http://schemas.openxmlformats.org/officeDocument/2006/relationships/notesSlide" Target="../notesSlides/notesSlide257.xml"/><Relationship Id="rId7" Type="http://schemas.microsoft.com/office/2007/relationships/hdphoto" Target="../media/hdphoto5.wdp"/><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293.png"/><Relationship Id="rId5" Type="http://schemas.openxmlformats.org/officeDocument/2006/relationships/image" Target="../media/image292.svg"/><Relationship Id="rId4" Type="http://schemas.openxmlformats.org/officeDocument/2006/relationships/image" Target="../media/image291.png"/></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17.xml"/></Relationships>
</file>

<file path=ppt/slides/_rels/slide259.xml.rels><?xml version="1.0" encoding="UTF-8" standalone="yes"?>
<Relationships xmlns="http://schemas.openxmlformats.org/package/2006/relationships"><Relationship Id="rId3" Type="http://schemas.openxmlformats.org/officeDocument/2006/relationships/image" Target="../media/image294.png"/><Relationship Id="rId2" Type="http://schemas.openxmlformats.org/officeDocument/2006/relationships/notesSlide" Target="../notesSlides/notesSlide25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47.svg"/></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4.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62.xml"/><Relationship Id="rId1" Type="http://schemas.openxmlformats.org/officeDocument/2006/relationships/slideLayout" Target="../slideLayouts/slideLayout17.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63.xml"/><Relationship Id="rId1" Type="http://schemas.openxmlformats.org/officeDocument/2006/relationships/slideLayout" Target="../slideLayouts/slideLayout4.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4.xml"/></Relationships>
</file>

<file path=ppt/slides/_rels/slide265.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265.xml"/><Relationship Id="rId1" Type="http://schemas.openxmlformats.org/officeDocument/2006/relationships/slideLayout" Target="../slideLayouts/slideLayout4.xml"/><Relationship Id="rId6" Type="http://schemas.openxmlformats.org/officeDocument/2006/relationships/image" Target="../media/image298.svg"/><Relationship Id="rId5" Type="http://schemas.openxmlformats.org/officeDocument/2006/relationships/image" Target="../media/image297.png"/><Relationship Id="rId4" Type="http://schemas.openxmlformats.org/officeDocument/2006/relationships/image" Target="../media/image296.svg"/></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4.xml"/></Relationships>
</file>

<file path=ppt/slides/_rels/slide267.xml.rels><?xml version="1.0" encoding="UTF-8" standalone="yes"?>
<Relationships xmlns="http://schemas.openxmlformats.org/package/2006/relationships"><Relationship Id="rId8" Type="http://schemas.openxmlformats.org/officeDocument/2006/relationships/image" Target="../media/image292.svg"/><Relationship Id="rId3" Type="http://schemas.openxmlformats.org/officeDocument/2006/relationships/image" Target="../media/image299.png"/><Relationship Id="rId7" Type="http://schemas.openxmlformats.org/officeDocument/2006/relationships/image" Target="../media/image291.png"/><Relationship Id="rId2" Type="http://schemas.openxmlformats.org/officeDocument/2006/relationships/notesSlide" Target="../notesSlides/notesSlide267.xml"/><Relationship Id="rId1" Type="http://schemas.openxmlformats.org/officeDocument/2006/relationships/slideLayout" Target="../slideLayouts/slideLayout4.xml"/><Relationship Id="rId6" Type="http://schemas.openxmlformats.org/officeDocument/2006/relationships/image" Target="../media/image302.svg"/><Relationship Id="rId5" Type="http://schemas.openxmlformats.org/officeDocument/2006/relationships/image" Target="../media/image301.png"/><Relationship Id="rId4" Type="http://schemas.openxmlformats.org/officeDocument/2006/relationships/image" Target="../media/image300.svg"/></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1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269.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270.xml"/><Relationship Id="rId1" Type="http://schemas.openxmlformats.org/officeDocument/2006/relationships/slideLayout" Target="../slideLayouts/slideLayout4.xml"/></Relationships>
</file>

<file path=ppt/slides/_rels/slide271.xml.rels><?xml version="1.0" encoding="UTF-8" standalone="yes"?>
<Relationships xmlns="http://schemas.openxmlformats.org/package/2006/relationships"><Relationship Id="rId8" Type="http://schemas.openxmlformats.org/officeDocument/2006/relationships/hyperlink" Target="https://aka.ms/edx-devops200_9x-about" TargetMode="External"/><Relationship Id="rId3" Type="http://schemas.openxmlformats.org/officeDocument/2006/relationships/image" Target="../media/image303.png"/><Relationship Id="rId7" Type="http://schemas.openxmlformats.org/officeDocument/2006/relationships/hyperlink" Target="http://aka.ms/RichterCloudApps" TargetMode="External"/><Relationship Id="rId2" Type="http://schemas.openxmlformats.org/officeDocument/2006/relationships/notesSlide" Target="../notesSlides/notesSlide271.xml"/><Relationship Id="rId1" Type="http://schemas.openxmlformats.org/officeDocument/2006/relationships/slideLayout" Target="../slideLayouts/slideLayout4.xml"/><Relationship Id="rId6" Type="http://schemas.openxmlformats.org/officeDocument/2006/relationships/image" Target="../media/image306.png"/><Relationship Id="rId5" Type="http://schemas.openxmlformats.org/officeDocument/2006/relationships/image" Target="../media/image305.jpeg"/><Relationship Id="rId4" Type="http://schemas.openxmlformats.org/officeDocument/2006/relationships/image" Target="../media/image304.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6.xml"/><Relationship Id="rId5" Type="http://schemas.openxmlformats.org/officeDocument/2006/relationships/image" Target="../media/image52.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6.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3.xml"/><Relationship Id="rId16"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5" Type="http://schemas.openxmlformats.org/officeDocument/2006/relationships/image" Target="../media/image18.pn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png"/><Relationship Id="rId1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35.png"/><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18" Type="http://schemas.openxmlformats.org/officeDocument/2006/relationships/image" Target="../media/image80.sv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17" Type="http://schemas.openxmlformats.org/officeDocument/2006/relationships/image" Target="../media/image79.png"/><Relationship Id="rId2" Type="http://schemas.openxmlformats.org/officeDocument/2006/relationships/notesSlide" Target="../notesSlides/notesSlide42.xml"/><Relationship Id="rId16" Type="http://schemas.openxmlformats.org/officeDocument/2006/relationships/image" Target="../media/image78.svg"/><Relationship Id="rId1" Type="http://schemas.openxmlformats.org/officeDocument/2006/relationships/slideLayout" Target="../slideLayouts/slideLayout4.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19" Type="http://schemas.openxmlformats.org/officeDocument/2006/relationships/image" Target="../media/image81.pn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43.xml.rels><?xml version="1.0" encoding="UTF-8" standalone="yes"?>
<Relationships xmlns="http://schemas.openxmlformats.org/package/2006/relationships"><Relationship Id="rId8" Type="http://schemas.openxmlformats.org/officeDocument/2006/relationships/image" Target="../media/image70.sv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svg"/><Relationship Id="rId2" Type="http://schemas.openxmlformats.org/officeDocument/2006/relationships/notesSlide" Target="../notesSlides/notesSlide43.xml"/><Relationship Id="rId16" Type="http://schemas.openxmlformats.org/officeDocument/2006/relationships/image" Target="../media/image78.svg"/><Relationship Id="rId1" Type="http://schemas.openxmlformats.org/officeDocument/2006/relationships/slideLayout" Target="../slideLayouts/slideLayout4.xml"/><Relationship Id="rId6" Type="http://schemas.openxmlformats.org/officeDocument/2006/relationships/image" Target="../media/image68.svg"/><Relationship Id="rId11" Type="http://schemas.openxmlformats.org/officeDocument/2006/relationships/image" Target="../media/image73.png"/><Relationship Id="rId5" Type="http://schemas.openxmlformats.org/officeDocument/2006/relationships/image" Target="../media/image67.png"/><Relationship Id="rId15" Type="http://schemas.openxmlformats.org/officeDocument/2006/relationships/image" Target="../media/image77.png"/><Relationship Id="rId10" Type="http://schemas.openxmlformats.org/officeDocument/2006/relationships/image" Target="../media/image72.svg"/><Relationship Id="rId4" Type="http://schemas.openxmlformats.org/officeDocument/2006/relationships/image" Target="../media/image66.svg"/><Relationship Id="rId9" Type="http://schemas.openxmlformats.org/officeDocument/2006/relationships/image" Target="../media/image71.png"/><Relationship Id="rId14" Type="http://schemas.openxmlformats.org/officeDocument/2006/relationships/image" Target="../media/image76.svg"/></Relationships>
</file>

<file path=ppt/slides/_rels/slide44.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85.png"/><Relationship Id="rId11" Type="http://schemas.openxmlformats.org/officeDocument/2006/relationships/image" Target="../media/image89.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83.png"/><Relationship Id="rId9"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6.xml"/><Relationship Id="rId5" Type="http://schemas.openxmlformats.org/officeDocument/2006/relationships/image" Target="../media/image93.png"/><Relationship Id="rId4" Type="http://schemas.openxmlformats.org/officeDocument/2006/relationships/image" Target="../media/image92.png"/></Relationships>
</file>

<file path=ppt/slides/_rels/slide48.xml.rels><?xml version="1.0" encoding="UTF-8" standalone="yes"?>
<Relationships xmlns="http://schemas.openxmlformats.org/package/2006/relationships"><Relationship Id="rId3" Type="http://schemas.openxmlformats.org/officeDocument/2006/relationships/image" Target="../media/image94.emf"/><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97.png"/><Relationship Id="rId5" Type="http://schemas.openxmlformats.org/officeDocument/2006/relationships/image" Target="../media/image96.emf"/><Relationship Id="rId4" Type="http://schemas.openxmlformats.org/officeDocument/2006/relationships/image" Target="../media/image95.emf"/></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100.emf"/><Relationship Id="rId2" Type="http://schemas.openxmlformats.org/officeDocument/2006/relationships/notesSlide" Target="../notesSlides/notesSlide52.xml"/><Relationship Id="rId1" Type="http://schemas.openxmlformats.org/officeDocument/2006/relationships/slideLayout" Target="../slideLayouts/slideLayout4.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3.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4.xml"/><Relationship Id="rId1" Type="http://schemas.openxmlformats.org/officeDocument/2006/relationships/slideLayout" Target="../slideLayouts/slideLayout4.xml"/><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3.jpg"/><Relationship Id="rId2" Type="http://schemas.openxmlformats.org/officeDocument/2006/relationships/notesSlide" Target="../notesSlides/notesSlide57.xml"/><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84.png"/></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108.PNG"/><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1.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0.xml"/><Relationship Id="rId1" Type="http://schemas.openxmlformats.org/officeDocument/2006/relationships/slideLayout" Target="../slideLayouts/slideLayout4.xml"/><Relationship Id="rId5" Type="http://schemas.openxmlformats.org/officeDocument/2006/relationships/image" Target="../media/image111.png"/><Relationship Id="rId4" Type="http://schemas.openxmlformats.org/officeDocument/2006/relationships/image" Target="../media/image110.png"/></Relationships>
</file>

<file path=ppt/slides/_rels/slide6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1.xml"/><Relationship Id="rId1" Type="http://schemas.openxmlformats.org/officeDocument/2006/relationships/slideLayout" Target="../slideLayouts/slideLayout4.xml"/><Relationship Id="rId4" Type="http://schemas.openxmlformats.org/officeDocument/2006/relationships/image" Target="../media/image113.png"/></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95.emf"/></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104.png"/></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7.xml"/><Relationship Id="rId1" Type="http://schemas.openxmlformats.org/officeDocument/2006/relationships/slideLayout" Target="../slideLayouts/slideLayout4.xml"/><Relationship Id="rId4" Type="http://schemas.openxmlformats.org/officeDocument/2006/relationships/image" Target="../media/image119.png"/></Relationships>
</file>

<file path=ppt/slides/_rels/slide6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69.xml"/><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122.emf"/><Relationship Id="rId4" Type="http://schemas.openxmlformats.org/officeDocument/2006/relationships/image" Target="../media/image121.emf"/></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0.xml"/><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122.emf"/><Relationship Id="rId4" Type="http://schemas.openxmlformats.org/officeDocument/2006/relationships/image" Target="../media/image121.emf"/></Relationships>
</file>

<file path=ppt/slides/_rels/slide71.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1.xml"/><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122.emf"/><Relationship Id="rId4" Type="http://schemas.openxmlformats.org/officeDocument/2006/relationships/image" Target="../media/image121.emf"/></Relationships>
</file>

<file path=ppt/slides/_rels/slide72.xml.rels><?xml version="1.0" encoding="UTF-8" standalone="yes"?>
<Relationships xmlns="http://schemas.openxmlformats.org/package/2006/relationships"><Relationship Id="rId3" Type="http://schemas.openxmlformats.org/officeDocument/2006/relationships/image" Target="../media/image95.emf"/><Relationship Id="rId2" Type="http://schemas.openxmlformats.org/officeDocument/2006/relationships/notesSlide" Target="../notesSlides/notesSlide72.xml"/><Relationship Id="rId1" Type="http://schemas.openxmlformats.org/officeDocument/2006/relationships/slideLayout" Target="../slideLayouts/slideLayout4.xml"/><Relationship Id="rId6" Type="http://schemas.openxmlformats.org/officeDocument/2006/relationships/image" Target="../media/image94.emf"/><Relationship Id="rId5" Type="http://schemas.openxmlformats.org/officeDocument/2006/relationships/image" Target="../media/image122.emf"/><Relationship Id="rId4" Type="http://schemas.openxmlformats.org/officeDocument/2006/relationships/image" Target="../media/image121.emf"/></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3.xml"/><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8" Type="http://schemas.openxmlformats.org/officeDocument/2006/relationships/image" Target="../media/image129.emf"/><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78.xml"/><Relationship Id="rId1" Type="http://schemas.openxmlformats.org/officeDocument/2006/relationships/slideLayout" Target="../slideLayouts/slideLayout4.xml"/><Relationship Id="rId6" Type="http://schemas.openxmlformats.org/officeDocument/2006/relationships/image" Target="../media/image127.png"/><Relationship Id="rId11" Type="http://schemas.openxmlformats.org/officeDocument/2006/relationships/image" Target="../media/image132.emf"/><Relationship Id="rId5" Type="http://schemas.openxmlformats.org/officeDocument/2006/relationships/image" Target="../media/image126.png"/><Relationship Id="rId10" Type="http://schemas.openxmlformats.org/officeDocument/2006/relationships/image" Target="../media/image131.emf"/><Relationship Id="rId4" Type="http://schemas.openxmlformats.org/officeDocument/2006/relationships/image" Target="../media/image125.png"/><Relationship Id="rId9" Type="http://schemas.openxmlformats.org/officeDocument/2006/relationships/image" Target="../media/image130.e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5.png"/><Relationship Id="rId4" Type="http://schemas.openxmlformats.org/officeDocument/2006/relationships/image" Target="../media/image24.png"/></Relationships>
</file>

<file path=ppt/slides/_rels/slide8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emf"/><Relationship Id="rId7" Type="http://schemas.openxmlformats.org/officeDocument/2006/relationships/image" Target="../media/image133.png"/><Relationship Id="rId2" Type="http://schemas.openxmlformats.org/officeDocument/2006/relationships/notesSlide" Target="../notesSlides/notesSlide80.xml"/><Relationship Id="rId1" Type="http://schemas.openxmlformats.org/officeDocument/2006/relationships/slideLayout" Target="../slideLayouts/slideLayout4.xml"/><Relationship Id="rId6" Type="http://schemas.openxmlformats.org/officeDocument/2006/relationships/image" Target="../media/image132.emf"/><Relationship Id="rId11" Type="http://schemas.openxmlformats.org/officeDocument/2006/relationships/image" Target="../media/image137.png"/><Relationship Id="rId5" Type="http://schemas.openxmlformats.org/officeDocument/2006/relationships/image" Target="../media/image131.emf"/><Relationship Id="rId10" Type="http://schemas.openxmlformats.org/officeDocument/2006/relationships/image" Target="../media/image136.png"/><Relationship Id="rId4" Type="http://schemas.openxmlformats.org/officeDocument/2006/relationships/image" Target="../media/image130.emf"/><Relationship Id="rId9" Type="http://schemas.openxmlformats.org/officeDocument/2006/relationships/image" Target="../media/image135.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1.xml"/><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0.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8.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8.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38.png"/><Relationship Id="rId7" Type="http://schemas.openxmlformats.org/officeDocument/2006/relationships/image" Target="../media/image141.png"/><Relationship Id="rId2" Type="http://schemas.openxmlformats.org/officeDocument/2006/relationships/notesSlide" Target="../notesSlides/notesSlide93.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0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3" Type="http://schemas.openxmlformats.org/officeDocument/2006/relationships/image" Target="../media/image36.emf"/><Relationship Id="rId7" Type="http://schemas.openxmlformats.org/officeDocument/2006/relationships/image" Target="../media/image127.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8.png"/><Relationship Id="rId4" Type="http://schemas.openxmlformats.org/officeDocument/2006/relationships/image" Target="../media/image142.png"/></Relationships>
</file>

<file path=ppt/slides/_rels/slide9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6.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8.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9.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400" dirty="0"/>
              <a:t>AZURE PRIMER</a:t>
            </a:r>
          </a:p>
          <a:p>
            <a:endParaRPr lang="en-US" dirty="0"/>
          </a:p>
          <a:p>
            <a:r>
              <a:rPr lang="en-US" dirty="0"/>
              <a:t>Arturo Quiroga (CSA-P)</a:t>
            </a:r>
          </a:p>
          <a:p>
            <a:r>
              <a:rPr lang="en-US" dirty="0"/>
              <a:t>Microsoft Canada</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244369538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935986-766F-453D-8971-46261EF2A3C3}"/>
              </a:ext>
            </a:extLst>
          </p:cNvPr>
          <p:cNvSpPr>
            <a:spLocks noGrp="1"/>
          </p:cNvSpPr>
          <p:nvPr>
            <p:ph type="body" sz="quarter" idx="11"/>
          </p:nvPr>
        </p:nvSpPr>
        <p:spPr>
          <a:xfrm>
            <a:off x="353507" y="1018347"/>
            <a:ext cx="5735666" cy="5396017"/>
          </a:xfrm>
        </p:spPr>
        <p:txBody>
          <a:bodyPr/>
          <a:lstStyle/>
          <a:p>
            <a:r>
              <a:rPr lang="en-US" sz="2400" b="1" dirty="0"/>
              <a:t>Support for Generation 1 Virtual Machines</a:t>
            </a:r>
          </a:p>
          <a:p>
            <a:r>
              <a:rPr lang="en-US" sz="2400" b="1" dirty="0"/>
              <a:t>Storage</a:t>
            </a:r>
          </a:p>
          <a:p>
            <a:pPr lvl="1"/>
            <a:r>
              <a:rPr lang="en-US" sz="2000" dirty="0"/>
              <a:t>Support for VHD fixed format only (no VHDX) </a:t>
            </a:r>
          </a:p>
          <a:p>
            <a:pPr lvl="1"/>
            <a:r>
              <a:rPr lang="en-US" sz="2000" dirty="0"/>
              <a:t>2 TB Maximum Size of OS Disk</a:t>
            </a:r>
          </a:p>
          <a:p>
            <a:pPr lvl="1"/>
            <a:r>
              <a:rPr lang="en-US" sz="2000" dirty="0"/>
              <a:t>4 TB Maximum Size of a Data Disks</a:t>
            </a:r>
          </a:p>
          <a:p>
            <a:pPr lvl="1"/>
            <a:r>
              <a:rPr lang="en-US" sz="2000" dirty="0"/>
              <a:t>Maximum of 64 data disks</a:t>
            </a:r>
          </a:p>
          <a:p>
            <a:pPr lvl="1"/>
            <a:r>
              <a:rPr lang="en-US" sz="2000" dirty="0"/>
              <a:t>256TB of Diskspace</a:t>
            </a:r>
          </a:p>
          <a:p>
            <a:r>
              <a:rPr lang="en-US" sz="2400" b="1" dirty="0"/>
              <a:t>Performance</a:t>
            </a:r>
          </a:p>
          <a:p>
            <a:pPr lvl="1"/>
            <a:r>
              <a:rPr lang="en-US" sz="2000" dirty="0"/>
              <a:t>Up to 128 vCPUs </a:t>
            </a:r>
          </a:p>
          <a:p>
            <a:endParaRPr lang="en-US" sz="2400" dirty="0"/>
          </a:p>
        </p:txBody>
      </p:sp>
      <p:sp>
        <p:nvSpPr>
          <p:cNvPr id="4" name="Title 3"/>
          <p:cNvSpPr>
            <a:spLocks noGrp="1"/>
          </p:cNvSpPr>
          <p:nvPr>
            <p:ph type="title"/>
          </p:nvPr>
        </p:nvSpPr>
        <p:spPr/>
        <p:txBody>
          <a:bodyPr/>
          <a:lstStyle/>
          <a:p>
            <a:r>
              <a:rPr lang="en-US" dirty="0"/>
              <a:t>Azure Virtual Machines compatibility with Hyper-V Virtual Machines</a:t>
            </a:r>
          </a:p>
        </p:txBody>
      </p:sp>
      <p:grpSp>
        <p:nvGrpSpPr>
          <p:cNvPr id="2" name="Group 1">
            <a:extLst>
              <a:ext uri="{FF2B5EF4-FFF2-40B4-BE49-F238E27FC236}">
                <a16:creationId xmlns:a16="http://schemas.microsoft.com/office/drawing/2014/main" id="{A3A59B7E-EC62-44DE-9BFA-624359871767}"/>
              </a:ext>
            </a:extLst>
          </p:cNvPr>
          <p:cNvGrpSpPr/>
          <p:nvPr/>
        </p:nvGrpSpPr>
        <p:grpSpPr>
          <a:xfrm>
            <a:off x="7476872" y="1393858"/>
            <a:ext cx="2881580" cy="4644992"/>
            <a:chOff x="8095377" y="1964507"/>
            <a:chExt cx="2587466" cy="4203723"/>
          </a:xfrm>
        </p:grpSpPr>
        <p:pic>
          <p:nvPicPr>
            <p:cNvPr id="8" name="Picture 7">
              <a:extLst>
                <a:ext uri="{FF2B5EF4-FFF2-40B4-BE49-F238E27FC236}">
                  <a16:creationId xmlns:a16="http://schemas.microsoft.com/office/drawing/2014/main" id="{DC6B0119-9ED3-47D7-A999-7A0C52436BFE}"/>
                </a:ext>
              </a:extLst>
            </p:cNvPr>
            <p:cNvPicPr>
              <a:picLocks noChangeAspect="1"/>
            </p:cNvPicPr>
            <p:nvPr/>
          </p:nvPicPr>
          <p:blipFill>
            <a:blip r:embed="rId3"/>
            <a:stretch>
              <a:fillRect/>
            </a:stretch>
          </p:blipFill>
          <p:spPr>
            <a:xfrm>
              <a:off x="8095377" y="1964507"/>
              <a:ext cx="2587466" cy="741740"/>
            </a:xfrm>
            <a:prstGeom prst="rect">
              <a:avLst/>
            </a:prstGeom>
          </p:spPr>
        </p:pic>
        <p:sp>
          <p:nvSpPr>
            <p:cNvPr id="9" name="Arrow: Down 8">
              <a:extLst>
                <a:ext uri="{FF2B5EF4-FFF2-40B4-BE49-F238E27FC236}">
                  <a16:creationId xmlns:a16="http://schemas.microsoft.com/office/drawing/2014/main" id="{7E860FB2-96CA-4C0B-ABDD-C4F616E5F378}"/>
                </a:ext>
              </a:extLst>
            </p:cNvPr>
            <p:cNvSpPr/>
            <p:nvPr/>
          </p:nvSpPr>
          <p:spPr>
            <a:xfrm>
              <a:off x="9183132" y="2969595"/>
              <a:ext cx="411956" cy="1493520"/>
            </a:xfrm>
            <a:prstGeom prst="down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defRPr/>
              </a:pPr>
              <a:endParaRPr lang="en-US" sz="1200" dirty="0" err="1">
                <a:solidFill>
                  <a:srgbClr val="FFFFFF"/>
                </a:solidFill>
                <a:latin typeface="Segoe UI"/>
              </a:endParaRPr>
            </a:p>
          </p:txBody>
        </p:sp>
        <p:pic>
          <p:nvPicPr>
            <p:cNvPr id="11" name="Picture 10">
              <a:extLst>
                <a:ext uri="{FF2B5EF4-FFF2-40B4-BE49-F238E27FC236}">
                  <a16:creationId xmlns:a16="http://schemas.microsoft.com/office/drawing/2014/main" id="{133D3AFE-4B86-43D8-B9E5-61DB0FFBD79F}"/>
                </a:ext>
              </a:extLst>
            </p:cNvPr>
            <p:cNvPicPr>
              <a:picLocks noChangeAspect="1"/>
            </p:cNvPicPr>
            <p:nvPr/>
          </p:nvPicPr>
          <p:blipFill>
            <a:blip r:embed="rId4"/>
            <a:stretch>
              <a:fillRect/>
            </a:stretch>
          </p:blipFill>
          <p:spPr>
            <a:xfrm>
              <a:off x="8095377" y="4772183"/>
              <a:ext cx="2443083" cy="1396047"/>
            </a:xfrm>
            <a:prstGeom prst="rect">
              <a:avLst/>
            </a:prstGeom>
          </p:spPr>
        </p:pic>
      </p:grpSp>
    </p:spTree>
    <p:extLst>
      <p:ext uri="{BB962C8B-B14F-4D97-AF65-F5344CB8AC3E}">
        <p14:creationId xmlns:p14="http://schemas.microsoft.com/office/powerpoint/2010/main" val="2495999996"/>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15C34F-A09A-481D-91CD-253E4FBF6B75}"/>
              </a:ext>
            </a:extLst>
          </p:cNvPr>
          <p:cNvSpPr>
            <a:spLocks noGrp="1"/>
          </p:cNvSpPr>
          <p:nvPr>
            <p:ph type="body" sz="quarter" idx="11"/>
          </p:nvPr>
        </p:nvSpPr>
        <p:spPr>
          <a:xfrm>
            <a:off x="360363" y="1938338"/>
            <a:ext cx="8274835" cy="3983037"/>
          </a:xfrm>
        </p:spPr>
        <p:txBody>
          <a:bodyPr/>
          <a:lstStyle/>
          <a:p>
            <a:r>
              <a:rPr lang="en-US" b="1" dirty="0"/>
              <a:t>Blob</a:t>
            </a:r>
            <a:r>
              <a:rPr lang="en-US" dirty="0"/>
              <a:t> Storage</a:t>
            </a:r>
          </a:p>
          <a:p>
            <a:r>
              <a:rPr lang="en-US" dirty="0"/>
              <a:t>Designed to store </a:t>
            </a:r>
            <a:r>
              <a:rPr lang="en-US" b="1" dirty="0"/>
              <a:t>large amounts of data </a:t>
            </a:r>
            <a:r>
              <a:rPr lang="en-US" dirty="0"/>
              <a:t>in the cloud</a:t>
            </a:r>
          </a:p>
          <a:p>
            <a:pPr lvl="1"/>
            <a:r>
              <a:rPr lang="en-US" sz="2000" dirty="0"/>
              <a:t>Unstructured data</a:t>
            </a:r>
          </a:p>
          <a:p>
            <a:pPr lvl="1"/>
            <a:r>
              <a:rPr lang="en-US" sz="2000" dirty="0"/>
              <a:t>Scenarios include document, images, videos, logs, backup files, etc.</a:t>
            </a:r>
          </a:p>
          <a:p>
            <a:r>
              <a:rPr lang="en-US" dirty="0"/>
              <a:t>Data stored as </a:t>
            </a:r>
            <a:r>
              <a:rPr lang="en-US" b="1" dirty="0"/>
              <a:t>blobs</a:t>
            </a:r>
          </a:p>
          <a:p>
            <a:r>
              <a:rPr lang="en-US" dirty="0"/>
              <a:t>Blobs grouped as </a:t>
            </a:r>
            <a:r>
              <a:rPr lang="en-US" b="1" dirty="0"/>
              <a:t>blob containers</a:t>
            </a:r>
          </a:p>
          <a:p>
            <a:r>
              <a:rPr lang="en-US" b="1" dirty="0"/>
              <a:t>Security and data access</a:t>
            </a:r>
          </a:p>
          <a:p>
            <a:r>
              <a:rPr lang="en-US" dirty="0"/>
              <a:t>Access blobs via </a:t>
            </a:r>
            <a:r>
              <a:rPr lang="en-US" b="1" dirty="0"/>
              <a:t>REST APIs</a:t>
            </a:r>
          </a:p>
          <a:p>
            <a:endParaRPr lang="en-US" dirty="0"/>
          </a:p>
        </p:txBody>
      </p:sp>
      <p:sp>
        <p:nvSpPr>
          <p:cNvPr id="3" name="Text Placeholder 2">
            <a:extLst>
              <a:ext uri="{FF2B5EF4-FFF2-40B4-BE49-F238E27FC236}">
                <a16:creationId xmlns:a16="http://schemas.microsoft.com/office/drawing/2014/main" id="{4B9895A8-0D45-4ED9-ADD7-F4BE4E407240}"/>
              </a:ext>
            </a:extLst>
          </p:cNvPr>
          <p:cNvSpPr>
            <a:spLocks noGrp="1"/>
          </p:cNvSpPr>
          <p:nvPr>
            <p:ph type="body" sz="quarter" idx="10"/>
          </p:nvPr>
        </p:nvSpPr>
        <p:spPr/>
        <p:txBody>
          <a:bodyPr/>
          <a:lstStyle/>
          <a:p>
            <a:r>
              <a:rPr lang="en-US"/>
              <a:t>Storage Type: File Storage / Object Storage</a:t>
            </a:r>
            <a:endParaRPr lang="en-US" dirty="0"/>
          </a:p>
        </p:txBody>
      </p:sp>
      <p:sp>
        <p:nvSpPr>
          <p:cNvPr id="4" name="Title 3">
            <a:extLst>
              <a:ext uri="{FF2B5EF4-FFF2-40B4-BE49-F238E27FC236}">
                <a16:creationId xmlns:a16="http://schemas.microsoft.com/office/drawing/2014/main" id="{41297A92-C0AB-47DC-8AFB-92B5BA1F2CE6}"/>
              </a:ext>
            </a:extLst>
          </p:cNvPr>
          <p:cNvSpPr>
            <a:spLocks noGrp="1"/>
          </p:cNvSpPr>
          <p:nvPr>
            <p:ph type="title"/>
          </p:nvPr>
        </p:nvSpPr>
        <p:spPr/>
        <p:txBody>
          <a:bodyPr/>
          <a:lstStyle/>
          <a:p>
            <a:r>
              <a:rPr lang="en-US"/>
              <a:t>Blob Storage</a:t>
            </a:r>
            <a:endParaRPr lang="en-US" dirty="0"/>
          </a:p>
        </p:txBody>
      </p:sp>
      <p:pic>
        <p:nvPicPr>
          <p:cNvPr id="8" name="Picture 7">
            <a:extLst>
              <a:ext uri="{FF2B5EF4-FFF2-40B4-BE49-F238E27FC236}">
                <a16:creationId xmlns:a16="http://schemas.microsoft.com/office/drawing/2014/main" id="{2663A063-39A8-4D4C-9105-057D6961F14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5198" y="2756962"/>
            <a:ext cx="3406377" cy="3406377"/>
          </a:xfrm>
          <a:prstGeom prst="rect">
            <a:avLst/>
          </a:prstGeom>
        </p:spPr>
      </p:pic>
    </p:spTree>
    <p:extLst>
      <p:ext uri="{BB962C8B-B14F-4D97-AF65-F5344CB8AC3E}">
        <p14:creationId xmlns:p14="http://schemas.microsoft.com/office/powerpoint/2010/main" val="26021519"/>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E7E38B-0C7D-4767-A212-0D616AC9D1CE}"/>
              </a:ext>
            </a:extLst>
          </p:cNvPr>
          <p:cNvSpPr>
            <a:spLocks noGrp="1"/>
          </p:cNvSpPr>
          <p:nvPr>
            <p:ph type="body" sz="quarter" idx="11"/>
          </p:nvPr>
        </p:nvSpPr>
        <p:spPr>
          <a:xfrm>
            <a:off x="360363" y="1938338"/>
            <a:ext cx="7904171" cy="3983037"/>
          </a:xfrm>
        </p:spPr>
        <p:txBody>
          <a:bodyPr/>
          <a:lstStyle/>
          <a:p>
            <a:pPr lvl="0"/>
            <a:r>
              <a:rPr lang="en-US" b="1" dirty="0"/>
              <a:t>Queues</a:t>
            </a:r>
          </a:p>
          <a:p>
            <a:pPr lvl="1"/>
            <a:r>
              <a:rPr lang="en-US" sz="2000" dirty="0"/>
              <a:t>Designed to store large amounts of data for asynchronous communication between decoupled application components</a:t>
            </a:r>
          </a:p>
          <a:p>
            <a:pPr lvl="0"/>
            <a:endParaRPr lang="en-US" dirty="0"/>
          </a:p>
          <a:p>
            <a:pPr lvl="0"/>
            <a:r>
              <a:rPr lang="en-US" b="1" dirty="0"/>
              <a:t>Common use cases</a:t>
            </a:r>
          </a:p>
          <a:p>
            <a:pPr lvl="1"/>
            <a:r>
              <a:rPr lang="en-US" sz="2000" dirty="0"/>
              <a:t>Creating a backlog of work to process asynchronously</a:t>
            </a:r>
          </a:p>
          <a:p>
            <a:pPr lvl="1"/>
            <a:r>
              <a:rPr lang="en-US" sz="2000" dirty="0"/>
              <a:t>Cross service communication </a:t>
            </a:r>
          </a:p>
          <a:p>
            <a:endParaRPr lang="en-US" dirty="0"/>
          </a:p>
        </p:txBody>
      </p:sp>
      <p:sp>
        <p:nvSpPr>
          <p:cNvPr id="3" name="Text Placeholder 2">
            <a:extLst>
              <a:ext uri="{FF2B5EF4-FFF2-40B4-BE49-F238E27FC236}">
                <a16:creationId xmlns:a16="http://schemas.microsoft.com/office/drawing/2014/main" id="{80A14052-1636-4453-9C12-02EBC27BA434}"/>
              </a:ext>
            </a:extLst>
          </p:cNvPr>
          <p:cNvSpPr>
            <a:spLocks noGrp="1"/>
          </p:cNvSpPr>
          <p:nvPr>
            <p:ph type="body" sz="quarter" idx="10"/>
          </p:nvPr>
        </p:nvSpPr>
        <p:spPr/>
        <p:txBody>
          <a:bodyPr/>
          <a:lstStyle/>
          <a:p>
            <a:r>
              <a:rPr lang="en-US"/>
              <a:t>Storage Type: Message Queue</a:t>
            </a:r>
            <a:endParaRPr lang="en-US" dirty="0"/>
          </a:p>
        </p:txBody>
      </p:sp>
      <p:sp>
        <p:nvSpPr>
          <p:cNvPr id="4" name="Title 3">
            <a:extLst>
              <a:ext uri="{FF2B5EF4-FFF2-40B4-BE49-F238E27FC236}">
                <a16:creationId xmlns:a16="http://schemas.microsoft.com/office/drawing/2014/main" id="{A33AD8EE-FE1A-42DD-9193-58D51B532C49}"/>
              </a:ext>
            </a:extLst>
          </p:cNvPr>
          <p:cNvSpPr>
            <a:spLocks noGrp="1"/>
          </p:cNvSpPr>
          <p:nvPr>
            <p:ph type="title"/>
          </p:nvPr>
        </p:nvSpPr>
        <p:spPr/>
        <p:txBody>
          <a:bodyPr/>
          <a:lstStyle/>
          <a:p>
            <a:r>
              <a:rPr lang="en-US"/>
              <a:t>Storage Queues</a:t>
            </a:r>
            <a:endParaRPr lang="en-US" dirty="0"/>
          </a:p>
        </p:txBody>
      </p:sp>
      <p:grpSp>
        <p:nvGrpSpPr>
          <p:cNvPr id="8" name="Group 7">
            <a:extLst>
              <a:ext uri="{FF2B5EF4-FFF2-40B4-BE49-F238E27FC236}">
                <a16:creationId xmlns:a16="http://schemas.microsoft.com/office/drawing/2014/main" id="{BB340C2A-5574-4A2E-8428-530F4DAB25CE}"/>
              </a:ext>
            </a:extLst>
          </p:cNvPr>
          <p:cNvGrpSpPr/>
          <p:nvPr/>
        </p:nvGrpSpPr>
        <p:grpSpPr>
          <a:xfrm>
            <a:off x="8533772" y="2711869"/>
            <a:ext cx="3416064" cy="2946062"/>
            <a:chOff x="8659813" y="3567113"/>
            <a:chExt cx="3484563" cy="3005137"/>
          </a:xfrm>
          <a:solidFill>
            <a:srgbClr val="0070C0"/>
          </a:solidFill>
        </p:grpSpPr>
        <p:sp>
          <p:nvSpPr>
            <p:cNvPr id="9" name="Freeform 5">
              <a:extLst>
                <a:ext uri="{FF2B5EF4-FFF2-40B4-BE49-F238E27FC236}">
                  <a16:creationId xmlns:a16="http://schemas.microsoft.com/office/drawing/2014/main" id="{EB6F605C-F667-43AA-9F44-7C5EA6C26F7B}"/>
                </a:ext>
              </a:extLst>
            </p:cNvPr>
            <p:cNvSpPr>
              <a:spLocks/>
            </p:cNvSpPr>
            <p:nvPr/>
          </p:nvSpPr>
          <p:spPr bwMode="auto">
            <a:xfrm>
              <a:off x="10612438"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0" name="Freeform 6">
              <a:extLst>
                <a:ext uri="{FF2B5EF4-FFF2-40B4-BE49-F238E27FC236}">
                  <a16:creationId xmlns:a16="http://schemas.microsoft.com/office/drawing/2014/main" id="{F6419E42-0C09-4C03-8414-451573952433}"/>
                </a:ext>
              </a:extLst>
            </p:cNvPr>
            <p:cNvSpPr>
              <a:spLocks/>
            </p:cNvSpPr>
            <p:nvPr/>
          </p:nvSpPr>
          <p:spPr bwMode="auto">
            <a:xfrm>
              <a:off x="9458326" y="4968875"/>
              <a:ext cx="796925" cy="458787"/>
            </a:xfrm>
            <a:custGeom>
              <a:avLst/>
              <a:gdLst>
                <a:gd name="T0" fmla="*/ 66 w 139"/>
                <a:gd name="T1" fmla="*/ 52 h 80"/>
                <a:gd name="T2" fmla="*/ 61 w 139"/>
                <a:gd name="T3" fmla="*/ 50 h 80"/>
                <a:gd name="T4" fmla="*/ 0 w 139"/>
                <a:gd name="T5" fmla="*/ 1 h 80"/>
                <a:gd name="T6" fmla="*/ 0 w 139"/>
                <a:gd name="T7" fmla="*/ 80 h 80"/>
                <a:gd name="T8" fmla="*/ 139 w 139"/>
                <a:gd name="T9" fmla="*/ 80 h 80"/>
                <a:gd name="T10" fmla="*/ 139 w 139"/>
                <a:gd name="T11" fmla="*/ 0 h 80"/>
                <a:gd name="T12" fmla="*/ 73 w 139"/>
                <a:gd name="T13" fmla="*/ 50 h 80"/>
                <a:gd name="T14" fmla="*/ 66 w 139"/>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9" h="80">
                  <a:moveTo>
                    <a:pt x="66" y="52"/>
                  </a:moveTo>
                  <a:cubicBezTo>
                    <a:pt x="64" y="52"/>
                    <a:pt x="63" y="51"/>
                    <a:pt x="61" y="50"/>
                  </a:cubicBezTo>
                  <a:lnTo>
                    <a:pt x="0" y="1"/>
                  </a:lnTo>
                  <a:lnTo>
                    <a:pt x="0" y="80"/>
                  </a:lnTo>
                  <a:lnTo>
                    <a:pt x="139" y="80"/>
                  </a:lnTo>
                  <a:lnTo>
                    <a:pt x="139" y="0"/>
                  </a:lnTo>
                  <a:lnTo>
                    <a:pt x="73" y="50"/>
                  </a:lnTo>
                  <a:cubicBezTo>
                    <a:pt x="72" y="51"/>
                    <a:pt x="68" y="52"/>
                    <a:pt x="66"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1" name="Freeform 7">
              <a:extLst>
                <a:ext uri="{FF2B5EF4-FFF2-40B4-BE49-F238E27FC236}">
                  <a16:creationId xmlns:a16="http://schemas.microsoft.com/office/drawing/2014/main" id="{37E8E83B-8344-4F03-BF94-9C9E39233DBF}"/>
                </a:ext>
              </a:extLst>
            </p:cNvPr>
            <p:cNvSpPr>
              <a:spLocks/>
            </p:cNvSpPr>
            <p:nvPr/>
          </p:nvSpPr>
          <p:spPr bwMode="auto">
            <a:xfrm>
              <a:off x="10594976" y="4968875"/>
              <a:ext cx="803275" cy="458787"/>
            </a:xfrm>
            <a:custGeom>
              <a:avLst/>
              <a:gdLst>
                <a:gd name="T0" fmla="*/ 69 w 140"/>
                <a:gd name="T1" fmla="*/ 52 h 80"/>
                <a:gd name="T2" fmla="*/ 63 w 140"/>
                <a:gd name="T3" fmla="*/ 50 h 80"/>
                <a:gd name="T4" fmla="*/ 0 w 140"/>
                <a:gd name="T5" fmla="*/ 1 h 80"/>
                <a:gd name="T6" fmla="*/ 0 w 140"/>
                <a:gd name="T7" fmla="*/ 80 h 80"/>
                <a:gd name="T8" fmla="*/ 140 w 140"/>
                <a:gd name="T9" fmla="*/ 80 h 80"/>
                <a:gd name="T10" fmla="*/ 140 w 140"/>
                <a:gd name="T11" fmla="*/ 0 h 80"/>
                <a:gd name="T12" fmla="*/ 74 w 140"/>
                <a:gd name="T13" fmla="*/ 50 h 80"/>
                <a:gd name="T14" fmla="*/ 69 w 140"/>
                <a:gd name="T15" fmla="*/ 52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0" h="80">
                  <a:moveTo>
                    <a:pt x="69" y="52"/>
                  </a:moveTo>
                  <a:cubicBezTo>
                    <a:pt x="67" y="52"/>
                    <a:pt x="65" y="51"/>
                    <a:pt x="63" y="50"/>
                  </a:cubicBezTo>
                  <a:lnTo>
                    <a:pt x="0" y="1"/>
                  </a:lnTo>
                  <a:lnTo>
                    <a:pt x="0" y="80"/>
                  </a:lnTo>
                  <a:lnTo>
                    <a:pt x="140" y="80"/>
                  </a:lnTo>
                  <a:lnTo>
                    <a:pt x="140" y="0"/>
                  </a:lnTo>
                  <a:lnTo>
                    <a:pt x="74" y="50"/>
                  </a:lnTo>
                  <a:cubicBezTo>
                    <a:pt x="73" y="51"/>
                    <a:pt x="71" y="52"/>
                    <a:pt x="69" y="52"/>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2" name="Freeform 8">
              <a:extLst>
                <a:ext uri="{FF2B5EF4-FFF2-40B4-BE49-F238E27FC236}">
                  <a16:creationId xmlns:a16="http://schemas.microsoft.com/office/drawing/2014/main" id="{16C54A0B-A815-4553-8A89-9CBE45D3114F}"/>
                </a:ext>
              </a:extLst>
            </p:cNvPr>
            <p:cNvSpPr>
              <a:spLocks noEditPoints="1"/>
            </p:cNvSpPr>
            <p:nvPr/>
          </p:nvSpPr>
          <p:spPr bwMode="auto">
            <a:xfrm>
              <a:off x="8659813" y="3567113"/>
              <a:ext cx="3484563" cy="3005137"/>
            </a:xfrm>
            <a:custGeom>
              <a:avLst/>
              <a:gdLst>
                <a:gd name="T0" fmla="*/ 455 w 607"/>
                <a:gd name="T1" fmla="*/ 0 h 525"/>
                <a:gd name="T2" fmla="*/ 152 w 607"/>
                <a:gd name="T3" fmla="*/ 0 h 525"/>
                <a:gd name="T4" fmla="*/ 0 w 607"/>
                <a:gd name="T5" fmla="*/ 263 h 525"/>
                <a:gd name="T6" fmla="*/ 152 w 607"/>
                <a:gd name="T7" fmla="*/ 525 h 525"/>
                <a:gd name="T8" fmla="*/ 455 w 607"/>
                <a:gd name="T9" fmla="*/ 525 h 525"/>
                <a:gd name="T10" fmla="*/ 607 w 607"/>
                <a:gd name="T11" fmla="*/ 263 h 525"/>
                <a:gd name="T12" fmla="*/ 455 w 607"/>
                <a:gd name="T13" fmla="*/ 0 h 525"/>
                <a:gd name="T14" fmla="*/ 508 w 607"/>
                <a:gd name="T15" fmla="*/ 374 h 525"/>
                <a:gd name="T16" fmla="*/ 94 w 607"/>
                <a:gd name="T17" fmla="*/ 374 h 525"/>
                <a:gd name="T18" fmla="*/ 71 w 607"/>
                <a:gd name="T19" fmla="*/ 351 h 525"/>
                <a:gd name="T20" fmla="*/ 71 w 607"/>
                <a:gd name="T21" fmla="*/ 193 h 525"/>
                <a:gd name="T22" fmla="*/ 94 w 607"/>
                <a:gd name="T23" fmla="*/ 169 h 525"/>
                <a:gd name="T24" fmla="*/ 508 w 607"/>
                <a:gd name="T25" fmla="*/ 169 h 525"/>
                <a:gd name="T26" fmla="*/ 575 w 607"/>
                <a:gd name="T27" fmla="*/ 272 h 525"/>
                <a:gd name="T28" fmla="*/ 578 w 607"/>
                <a:gd name="T29" fmla="*/ 276 h 525"/>
                <a:gd name="T30" fmla="*/ 575 w 607"/>
                <a:gd name="T31" fmla="*/ 280 h 525"/>
                <a:gd name="T32" fmla="*/ 508 w 607"/>
                <a:gd name="T33" fmla="*/ 374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7" h="525">
                  <a:moveTo>
                    <a:pt x="455" y="0"/>
                  </a:moveTo>
                  <a:lnTo>
                    <a:pt x="152" y="0"/>
                  </a:lnTo>
                  <a:lnTo>
                    <a:pt x="0" y="263"/>
                  </a:lnTo>
                  <a:lnTo>
                    <a:pt x="152" y="525"/>
                  </a:lnTo>
                  <a:lnTo>
                    <a:pt x="455" y="525"/>
                  </a:lnTo>
                  <a:lnTo>
                    <a:pt x="607" y="263"/>
                  </a:lnTo>
                  <a:lnTo>
                    <a:pt x="455" y="0"/>
                  </a:lnTo>
                  <a:close/>
                  <a:moveTo>
                    <a:pt x="508" y="374"/>
                  </a:moveTo>
                  <a:lnTo>
                    <a:pt x="94" y="374"/>
                  </a:lnTo>
                  <a:cubicBezTo>
                    <a:pt x="81" y="374"/>
                    <a:pt x="71" y="364"/>
                    <a:pt x="71" y="351"/>
                  </a:cubicBezTo>
                  <a:lnTo>
                    <a:pt x="71" y="193"/>
                  </a:lnTo>
                  <a:cubicBezTo>
                    <a:pt x="71" y="180"/>
                    <a:pt x="81" y="169"/>
                    <a:pt x="94" y="169"/>
                  </a:cubicBezTo>
                  <a:lnTo>
                    <a:pt x="508" y="169"/>
                  </a:lnTo>
                  <a:cubicBezTo>
                    <a:pt x="513" y="169"/>
                    <a:pt x="521" y="169"/>
                    <a:pt x="575" y="272"/>
                  </a:cubicBezTo>
                  <a:lnTo>
                    <a:pt x="578" y="276"/>
                  </a:lnTo>
                  <a:lnTo>
                    <a:pt x="575" y="280"/>
                  </a:lnTo>
                  <a:cubicBezTo>
                    <a:pt x="521" y="374"/>
                    <a:pt x="513" y="374"/>
                    <a:pt x="508" y="37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sp>
          <p:nvSpPr>
            <p:cNvPr id="13" name="Freeform 9">
              <a:extLst>
                <a:ext uri="{FF2B5EF4-FFF2-40B4-BE49-F238E27FC236}">
                  <a16:creationId xmlns:a16="http://schemas.microsoft.com/office/drawing/2014/main" id="{6BF5EA60-37A9-4C8F-BCE4-C5F766DBA205}"/>
                </a:ext>
              </a:extLst>
            </p:cNvPr>
            <p:cNvSpPr>
              <a:spLocks/>
            </p:cNvSpPr>
            <p:nvPr/>
          </p:nvSpPr>
          <p:spPr bwMode="auto">
            <a:xfrm>
              <a:off x="9458326" y="4865688"/>
              <a:ext cx="757238" cy="292100"/>
            </a:xfrm>
            <a:custGeom>
              <a:avLst/>
              <a:gdLst>
                <a:gd name="T0" fmla="*/ 477 w 477"/>
                <a:gd name="T1" fmla="*/ 0 h 184"/>
                <a:gd name="T2" fmla="*/ 0 w 477"/>
                <a:gd name="T3" fmla="*/ 0 h 184"/>
                <a:gd name="T4" fmla="*/ 238 w 477"/>
                <a:gd name="T5" fmla="*/ 184 h 184"/>
                <a:gd name="T6" fmla="*/ 477 w 477"/>
                <a:gd name="T7" fmla="*/ 0 h 184"/>
              </a:gdLst>
              <a:ahLst/>
              <a:cxnLst>
                <a:cxn ang="0">
                  <a:pos x="T0" y="T1"/>
                </a:cxn>
                <a:cxn ang="0">
                  <a:pos x="T2" y="T3"/>
                </a:cxn>
                <a:cxn ang="0">
                  <a:pos x="T4" y="T5"/>
                </a:cxn>
                <a:cxn ang="0">
                  <a:pos x="T6" y="T7"/>
                </a:cxn>
              </a:cxnLst>
              <a:rect l="0" t="0" r="r" b="b"/>
              <a:pathLst>
                <a:path w="477" h="184">
                  <a:moveTo>
                    <a:pt x="477" y="0"/>
                  </a:moveTo>
                  <a:lnTo>
                    <a:pt x="0" y="0"/>
                  </a:lnTo>
                  <a:lnTo>
                    <a:pt x="238" y="184"/>
                  </a:lnTo>
                  <a:lnTo>
                    <a:pt x="4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endParaRPr lang="en-US" sz="1765"/>
            </a:p>
          </p:txBody>
        </p:sp>
        <p:sp>
          <p:nvSpPr>
            <p:cNvPr id="14" name="Freeform 10">
              <a:extLst>
                <a:ext uri="{FF2B5EF4-FFF2-40B4-BE49-F238E27FC236}">
                  <a16:creationId xmlns:a16="http://schemas.microsoft.com/office/drawing/2014/main" id="{06BFC21E-7118-4BB3-B519-FCFB4471A431}"/>
                </a:ext>
              </a:extLst>
            </p:cNvPr>
            <p:cNvSpPr>
              <a:spLocks noEditPoints="1"/>
            </p:cNvSpPr>
            <p:nvPr/>
          </p:nvSpPr>
          <p:spPr bwMode="auto">
            <a:xfrm>
              <a:off x="9159876" y="4630738"/>
              <a:ext cx="2709863" cy="985837"/>
            </a:xfrm>
            <a:custGeom>
              <a:avLst/>
              <a:gdLst>
                <a:gd name="T0" fmla="*/ 7 w 472"/>
                <a:gd name="T1" fmla="*/ 0 h 172"/>
                <a:gd name="T2" fmla="*/ 0 w 472"/>
                <a:gd name="T3" fmla="*/ 7 h 172"/>
                <a:gd name="T4" fmla="*/ 0 w 472"/>
                <a:gd name="T5" fmla="*/ 165 h 172"/>
                <a:gd name="T6" fmla="*/ 7 w 472"/>
                <a:gd name="T7" fmla="*/ 172 h 172"/>
                <a:gd name="T8" fmla="*/ 418 w 472"/>
                <a:gd name="T9" fmla="*/ 172 h 172"/>
                <a:gd name="T10" fmla="*/ 472 w 472"/>
                <a:gd name="T11" fmla="*/ 89 h 172"/>
                <a:gd name="T12" fmla="*/ 418 w 472"/>
                <a:gd name="T13" fmla="*/ 0 h 172"/>
                <a:gd name="T14" fmla="*/ 7 w 472"/>
                <a:gd name="T15" fmla="*/ 0 h 172"/>
                <a:gd name="T16" fmla="*/ 7 w 472"/>
                <a:gd name="T17" fmla="*/ 0 h 172"/>
                <a:gd name="T18" fmla="*/ 208 w 472"/>
                <a:gd name="T19" fmla="*/ 147 h 172"/>
                <a:gd name="T20" fmla="*/ 197 w 472"/>
                <a:gd name="T21" fmla="*/ 156 h 172"/>
                <a:gd name="T22" fmla="*/ 41 w 472"/>
                <a:gd name="T23" fmla="*/ 156 h 172"/>
                <a:gd name="T24" fmla="*/ 35 w 472"/>
                <a:gd name="T25" fmla="*/ 147 h 172"/>
                <a:gd name="T26" fmla="*/ 35 w 472"/>
                <a:gd name="T27" fmla="*/ 30 h 172"/>
                <a:gd name="T28" fmla="*/ 41 w 472"/>
                <a:gd name="T29" fmla="*/ 24 h 172"/>
                <a:gd name="T30" fmla="*/ 197 w 472"/>
                <a:gd name="T31" fmla="*/ 24 h 172"/>
                <a:gd name="T32" fmla="*/ 208 w 472"/>
                <a:gd name="T33" fmla="*/ 30 h 172"/>
                <a:gd name="T34" fmla="*/ 208 w 472"/>
                <a:gd name="T35" fmla="*/ 147 h 172"/>
                <a:gd name="T36" fmla="*/ 406 w 472"/>
                <a:gd name="T37" fmla="*/ 147 h 172"/>
                <a:gd name="T38" fmla="*/ 398 w 472"/>
                <a:gd name="T39" fmla="*/ 156 h 172"/>
                <a:gd name="T40" fmla="*/ 242 w 472"/>
                <a:gd name="T41" fmla="*/ 156 h 172"/>
                <a:gd name="T42" fmla="*/ 234 w 472"/>
                <a:gd name="T43" fmla="*/ 147 h 172"/>
                <a:gd name="T44" fmla="*/ 234 w 472"/>
                <a:gd name="T45" fmla="*/ 30 h 172"/>
                <a:gd name="T46" fmla="*/ 242 w 472"/>
                <a:gd name="T47" fmla="*/ 24 h 172"/>
                <a:gd name="T48" fmla="*/ 398 w 472"/>
                <a:gd name="T49" fmla="*/ 24 h 172"/>
                <a:gd name="T50" fmla="*/ 406 w 472"/>
                <a:gd name="T51" fmla="*/ 30 h 172"/>
                <a:gd name="T52" fmla="*/ 406 w 472"/>
                <a:gd name="T53" fmla="*/ 14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72" h="172">
                  <a:moveTo>
                    <a:pt x="7" y="0"/>
                  </a:moveTo>
                  <a:cubicBezTo>
                    <a:pt x="3" y="0"/>
                    <a:pt x="0" y="3"/>
                    <a:pt x="0" y="7"/>
                  </a:cubicBezTo>
                  <a:lnTo>
                    <a:pt x="0" y="165"/>
                  </a:lnTo>
                  <a:cubicBezTo>
                    <a:pt x="0" y="168"/>
                    <a:pt x="3" y="172"/>
                    <a:pt x="7" y="172"/>
                  </a:cubicBezTo>
                  <a:lnTo>
                    <a:pt x="418" y="172"/>
                  </a:lnTo>
                  <a:cubicBezTo>
                    <a:pt x="426" y="165"/>
                    <a:pt x="451" y="126"/>
                    <a:pt x="472" y="89"/>
                  </a:cubicBezTo>
                  <a:cubicBezTo>
                    <a:pt x="451" y="50"/>
                    <a:pt x="426" y="8"/>
                    <a:pt x="418" y="0"/>
                  </a:cubicBezTo>
                  <a:lnTo>
                    <a:pt x="7" y="0"/>
                  </a:lnTo>
                  <a:lnTo>
                    <a:pt x="7" y="0"/>
                  </a:lnTo>
                  <a:close/>
                  <a:moveTo>
                    <a:pt x="208" y="147"/>
                  </a:moveTo>
                  <a:cubicBezTo>
                    <a:pt x="208" y="152"/>
                    <a:pt x="202" y="156"/>
                    <a:pt x="197" y="156"/>
                  </a:cubicBezTo>
                  <a:lnTo>
                    <a:pt x="41" y="156"/>
                  </a:lnTo>
                  <a:cubicBezTo>
                    <a:pt x="36" y="156"/>
                    <a:pt x="35" y="152"/>
                    <a:pt x="35" y="147"/>
                  </a:cubicBezTo>
                  <a:lnTo>
                    <a:pt x="35" y="30"/>
                  </a:lnTo>
                  <a:cubicBezTo>
                    <a:pt x="35" y="25"/>
                    <a:pt x="36" y="24"/>
                    <a:pt x="41" y="24"/>
                  </a:cubicBezTo>
                  <a:lnTo>
                    <a:pt x="197" y="24"/>
                  </a:lnTo>
                  <a:cubicBezTo>
                    <a:pt x="202" y="24"/>
                    <a:pt x="208" y="25"/>
                    <a:pt x="208" y="30"/>
                  </a:cubicBezTo>
                  <a:lnTo>
                    <a:pt x="208" y="147"/>
                  </a:lnTo>
                  <a:close/>
                  <a:moveTo>
                    <a:pt x="406" y="147"/>
                  </a:moveTo>
                  <a:cubicBezTo>
                    <a:pt x="406" y="152"/>
                    <a:pt x="403" y="156"/>
                    <a:pt x="398" y="156"/>
                  </a:cubicBezTo>
                  <a:lnTo>
                    <a:pt x="242" y="156"/>
                  </a:lnTo>
                  <a:cubicBezTo>
                    <a:pt x="237" y="156"/>
                    <a:pt x="234" y="152"/>
                    <a:pt x="234" y="147"/>
                  </a:cubicBezTo>
                  <a:lnTo>
                    <a:pt x="234" y="30"/>
                  </a:lnTo>
                  <a:cubicBezTo>
                    <a:pt x="234" y="25"/>
                    <a:pt x="237" y="24"/>
                    <a:pt x="242" y="24"/>
                  </a:cubicBezTo>
                  <a:lnTo>
                    <a:pt x="398" y="24"/>
                  </a:lnTo>
                  <a:cubicBezTo>
                    <a:pt x="403" y="24"/>
                    <a:pt x="406" y="25"/>
                    <a:pt x="406" y="30"/>
                  </a:cubicBezTo>
                  <a:lnTo>
                    <a:pt x="406" y="14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442977044"/>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D7F087-CAA8-451C-95F1-D9D627845389}"/>
              </a:ext>
            </a:extLst>
          </p:cNvPr>
          <p:cNvSpPr>
            <a:spLocks noGrp="1"/>
          </p:cNvSpPr>
          <p:nvPr>
            <p:ph type="body" sz="quarter" idx="11"/>
          </p:nvPr>
        </p:nvSpPr>
        <p:spPr>
          <a:xfrm>
            <a:off x="352759" y="1741849"/>
            <a:ext cx="8009196" cy="4466858"/>
          </a:xfrm>
        </p:spPr>
        <p:txBody>
          <a:bodyPr/>
          <a:lstStyle/>
          <a:p>
            <a:pPr lvl="0"/>
            <a:r>
              <a:rPr lang="en-US" b="1" dirty="0"/>
              <a:t>Files Storage</a:t>
            </a:r>
            <a:br>
              <a:rPr lang="en-US" b="1" dirty="0"/>
            </a:br>
            <a:endParaRPr lang="en-US" b="1" dirty="0"/>
          </a:p>
          <a:p>
            <a:pPr lvl="0"/>
            <a:r>
              <a:rPr lang="en-US" b="1" dirty="0"/>
              <a:t>SMB 3.0 based </a:t>
            </a:r>
          </a:p>
          <a:p>
            <a:pPr lvl="1"/>
            <a:r>
              <a:rPr lang="en-US" sz="2000" dirty="0"/>
              <a:t>Mount file shares from VMs in Azure or on-premises (with appropriate ports open)</a:t>
            </a:r>
            <a:br>
              <a:rPr lang="en-US" dirty="0"/>
            </a:br>
            <a:endParaRPr lang="en-US" dirty="0"/>
          </a:p>
          <a:p>
            <a:r>
              <a:rPr lang="en-US" dirty="0"/>
              <a:t>Create up to </a:t>
            </a:r>
            <a:r>
              <a:rPr lang="en-US" b="1" dirty="0"/>
              <a:t>5TB file shares </a:t>
            </a:r>
            <a:br>
              <a:rPr lang="en-US" b="1" dirty="0"/>
            </a:br>
            <a:endParaRPr lang="en-US" b="1" dirty="0"/>
          </a:p>
          <a:p>
            <a:r>
              <a:rPr lang="en-US" b="1" dirty="0"/>
              <a:t>Manage</a:t>
            </a:r>
            <a:r>
              <a:rPr lang="en-US" dirty="0"/>
              <a:t> with:</a:t>
            </a:r>
          </a:p>
          <a:p>
            <a:pPr lvl="1"/>
            <a:r>
              <a:rPr lang="en-US" sz="2000" dirty="0"/>
              <a:t>PowerShell, Portal, Rest API, CLI</a:t>
            </a:r>
          </a:p>
          <a:p>
            <a:endParaRPr lang="en-US" dirty="0"/>
          </a:p>
        </p:txBody>
      </p:sp>
      <p:sp>
        <p:nvSpPr>
          <p:cNvPr id="3" name="Text Placeholder 2">
            <a:extLst>
              <a:ext uri="{FF2B5EF4-FFF2-40B4-BE49-F238E27FC236}">
                <a16:creationId xmlns:a16="http://schemas.microsoft.com/office/drawing/2014/main" id="{F3B5D379-D906-47BE-8D73-4100A4CEEB17}"/>
              </a:ext>
            </a:extLst>
          </p:cNvPr>
          <p:cNvSpPr>
            <a:spLocks noGrp="1"/>
          </p:cNvSpPr>
          <p:nvPr>
            <p:ph type="body" sz="quarter" idx="10"/>
          </p:nvPr>
        </p:nvSpPr>
        <p:spPr/>
        <p:txBody>
          <a:bodyPr/>
          <a:lstStyle/>
          <a:p>
            <a:r>
              <a:rPr lang="en-US" dirty="0"/>
              <a:t>Storage Type: File Storage</a:t>
            </a:r>
          </a:p>
        </p:txBody>
      </p:sp>
      <p:sp>
        <p:nvSpPr>
          <p:cNvPr id="4" name="Title 3">
            <a:extLst>
              <a:ext uri="{FF2B5EF4-FFF2-40B4-BE49-F238E27FC236}">
                <a16:creationId xmlns:a16="http://schemas.microsoft.com/office/drawing/2014/main" id="{B801B73C-E6B1-40DE-A4A6-A63E242EADB7}"/>
              </a:ext>
            </a:extLst>
          </p:cNvPr>
          <p:cNvSpPr>
            <a:spLocks noGrp="1"/>
          </p:cNvSpPr>
          <p:nvPr>
            <p:ph type="title"/>
          </p:nvPr>
        </p:nvSpPr>
        <p:spPr/>
        <p:txBody>
          <a:bodyPr/>
          <a:lstStyle/>
          <a:p>
            <a:r>
              <a:rPr lang="en-US" dirty="0"/>
              <a:t>File Storage</a:t>
            </a:r>
          </a:p>
        </p:txBody>
      </p:sp>
      <p:pic>
        <p:nvPicPr>
          <p:cNvPr id="8" name="Picture 7">
            <a:extLst>
              <a:ext uri="{FF2B5EF4-FFF2-40B4-BE49-F238E27FC236}">
                <a16:creationId xmlns:a16="http://schemas.microsoft.com/office/drawing/2014/main" id="{E4213F29-2BEF-4649-8C4F-6C0C8F7CC4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24982" y="2108929"/>
            <a:ext cx="3477694" cy="3477694"/>
          </a:xfrm>
          <a:prstGeom prst="rect">
            <a:avLst/>
          </a:prstGeom>
        </p:spPr>
      </p:pic>
    </p:spTree>
    <p:extLst>
      <p:ext uri="{BB962C8B-B14F-4D97-AF65-F5344CB8AC3E}">
        <p14:creationId xmlns:p14="http://schemas.microsoft.com/office/powerpoint/2010/main" val="3593218059"/>
      </p:ext>
    </p:extLst>
  </p:cSld>
  <p:clrMapOvr>
    <a:masterClrMapping/>
  </p:clrMapOvr>
  <p:transition>
    <p:fad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22BCFF4-2A21-4AF1-9A54-BAB9FFA4A27A}"/>
              </a:ext>
            </a:extLst>
          </p:cNvPr>
          <p:cNvSpPr>
            <a:spLocks noGrp="1"/>
          </p:cNvSpPr>
          <p:nvPr>
            <p:ph type="body" sz="quarter" idx="11"/>
          </p:nvPr>
        </p:nvSpPr>
        <p:spPr>
          <a:xfrm>
            <a:off x="360363" y="1938338"/>
            <a:ext cx="7976675" cy="3983037"/>
          </a:xfrm>
        </p:spPr>
        <p:txBody>
          <a:bodyPr/>
          <a:lstStyle/>
          <a:p>
            <a:pPr lvl="0"/>
            <a:r>
              <a:rPr lang="en-US" dirty="0"/>
              <a:t>Table Storage allows you to store </a:t>
            </a:r>
            <a:r>
              <a:rPr lang="en-US" b="1" dirty="0"/>
              <a:t>flexible datasets </a:t>
            </a:r>
            <a:r>
              <a:rPr lang="en-US" dirty="0"/>
              <a:t>that are not constrained by a schema</a:t>
            </a:r>
            <a:br>
              <a:rPr lang="en-US" dirty="0"/>
            </a:br>
            <a:endParaRPr lang="en-US" dirty="0"/>
          </a:p>
          <a:p>
            <a:pPr lvl="0"/>
            <a:r>
              <a:rPr lang="en-US" dirty="0"/>
              <a:t>Built for </a:t>
            </a:r>
            <a:r>
              <a:rPr lang="en-US" b="1" dirty="0"/>
              <a:t>massive scale </a:t>
            </a:r>
            <a:r>
              <a:rPr lang="en-US" dirty="0"/>
              <a:t>(very large datasets)</a:t>
            </a:r>
            <a:br>
              <a:rPr lang="en-US" dirty="0"/>
            </a:br>
            <a:endParaRPr lang="en-US" dirty="0"/>
          </a:p>
          <a:p>
            <a:pPr lvl="0"/>
            <a:r>
              <a:rPr lang="en-US" dirty="0"/>
              <a:t>Data is partitioned using a </a:t>
            </a:r>
            <a:r>
              <a:rPr lang="en-US" b="1" dirty="0"/>
              <a:t>partition key </a:t>
            </a:r>
            <a:r>
              <a:rPr lang="en-US" dirty="0"/>
              <a:t>to support load balancing across different nodes.</a:t>
            </a:r>
          </a:p>
          <a:p>
            <a:endParaRPr lang="en-US" dirty="0"/>
          </a:p>
        </p:txBody>
      </p:sp>
      <p:sp>
        <p:nvSpPr>
          <p:cNvPr id="3" name="Text Placeholder 2">
            <a:extLst>
              <a:ext uri="{FF2B5EF4-FFF2-40B4-BE49-F238E27FC236}">
                <a16:creationId xmlns:a16="http://schemas.microsoft.com/office/drawing/2014/main" id="{CF0CC4B5-E05B-43C1-9708-759B9F78905F}"/>
              </a:ext>
            </a:extLst>
          </p:cNvPr>
          <p:cNvSpPr>
            <a:spLocks noGrp="1"/>
          </p:cNvSpPr>
          <p:nvPr>
            <p:ph type="body" sz="quarter" idx="10"/>
          </p:nvPr>
        </p:nvSpPr>
        <p:spPr/>
        <p:txBody>
          <a:bodyPr/>
          <a:lstStyle/>
          <a:p>
            <a:r>
              <a:rPr lang="en-US"/>
              <a:t>Storage Type: Key-Value</a:t>
            </a:r>
            <a:endParaRPr lang="en-US" dirty="0"/>
          </a:p>
        </p:txBody>
      </p:sp>
      <p:sp>
        <p:nvSpPr>
          <p:cNvPr id="4" name="Title 3">
            <a:extLst>
              <a:ext uri="{FF2B5EF4-FFF2-40B4-BE49-F238E27FC236}">
                <a16:creationId xmlns:a16="http://schemas.microsoft.com/office/drawing/2014/main" id="{EB05ECED-2634-4E0F-B97C-59AD9DA279A0}"/>
              </a:ext>
            </a:extLst>
          </p:cNvPr>
          <p:cNvSpPr>
            <a:spLocks noGrp="1"/>
          </p:cNvSpPr>
          <p:nvPr>
            <p:ph type="title"/>
          </p:nvPr>
        </p:nvSpPr>
        <p:spPr/>
        <p:txBody>
          <a:bodyPr/>
          <a:lstStyle/>
          <a:p>
            <a:r>
              <a:rPr lang="en-US"/>
              <a:t>Table Storage</a:t>
            </a:r>
            <a:endParaRPr lang="en-US" dirty="0"/>
          </a:p>
        </p:txBody>
      </p:sp>
      <p:sp>
        <p:nvSpPr>
          <p:cNvPr id="8" name="Freeform 5">
            <a:extLst>
              <a:ext uri="{FF2B5EF4-FFF2-40B4-BE49-F238E27FC236}">
                <a16:creationId xmlns:a16="http://schemas.microsoft.com/office/drawing/2014/main" id="{8195DFE7-850F-44FF-90D1-7C1A6136C816}"/>
              </a:ext>
            </a:extLst>
          </p:cNvPr>
          <p:cNvSpPr>
            <a:spLocks noEditPoints="1"/>
          </p:cNvSpPr>
          <p:nvPr/>
        </p:nvSpPr>
        <p:spPr bwMode="auto">
          <a:xfrm>
            <a:off x="8337038" y="2711869"/>
            <a:ext cx="3512554" cy="3028546"/>
          </a:xfrm>
          <a:custGeom>
            <a:avLst/>
            <a:gdLst>
              <a:gd name="T0" fmla="*/ 1692 w 2257"/>
              <a:gd name="T1" fmla="*/ 0 h 1946"/>
              <a:gd name="T2" fmla="*/ 565 w 2257"/>
              <a:gd name="T3" fmla="*/ 0 h 1946"/>
              <a:gd name="T4" fmla="*/ 0 w 2257"/>
              <a:gd name="T5" fmla="*/ 975 h 1946"/>
              <a:gd name="T6" fmla="*/ 565 w 2257"/>
              <a:gd name="T7" fmla="*/ 1946 h 1946"/>
              <a:gd name="T8" fmla="*/ 1692 w 2257"/>
              <a:gd name="T9" fmla="*/ 1946 h 1946"/>
              <a:gd name="T10" fmla="*/ 2257 w 2257"/>
              <a:gd name="T11" fmla="*/ 975 h 1946"/>
              <a:gd name="T12" fmla="*/ 1692 w 2257"/>
              <a:gd name="T13" fmla="*/ 0 h 1946"/>
              <a:gd name="T14" fmla="*/ 1074 w 2257"/>
              <a:gd name="T15" fmla="*/ 512 h 1946"/>
              <a:gd name="T16" fmla="*/ 1335 w 2257"/>
              <a:gd name="T17" fmla="*/ 512 h 1946"/>
              <a:gd name="T18" fmla="*/ 1335 w 2257"/>
              <a:gd name="T19" fmla="*/ 771 h 1946"/>
              <a:gd name="T20" fmla="*/ 1074 w 2257"/>
              <a:gd name="T21" fmla="*/ 771 h 1946"/>
              <a:gd name="T22" fmla="*/ 1074 w 2257"/>
              <a:gd name="T23" fmla="*/ 512 h 1946"/>
              <a:gd name="T24" fmla="*/ 1074 w 2257"/>
              <a:gd name="T25" fmla="*/ 838 h 1946"/>
              <a:gd name="T26" fmla="*/ 1335 w 2257"/>
              <a:gd name="T27" fmla="*/ 838 h 1946"/>
              <a:gd name="T28" fmla="*/ 1335 w 2257"/>
              <a:gd name="T29" fmla="*/ 1098 h 1946"/>
              <a:gd name="T30" fmla="*/ 1074 w 2257"/>
              <a:gd name="T31" fmla="*/ 1098 h 1946"/>
              <a:gd name="T32" fmla="*/ 1074 w 2257"/>
              <a:gd name="T33" fmla="*/ 838 h 1946"/>
              <a:gd name="T34" fmla="*/ 1074 w 2257"/>
              <a:gd name="T35" fmla="*/ 1164 h 1946"/>
              <a:gd name="T36" fmla="*/ 1335 w 2257"/>
              <a:gd name="T37" fmla="*/ 1164 h 1946"/>
              <a:gd name="T38" fmla="*/ 1335 w 2257"/>
              <a:gd name="T39" fmla="*/ 1424 h 1946"/>
              <a:gd name="T40" fmla="*/ 1074 w 2257"/>
              <a:gd name="T41" fmla="*/ 1424 h 1946"/>
              <a:gd name="T42" fmla="*/ 1074 w 2257"/>
              <a:gd name="T43" fmla="*/ 1164 h 1946"/>
              <a:gd name="T44" fmla="*/ 747 w 2257"/>
              <a:gd name="T45" fmla="*/ 512 h 1946"/>
              <a:gd name="T46" fmla="*/ 1004 w 2257"/>
              <a:gd name="T47" fmla="*/ 512 h 1946"/>
              <a:gd name="T48" fmla="*/ 1004 w 2257"/>
              <a:gd name="T49" fmla="*/ 771 h 1946"/>
              <a:gd name="T50" fmla="*/ 747 w 2257"/>
              <a:gd name="T51" fmla="*/ 771 h 1946"/>
              <a:gd name="T52" fmla="*/ 747 w 2257"/>
              <a:gd name="T53" fmla="*/ 512 h 1946"/>
              <a:gd name="T54" fmla="*/ 747 w 2257"/>
              <a:gd name="T55" fmla="*/ 838 h 1946"/>
              <a:gd name="T56" fmla="*/ 1004 w 2257"/>
              <a:gd name="T57" fmla="*/ 838 h 1946"/>
              <a:gd name="T58" fmla="*/ 1004 w 2257"/>
              <a:gd name="T59" fmla="*/ 1098 h 1946"/>
              <a:gd name="T60" fmla="*/ 747 w 2257"/>
              <a:gd name="T61" fmla="*/ 1098 h 1946"/>
              <a:gd name="T62" fmla="*/ 747 w 2257"/>
              <a:gd name="T63" fmla="*/ 838 h 1946"/>
              <a:gd name="T64" fmla="*/ 747 w 2257"/>
              <a:gd name="T65" fmla="*/ 1164 h 1946"/>
              <a:gd name="T66" fmla="*/ 1004 w 2257"/>
              <a:gd name="T67" fmla="*/ 1164 h 1946"/>
              <a:gd name="T68" fmla="*/ 1004 w 2257"/>
              <a:gd name="T69" fmla="*/ 1424 h 1946"/>
              <a:gd name="T70" fmla="*/ 747 w 2257"/>
              <a:gd name="T71" fmla="*/ 1424 h 1946"/>
              <a:gd name="T72" fmla="*/ 747 w 2257"/>
              <a:gd name="T73" fmla="*/ 1164 h 1946"/>
              <a:gd name="T74" fmla="*/ 1658 w 2257"/>
              <a:gd name="T75" fmla="*/ 1565 h 1946"/>
              <a:gd name="T76" fmla="*/ 595 w 2257"/>
              <a:gd name="T77" fmla="*/ 1565 h 1946"/>
              <a:gd name="T78" fmla="*/ 595 w 2257"/>
              <a:gd name="T79" fmla="*/ 504 h 1946"/>
              <a:gd name="T80" fmla="*/ 665 w 2257"/>
              <a:gd name="T81" fmla="*/ 504 h 1946"/>
              <a:gd name="T82" fmla="*/ 665 w 2257"/>
              <a:gd name="T83" fmla="*/ 1494 h 1946"/>
              <a:gd name="T84" fmla="*/ 665 w 2257"/>
              <a:gd name="T85" fmla="*/ 1494 h 1946"/>
              <a:gd name="T86" fmla="*/ 665 w 2257"/>
              <a:gd name="T87" fmla="*/ 1494 h 1946"/>
              <a:gd name="T88" fmla="*/ 1658 w 2257"/>
              <a:gd name="T89" fmla="*/ 1494 h 1946"/>
              <a:gd name="T90" fmla="*/ 1658 w 2257"/>
              <a:gd name="T91" fmla="*/ 1565 h 1946"/>
              <a:gd name="T92" fmla="*/ 1662 w 2257"/>
              <a:gd name="T93" fmla="*/ 1424 h 1946"/>
              <a:gd name="T94" fmla="*/ 1402 w 2257"/>
              <a:gd name="T95" fmla="*/ 1424 h 1946"/>
              <a:gd name="T96" fmla="*/ 1402 w 2257"/>
              <a:gd name="T97" fmla="*/ 1164 h 1946"/>
              <a:gd name="T98" fmla="*/ 1662 w 2257"/>
              <a:gd name="T99" fmla="*/ 1164 h 1946"/>
              <a:gd name="T100" fmla="*/ 1662 w 2257"/>
              <a:gd name="T101" fmla="*/ 1424 h 1946"/>
              <a:gd name="T102" fmla="*/ 1662 w 2257"/>
              <a:gd name="T103" fmla="*/ 1098 h 1946"/>
              <a:gd name="T104" fmla="*/ 1402 w 2257"/>
              <a:gd name="T105" fmla="*/ 1098 h 1946"/>
              <a:gd name="T106" fmla="*/ 1402 w 2257"/>
              <a:gd name="T107" fmla="*/ 838 h 1946"/>
              <a:gd name="T108" fmla="*/ 1662 w 2257"/>
              <a:gd name="T109" fmla="*/ 838 h 1946"/>
              <a:gd name="T110" fmla="*/ 1662 w 2257"/>
              <a:gd name="T111" fmla="*/ 1098 h 1946"/>
              <a:gd name="T112" fmla="*/ 1662 w 2257"/>
              <a:gd name="T113" fmla="*/ 771 h 1946"/>
              <a:gd name="T114" fmla="*/ 1402 w 2257"/>
              <a:gd name="T115" fmla="*/ 771 h 1946"/>
              <a:gd name="T116" fmla="*/ 1402 w 2257"/>
              <a:gd name="T117" fmla="*/ 512 h 1946"/>
              <a:gd name="T118" fmla="*/ 1662 w 2257"/>
              <a:gd name="T119" fmla="*/ 512 h 1946"/>
              <a:gd name="T120" fmla="*/ 1662 w 2257"/>
              <a:gd name="T121" fmla="*/ 771 h 19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7" h="1946">
                <a:moveTo>
                  <a:pt x="1692" y="0"/>
                </a:moveTo>
                <a:lnTo>
                  <a:pt x="565" y="0"/>
                </a:lnTo>
                <a:lnTo>
                  <a:pt x="0" y="975"/>
                </a:lnTo>
                <a:lnTo>
                  <a:pt x="565" y="1946"/>
                </a:lnTo>
                <a:lnTo>
                  <a:pt x="1692" y="1946"/>
                </a:lnTo>
                <a:lnTo>
                  <a:pt x="2257" y="975"/>
                </a:lnTo>
                <a:lnTo>
                  <a:pt x="1692" y="0"/>
                </a:lnTo>
                <a:close/>
                <a:moveTo>
                  <a:pt x="1074" y="512"/>
                </a:moveTo>
                <a:lnTo>
                  <a:pt x="1335" y="512"/>
                </a:lnTo>
                <a:lnTo>
                  <a:pt x="1335" y="771"/>
                </a:lnTo>
                <a:lnTo>
                  <a:pt x="1074" y="771"/>
                </a:lnTo>
                <a:lnTo>
                  <a:pt x="1074" y="512"/>
                </a:lnTo>
                <a:close/>
                <a:moveTo>
                  <a:pt x="1074" y="838"/>
                </a:moveTo>
                <a:lnTo>
                  <a:pt x="1335" y="838"/>
                </a:lnTo>
                <a:lnTo>
                  <a:pt x="1335" y="1098"/>
                </a:lnTo>
                <a:lnTo>
                  <a:pt x="1074" y="1098"/>
                </a:lnTo>
                <a:lnTo>
                  <a:pt x="1074" y="838"/>
                </a:lnTo>
                <a:close/>
                <a:moveTo>
                  <a:pt x="1074" y="1164"/>
                </a:moveTo>
                <a:lnTo>
                  <a:pt x="1335" y="1164"/>
                </a:lnTo>
                <a:lnTo>
                  <a:pt x="1335" y="1424"/>
                </a:lnTo>
                <a:lnTo>
                  <a:pt x="1074" y="1424"/>
                </a:lnTo>
                <a:lnTo>
                  <a:pt x="1074" y="1164"/>
                </a:lnTo>
                <a:close/>
                <a:moveTo>
                  <a:pt x="747" y="512"/>
                </a:moveTo>
                <a:lnTo>
                  <a:pt x="1004" y="512"/>
                </a:lnTo>
                <a:lnTo>
                  <a:pt x="1004" y="771"/>
                </a:lnTo>
                <a:lnTo>
                  <a:pt x="747" y="771"/>
                </a:lnTo>
                <a:lnTo>
                  <a:pt x="747" y="512"/>
                </a:lnTo>
                <a:close/>
                <a:moveTo>
                  <a:pt x="747" y="838"/>
                </a:moveTo>
                <a:lnTo>
                  <a:pt x="1004" y="838"/>
                </a:lnTo>
                <a:lnTo>
                  <a:pt x="1004" y="1098"/>
                </a:lnTo>
                <a:lnTo>
                  <a:pt x="747" y="1098"/>
                </a:lnTo>
                <a:lnTo>
                  <a:pt x="747" y="838"/>
                </a:lnTo>
                <a:close/>
                <a:moveTo>
                  <a:pt x="747" y="1164"/>
                </a:moveTo>
                <a:lnTo>
                  <a:pt x="1004" y="1164"/>
                </a:lnTo>
                <a:lnTo>
                  <a:pt x="1004" y="1424"/>
                </a:lnTo>
                <a:lnTo>
                  <a:pt x="747" y="1424"/>
                </a:lnTo>
                <a:lnTo>
                  <a:pt x="747" y="1164"/>
                </a:lnTo>
                <a:close/>
                <a:moveTo>
                  <a:pt x="1658" y="1565"/>
                </a:moveTo>
                <a:lnTo>
                  <a:pt x="595" y="1565"/>
                </a:lnTo>
                <a:lnTo>
                  <a:pt x="595" y="504"/>
                </a:lnTo>
                <a:lnTo>
                  <a:pt x="665" y="504"/>
                </a:lnTo>
                <a:lnTo>
                  <a:pt x="665" y="1494"/>
                </a:lnTo>
                <a:lnTo>
                  <a:pt x="665" y="1494"/>
                </a:lnTo>
                <a:lnTo>
                  <a:pt x="665" y="1494"/>
                </a:lnTo>
                <a:lnTo>
                  <a:pt x="1658" y="1494"/>
                </a:lnTo>
                <a:lnTo>
                  <a:pt x="1658" y="1565"/>
                </a:lnTo>
                <a:close/>
                <a:moveTo>
                  <a:pt x="1662" y="1424"/>
                </a:moveTo>
                <a:lnTo>
                  <a:pt x="1402" y="1424"/>
                </a:lnTo>
                <a:lnTo>
                  <a:pt x="1402" y="1164"/>
                </a:lnTo>
                <a:lnTo>
                  <a:pt x="1662" y="1164"/>
                </a:lnTo>
                <a:lnTo>
                  <a:pt x="1662" y="1424"/>
                </a:lnTo>
                <a:close/>
                <a:moveTo>
                  <a:pt x="1662" y="1098"/>
                </a:moveTo>
                <a:lnTo>
                  <a:pt x="1402" y="1098"/>
                </a:lnTo>
                <a:lnTo>
                  <a:pt x="1402" y="838"/>
                </a:lnTo>
                <a:lnTo>
                  <a:pt x="1662" y="838"/>
                </a:lnTo>
                <a:lnTo>
                  <a:pt x="1662" y="1098"/>
                </a:lnTo>
                <a:close/>
                <a:moveTo>
                  <a:pt x="1662" y="771"/>
                </a:moveTo>
                <a:lnTo>
                  <a:pt x="1402" y="771"/>
                </a:lnTo>
                <a:lnTo>
                  <a:pt x="1402" y="512"/>
                </a:lnTo>
                <a:lnTo>
                  <a:pt x="1662" y="512"/>
                </a:lnTo>
                <a:lnTo>
                  <a:pt x="1662" y="771"/>
                </a:lnTo>
                <a:close/>
              </a:path>
            </a:pathLst>
          </a:custGeom>
          <a:solidFill>
            <a:srgbClr val="0070C0"/>
          </a:solidFill>
          <a:ln>
            <a:noFill/>
          </a:ln>
        </p:spPr>
        <p:txBody>
          <a:bodyPr vert="horz" wrap="square" lIns="89642" tIns="44821" rIns="89642" bIns="44821" numCol="1" anchor="t" anchorCtr="0" compatLnSpc="1">
            <a:prstTxWarp prst="textNoShape">
              <a:avLst/>
            </a:prstTxWarp>
          </a:bodyPr>
          <a:lstStyle/>
          <a:p>
            <a:endParaRPr lang="en-US" sz="1765"/>
          </a:p>
        </p:txBody>
      </p:sp>
    </p:spTree>
    <p:extLst>
      <p:ext uri="{BB962C8B-B14F-4D97-AF65-F5344CB8AC3E}">
        <p14:creationId xmlns:p14="http://schemas.microsoft.com/office/powerpoint/2010/main" val="2512884316"/>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D25816-8B0A-439A-8ED2-365DCCD67B6C}"/>
              </a:ext>
            </a:extLst>
          </p:cNvPr>
          <p:cNvSpPr>
            <a:spLocks noGrp="1"/>
          </p:cNvSpPr>
          <p:nvPr>
            <p:ph type="body" sz="quarter" idx="11"/>
          </p:nvPr>
        </p:nvSpPr>
        <p:spPr/>
        <p:txBody>
          <a:bodyPr/>
          <a:lstStyle/>
          <a:p>
            <a:r>
              <a:rPr lang="en-US" b="1" dirty="0">
                <a:solidFill>
                  <a:schemeClr val="accent3"/>
                </a:solidFill>
              </a:rPr>
              <a:t>File Storage / Object Storage (BLOB)</a:t>
            </a:r>
          </a:p>
          <a:p>
            <a:r>
              <a:rPr lang="en-US" b="1" dirty="0">
                <a:solidFill>
                  <a:schemeClr val="accent3"/>
                </a:solidFill>
              </a:rPr>
              <a:t>Message Queues</a:t>
            </a:r>
          </a:p>
          <a:p>
            <a:r>
              <a:rPr lang="en-US" b="1" dirty="0">
                <a:solidFill>
                  <a:schemeClr val="accent3"/>
                </a:solidFill>
              </a:rPr>
              <a:t>NoSQL</a:t>
            </a:r>
          </a:p>
          <a:p>
            <a:pPr lvl="1"/>
            <a:r>
              <a:rPr lang="en-US" sz="2000" dirty="0"/>
              <a:t>Key-Value Table Storage</a:t>
            </a:r>
          </a:p>
          <a:p>
            <a:pPr lvl="1"/>
            <a:r>
              <a:rPr lang="en-US" sz="2000" dirty="0"/>
              <a:t>Document</a:t>
            </a:r>
          </a:p>
          <a:p>
            <a:pPr lvl="1"/>
            <a:r>
              <a:rPr lang="en-US" sz="2000" dirty="0"/>
              <a:t>Graph</a:t>
            </a:r>
          </a:p>
          <a:p>
            <a:pPr lvl="1"/>
            <a:r>
              <a:rPr lang="en-US" sz="2000" dirty="0"/>
              <a:t>Column</a:t>
            </a:r>
          </a:p>
          <a:p>
            <a:r>
              <a:rPr lang="en-US" b="1" dirty="0"/>
              <a:t>Relational Database (RDBMS)</a:t>
            </a:r>
          </a:p>
          <a:p>
            <a:endParaRPr lang="en-US" b="1" dirty="0"/>
          </a:p>
        </p:txBody>
      </p:sp>
      <p:sp>
        <p:nvSpPr>
          <p:cNvPr id="3" name="Text Placeholder 2">
            <a:extLst>
              <a:ext uri="{FF2B5EF4-FFF2-40B4-BE49-F238E27FC236}">
                <a16:creationId xmlns:a16="http://schemas.microsoft.com/office/drawing/2014/main" id="{3D719A11-0C42-4D22-9CA3-309FC7F7BCBD}"/>
              </a:ext>
            </a:extLst>
          </p:cNvPr>
          <p:cNvSpPr>
            <a:spLocks noGrp="1"/>
          </p:cNvSpPr>
          <p:nvPr>
            <p:ph type="body" sz="quarter" idx="10"/>
          </p:nvPr>
        </p:nvSpPr>
        <p:spPr>
          <a:xfrm>
            <a:off x="352759" y="800100"/>
            <a:ext cx="6218237" cy="397746"/>
          </a:xfrm>
        </p:spPr>
        <p:txBody>
          <a:bodyPr/>
          <a:lstStyle/>
          <a:p>
            <a:r>
              <a:rPr lang="en-US" dirty="0"/>
              <a:t>Moving beyond Azure Storage accounts</a:t>
            </a:r>
          </a:p>
        </p:txBody>
      </p:sp>
      <p:sp>
        <p:nvSpPr>
          <p:cNvPr id="4" name="Title 3">
            <a:extLst>
              <a:ext uri="{FF2B5EF4-FFF2-40B4-BE49-F238E27FC236}">
                <a16:creationId xmlns:a16="http://schemas.microsoft.com/office/drawing/2014/main" id="{1C650B35-3972-4826-964F-4DEE1A82EF15}"/>
              </a:ext>
            </a:extLst>
          </p:cNvPr>
          <p:cNvSpPr>
            <a:spLocks noGrp="1"/>
          </p:cNvSpPr>
          <p:nvPr>
            <p:ph type="title"/>
          </p:nvPr>
        </p:nvSpPr>
        <p:spPr/>
        <p:txBody>
          <a:bodyPr/>
          <a:lstStyle/>
          <a:p>
            <a:r>
              <a:rPr lang="en-US" dirty="0"/>
              <a:t>Types of Storage</a:t>
            </a:r>
          </a:p>
        </p:txBody>
      </p:sp>
      <p:pic>
        <p:nvPicPr>
          <p:cNvPr id="7" name="Picture 6">
            <a:extLst>
              <a:ext uri="{FF2B5EF4-FFF2-40B4-BE49-F238E27FC236}">
                <a16:creationId xmlns:a16="http://schemas.microsoft.com/office/drawing/2014/main" id="{15F6FD0D-0130-4B41-8DC7-BF4C040514DB}"/>
              </a:ext>
            </a:extLst>
          </p:cNvPr>
          <p:cNvPicPr>
            <a:picLocks noChangeAspect="1"/>
          </p:cNvPicPr>
          <p:nvPr/>
        </p:nvPicPr>
        <p:blipFill>
          <a:blip r:embed="rId3"/>
          <a:stretch>
            <a:fillRect/>
          </a:stretch>
        </p:blipFill>
        <p:spPr>
          <a:xfrm>
            <a:off x="8192268" y="973376"/>
            <a:ext cx="1621272" cy="1621272"/>
          </a:xfrm>
          <a:prstGeom prst="rect">
            <a:avLst/>
          </a:prstGeom>
        </p:spPr>
      </p:pic>
      <p:pic>
        <p:nvPicPr>
          <p:cNvPr id="9" name="Picture 8">
            <a:extLst>
              <a:ext uri="{FF2B5EF4-FFF2-40B4-BE49-F238E27FC236}">
                <a16:creationId xmlns:a16="http://schemas.microsoft.com/office/drawing/2014/main" id="{0CED6F95-2FB3-4519-9A66-06DC9C85FC67}"/>
              </a:ext>
            </a:extLst>
          </p:cNvPr>
          <p:cNvPicPr>
            <a:picLocks noChangeAspect="1"/>
          </p:cNvPicPr>
          <p:nvPr/>
        </p:nvPicPr>
        <p:blipFill>
          <a:blip r:embed="rId4"/>
          <a:stretch>
            <a:fillRect/>
          </a:stretch>
        </p:blipFill>
        <p:spPr>
          <a:xfrm>
            <a:off x="6570996" y="2748974"/>
            <a:ext cx="1621272" cy="1621272"/>
          </a:xfrm>
          <a:prstGeom prst="rect">
            <a:avLst/>
          </a:prstGeom>
        </p:spPr>
      </p:pic>
      <p:pic>
        <p:nvPicPr>
          <p:cNvPr id="11" name="Picture 10">
            <a:extLst>
              <a:ext uri="{FF2B5EF4-FFF2-40B4-BE49-F238E27FC236}">
                <a16:creationId xmlns:a16="http://schemas.microsoft.com/office/drawing/2014/main" id="{A1862740-68F9-43B0-A0EE-95428EFD0084}"/>
              </a:ext>
            </a:extLst>
          </p:cNvPr>
          <p:cNvPicPr>
            <a:picLocks noChangeAspect="1"/>
          </p:cNvPicPr>
          <p:nvPr/>
        </p:nvPicPr>
        <p:blipFill>
          <a:blip r:embed="rId5"/>
          <a:stretch>
            <a:fillRect/>
          </a:stretch>
        </p:blipFill>
        <p:spPr>
          <a:xfrm>
            <a:off x="9696390" y="2748974"/>
            <a:ext cx="1621272" cy="1621272"/>
          </a:xfrm>
          <a:prstGeom prst="rect">
            <a:avLst/>
          </a:prstGeom>
        </p:spPr>
      </p:pic>
      <p:pic>
        <p:nvPicPr>
          <p:cNvPr id="13" name="Picture 12">
            <a:extLst>
              <a:ext uri="{FF2B5EF4-FFF2-40B4-BE49-F238E27FC236}">
                <a16:creationId xmlns:a16="http://schemas.microsoft.com/office/drawing/2014/main" id="{4FB7C599-1BF8-497E-BD1B-DF33BB432633}"/>
              </a:ext>
            </a:extLst>
          </p:cNvPr>
          <p:cNvPicPr>
            <a:picLocks noChangeAspect="1"/>
          </p:cNvPicPr>
          <p:nvPr/>
        </p:nvPicPr>
        <p:blipFill>
          <a:blip r:embed="rId6"/>
          <a:stretch>
            <a:fillRect/>
          </a:stretch>
        </p:blipFill>
        <p:spPr>
          <a:xfrm>
            <a:off x="6409983" y="4869691"/>
            <a:ext cx="1621272" cy="1621272"/>
          </a:xfrm>
          <a:prstGeom prst="rect">
            <a:avLst/>
          </a:prstGeom>
        </p:spPr>
      </p:pic>
      <p:pic>
        <p:nvPicPr>
          <p:cNvPr id="15" name="Picture 14">
            <a:extLst>
              <a:ext uri="{FF2B5EF4-FFF2-40B4-BE49-F238E27FC236}">
                <a16:creationId xmlns:a16="http://schemas.microsoft.com/office/drawing/2014/main" id="{465CA802-8AC2-4814-886C-BBB42115688A}"/>
              </a:ext>
            </a:extLst>
          </p:cNvPr>
          <p:cNvPicPr>
            <a:picLocks noChangeAspect="1"/>
          </p:cNvPicPr>
          <p:nvPr/>
        </p:nvPicPr>
        <p:blipFill>
          <a:blip r:embed="rId7"/>
          <a:stretch>
            <a:fillRect/>
          </a:stretch>
        </p:blipFill>
        <p:spPr>
          <a:xfrm>
            <a:off x="9696390" y="4869691"/>
            <a:ext cx="1621272" cy="1621272"/>
          </a:xfrm>
          <a:prstGeom prst="rect">
            <a:avLst/>
          </a:prstGeom>
        </p:spPr>
      </p:pic>
    </p:spTree>
    <p:extLst>
      <p:ext uri="{BB962C8B-B14F-4D97-AF65-F5344CB8AC3E}">
        <p14:creationId xmlns:p14="http://schemas.microsoft.com/office/powerpoint/2010/main" val="41836459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Effect transition="in" filter="fade">
                                      <p:cBhvr>
                                        <p:cTn id="13" dur="500"/>
                                        <p:tgtEl>
                                          <p:spTgt spid="2">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6" end="6"/>
                                            </p:txEl>
                                          </p:spTgt>
                                        </p:tgtEl>
                                        <p:attrNameLst>
                                          <p:attrName>style.visibility</p:attrName>
                                        </p:attrNameLst>
                                      </p:cBhvr>
                                      <p:to>
                                        <p:strVal val="visible"/>
                                      </p:to>
                                    </p:set>
                                    <p:animEffect transition="in" filter="fade">
                                      <p:cBhvr>
                                        <p:cTn id="16" dur="500"/>
                                        <p:tgtEl>
                                          <p:spTgt spid="2">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animEffect transition="in" filter="fade">
                                      <p:cBhvr>
                                        <p:cTn id="21"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CA9C746-5258-4BCD-80B0-85FB637B8DF9}"/>
              </a:ext>
            </a:extLst>
          </p:cNvPr>
          <p:cNvSpPr>
            <a:spLocks noGrp="1"/>
          </p:cNvSpPr>
          <p:nvPr>
            <p:ph type="body" sz="quarter" idx="11"/>
          </p:nvPr>
        </p:nvSpPr>
        <p:spPr>
          <a:xfrm>
            <a:off x="352759" y="1741849"/>
            <a:ext cx="11730944" cy="3983037"/>
          </a:xfrm>
        </p:spPr>
        <p:txBody>
          <a:bodyPr/>
          <a:lstStyle/>
          <a:p>
            <a:r>
              <a:rPr lang="en-US" b="1" dirty="0"/>
              <a:t>Store data differently than Relational Databases</a:t>
            </a:r>
          </a:p>
          <a:p>
            <a:pPr lvl="1"/>
            <a:r>
              <a:rPr lang="en-US" sz="2000" dirty="0"/>
              <a:t>Some use SQL-like query syntax</a:t>
            </a:r>
          </a:p>
          <a:p>
            <a:r>
              <a:rPr lang="en-US" b="1" dirty="0"/>
              <a:t>Have existed since the 1960’s</a:t>
            </a:r>
          </a:p>
          <a:p>
            <a:pPr lvl="1"/>
            <a:r>
              <a:rPr lang="en-US" sz="2000" dirty="0"/>
              <a:t>Not referred to as “NoSQL” until recently</a:t>
            </a:r>
          </a:p>
          <a:p>
            <a:r>
              <a:rPr lang="en-US" dirty="0"/>
              <a:t>Used increasingly for </a:t>
            </a:r>
            <a:r>
              <a:rPr lang="en-US" b="1" dirty="0"/>
              <a:t>Big Data </a:t>
            </a:r>
            <a:r>
              <a:rPr lang="en-US" dirty="0"/>
              <a:t>and </a:t>
            </a:r>
            <a:r>
              <a:rPr lang="en-US" b="1" dirty="0"/>
              <a:t>Real-Time application</a:t>
            </a:r>
            <a:r>
              <a:rPr lang="en-US" dirty="0"/>
              <a:t> scenarios</a:t>
            </a:r>
          </a:p>
          <a:p>
            <a:r>
              <a:rPr lang="en-US" dirty="0"/>
              <a:t>Enable “Internet scale” / Extremely </a:t>
            </a:r>
            <a:r>
              <a:rPr lang="en-US" b="1" dirty="0"/>
              <a:t>High Scalability</a:t>
            </a:r>
          </a:p>
          <a:p>
            <a:r>
              <a:rPr lang="en-US" dirty="0"/>
              <a:t>Generally </a:t>
            </a:r>
            <a:r>
              <a:rPr lang="en-US" b="1" dirty="0"/>
              <a:t>Distributed Systems</a:t>
            </a:r>
          </a:p>
          <a:p>
            <a:endParaRPr lang="en-US" dirty="0"/>
          </a:p>
        </p:txBody>
      </p:sp>
      <p:sp>
        <p:nvSpPr>
          <p:cNvPr id="7" name="Text Placeholder 6">
            <a:extLst>
              <a:ext uri="{FF2B5EF4-FFF2-40B4-BE49-F238E27FC236}">
                <a16:creationId xmlns:a16="http://schemas.microsoft.com/office/drawing/2014/main" id="{3AC91973-8E70-4520-B75D-844D91702DD2}"/>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3029BD10-BEFA-48E2-947E-AAFBC059D7AC}"/>
              </a:ext>
            </a:extLst>
          </p:cNvPr>
          <p:cNvSpPr>
            <a:spLocks noGrp="1"/>
          </p:cNvSpPr>
          <p:nvPr>
            <p:ph type="title"/>
          </p:nvPr>
        </p:nvSpPr>
        <p:spPr/>
        <p:txBody>
          <a:bodyPr/>
          <a:lstStyle/>
          <a:p>
            <a:r>
              <a:rPr lang="en-US"/>
              <a:t>What is NoSQL?</a:t>
            </a:r>
            <a:endParaRPr lang="en-US" dirty="0"/>
          </a:p>
        </p:txBody>
      </p:sp>
    </p:spTree>
    <p:extLst>
      <p:ext uri="{BB962C8B-B14F-4D97-AF65-F5344CB8AC3E}">
        <p14:creationId xmlns:p14="http://schemas.microsoft.com/office/powerpoint/2010/main" val="3724312464"/>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16A6E82-DEF2-40C5-9F8F-B41D8C1068BD}"/>
              </a:ext>
            </a:extLst>
          </p:cNvPr>
          <p:cNvSpPr>
            <a:spLocks noGrp="1"/>
          </p:cNvSpPr>
          <p:nvPr>
            <p:ph type="body" sz="quarter" idx="11"/>
          </p:nvPr>
        </p:nvSpPr>
        <p:spPr>
          <a:xfrm>
            <a:off x="352759" y="1664961"/>
            <a:ext cx="11730944" cy="3983037"/>
          </a:xfrm>
        </p:spPr>
        <p:txBody>
          <a:bodyPr/>
          <a:lstStyle/>
          <a:p>
            <a:r>
              <a:rPr lang="en-US" sz="2400" b="1" dirty="0"/>
              <a:t>Tables of data with Rows of Columns</a:t>
            </a:r>
          </a:p>
          <a:p>
            <a:pPr lvl="1"/>
            <a:r>
              <a:rPr lang="en-US" sz="2000" dirty="0"/>
              <a:t>Set schema defining number of columns and data types</a:t>
            </a:r>
          </a:p>
          <a:p>
            <a:r>
              <a:rPr lang="en-US" sz="2400" b="1" dirty="0"/>
              <a:t>Table Relations</a:t>
            </a:r>
          </a:p>
          <a:p>
            <a:pPr lvl="1"/>
            <a:r>
              <a:rPr lang="en-US" sz="2000" dirty="0"/>
              <a:t>Primary Key / Foreign Key relationships link tables</a:t>
            </a:r>
          </a:p>
          <a:p>
            <a:r>
              <a:rPr lang="en-US" sz="2400" b="1" dirty="0"/>
              <a:t>SQL Queries</a:t>
            </a:r>
          </a:p>
          <a:p>
            <a:pPr lvl="1"/>
            <a:r>
              <a:rPr lang="en-US" sz="2000" dirty="0"/>
              <a:t>SELECT, INSERT, UPDATE, JOIN, UNION, WHERE, GROUP BY, ORDER BY, </a:t>
            </a:r>
            <a:r>
              <a:rPr lang="en-US" sz="2000" dirty="0" err="1"/>
              <a:t>etc</a:t>
            </a:r>
            <a:endParaRPr lang="en-US" sz="2000" dirty="0"/>
          </a:p>
          <a:p>
            <a:r>
              <a:rPr lang="en-US" sz="2400" b="1" dirty="0"/>
              <a:t>Programmability</a:t>
            </a:r>
          </a:p>
          <a:p>
            <a:pPr lvl="1"/>
            <a:r>
              <a:rPr lang="en-US" sz="2000" dirty="0"/>
              <a:t>Stored Procedures, User-Defined Functions, Triggers</a:t>
            </a:r>
          </a:p>
          <a:p>
            <a:r>
              <a:rPr lang="en-US" sz="2400" b="1" dirty="0"/>
              <a:t>Well defined Schema</a:t>
            </a:r>
          </a:p>
        </p:txBody>
      </p:sp>
      <p:sp>
        <p:nvSpPr>
          <p:cNvPr id="3" name="Text Placeholder 2">
            <a:extLst>
              <a:ext uri="{FF2B5EF4-FFF2-40B4-BE49-F238E27FC236}">
                <a16:creationId xmlns:a16="http://schemas.microsoft.com/office/drawing/2014/main" id="{CEDD938D-3A95-40C8-A32C-D774C99435F1}"/>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041EEAA5-69E6-4C49-810B-4E47F1BDCBCF}"/>
              </a:ext>
            </a:extLst>
          </p:cNvPr>
          <p:cNvSpPr>
            <a:spLocks noGrp="1"/>
          </p:cNvSpPr>
          <p:nvPr>
            <p:ph type="title"/>
          </p:nvPr>
        </p:nvSpPr>
        <p:spPr/>
        <p:txBody>
          <a:bodyPr/>
          <a:lstStyle/>
          <a:p>
            <a:r>
              <a:rPr lang="en-US" dirty="0"/>
              <a:t>Relational Database</a:t>
            </a:r>
          </a:p>
        </p:txBody>
      </p:sp>
    </p:spTree>
    <p:extLst>
      <p:ext uri="{BB962C8B-B14F-4D97-AF65-F5344CB8AC3E}">
        <p14:creationId xmlns:p14="http://schemas.microsoft.com/office/powerpoint/2010/main" val="269580591"/>
      </p:ext>
    </p:extLst>
  </p:cSld>
  <p:clrMapOvr>
    <a:masterClrMapping/>
  </p:clrMapOvr>
  <p:transition>
    <p:fad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6BED996-A290-465E-BFE9-E9ED5403A126}"/>
              </a:ext>
            </a:extLst>
          </p:cNvPr>
          <p:cNvSpPr>
            <a:spLocks noGrp="1"/>
          </p:cNvSpPr>
          <p:nvPr>
            <p:ph type="body" sz="quarter" idx="11"/>
          </p:nvPr>
        </p:nvSpPr>
        <p:spPr/>
        <p:txBody>
          <a:bodyPr/>
          <a:lstStyle/>
          <a:p>
            <a:r>
              <a:rPr lang="en-US" dirty="0"/>
              <a:t>Globally distributed, multi-model database service</a:t>
            </a:r>
          </a:p>
          <a:p>
            <a:pPr lvl="1"/>
            <a:r>
              <a:rPr lang="en-US" dirty="0"/>
              <a:t>Supports all 4 types of NoSQL</a:t>
            </a:r>
          </a:p>
          <a:p>
            <a:pPr lvl="1"/>
            <a:endParaRPr lang="en-US" dirty="0"/>
          </a:p>
          <a:p>
            <a:r>
              <a:rPr lang="en-US" dirty="0"/>
              <a:t>Built natively for the cloud</a:t>
            </a:r>
          </a:p>
          <a:p>
            <a:endParaRPr lang="en-US" dirty="0"/>
          </a:p>
          <a:p>
            <a:r>
              <a:rPr lang="en-US" dirty="0"/>
              <a:t>Built for scale</a:t>
            </a:r>
          </a:p>
          <a:p>
            <a:pPr lvl="1"/>
            <a:r>
              <a:rPr lang="en-US" dirty="0"/>
              <a:t>Guarantees single-digit millisecond latencies</a:t>
            </a:r>
          </a:p>
        </p:txBody>
      </p:sp>
      <p:sp>
        <p:nvSpPr>
          <p:cNvPr id="6" name="Text Placeholder 5">
            <a:extLst>
              <a:ext uri="{FF2B5EF4-FFF2-40B4-BE49-F238E27FC236}">
                <a16:creationId xmlns:a16="http://schemas.microsoft.com/office/drawing/2014/main" id="{9FC94A23-863B-4FD3-B665-4CA40E12E6C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C78D874F-ADE8-4B8B-8627-537107F5F952}"/>
              </a:ext>
            </a:extLst>
          </p:cNvPr>
          <p:cNvSpPr>
            <a:spLocks noGrp="1"/>
          </p:cNvSpPr>
          <p:nvPr>
            <p:ph type="title"/>
          </p:nvPr>
        </p:nvSpPr>
        <p:spPr/>
        <p:txBody>
          <a:bodyPr/>
          <a:lstStyle/>
          <a:p>
            <a:r>
              <a:rPr lang="en-US"/>
              <a:t>Azure Cosmos DB</a:t>
            </a:r>
            <a:endParaRPr lang="en-US" dirty="0"/>
          </a:p>
        </p:txBody>
      </p:sp>
      <p:pic>
        <p:nvPicPr>
          <p:cNvPr id="10" name="Picture 9">
            <a:extLst>
              <a:ext uri="{FF2B5EF4-FFF2-40B4-BE49-F238E27FC236}">
                <a16:creationId xmlns:a16="http://schemas.microsoft.com/office/drawing/2014/main" id="{37226746-1C4A-4267-A33C-D72365D62D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8860" y="2325022"/>
            <a:ext cx="3159905" cy="2898337"/>
          </a:xfrm>
          <a:prstGeom prst="rect">
            <a:avLst/>
          </a:prstGeom>
        </p:spPr>
      </p:pic>
    </p:spTree>
    <p:extLst>
      <p:ext uri="{BB962C8B-B14F-4D97-AF65-F5344CB8AC3E}">
        <p14:creationId xmlns:p14="http://schemas.microsoft.com/office/powerpoint/2010/main" val="1163104442"/>
      </p:ext>
    </p:extLst>
  </p:cSld>
  <p:clrMapOvr>
    <a:masterClrMapping/>
  </p:clrMapOvr>
  <p:transition>
    <p:fad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FC94A23-863B-4FD3-B665-4CA40E12E6C9}"/>
              </a:ext>
            </a:extLst>
          </p:cNvPr>
          <p:cNvSpPr>
            <a:spLocks noGrp="1"/>
          </p:cNvSpPr>
          <p:nvPr>
            <p:ph type="body" sz="quarter" idx="11"/>
          </p:nvPr>
        </p:nvSpPr>
        <p:spPr/>
        <p:txBody>
          <a:bodyPr/>
          <a:lstStyle/>
          <a:p>
            <a:r>
              <a:rPr lang="en-US" sz="2400" b="1" dirty="0"/>
              <a:t>Supported NoSQL Data Models</a:t>
            </a:r>
          </a:p>
          <a:p>
            <a:pPr lvl="1"/>
            <a:r>
              <a:rPr lang="en-US" dirty="0"/>
              <a:t>Document</a:t>
            </a:r>
          </a:p>
          <a:p>
            <a:pPr lvl="1"/>
            <a:r>
              <a:rPr lang="en-US" dirty="0"/>
              <a:t>Key-Value</a:t>
            </a:r>
          </a:p>
          <a:p>
            <a:pPr lvl="1"/>
            <a:r>
              <a:rPr lang="en-US" dirty="0"/>
              <a:t>Graph</a:t>
            </a:r>
          </a:p>
          <a:p>
            <a:pPr lvl="1"/>
            <a:r>
              <a:rPr lang="en-US" dirty="0"/>
              <a:t>Column</a:t>
            </a:r>
          </a:p>
        </p:txBody>
      </p:sp>
      <p:sp>
        <p:nvSpPr>
          <p:cNvPr id="2" name="Text Placeholder 1">
            <a:extLst>
              <a:ext uri="{FF2B5EF4-FFF2-40B4-BE49-F238E27FC236}">
                <a16:creationId xmlns:a16="http://schemas.microsoft.com/office/drawing/2014/main" id="{16BED996-A290-465E-BFE9-E9ED5403A126}"/>
              </a:ext>
            </a:extLst>
          </p:cNvPr>
          <p:cNvSpPr>
            <a:spLocks noGrp="1"/>
          </p:cNvSpPr>
          <p:nvPr>
            <p:ph type="body" sz="quarter" idx="12"/>
          </p:nvPr>
        </p:nvSpPr>
        <p:spPr/>
        <p:txBody>
          <a:bodyPr/>
          <a:lstStyle/>
          <a:p>
            <a:r>
              <a:rPr lang="en-US" sz="2400" b="1" dirty="0"/>
              <a:t>Multiple API Support</a:t>
            </a:r>
          </a:p>
          <a:p>
            <a:pPr lvl="1"/>
            <a:r>
              <a:rPr lang="en-US" dirty="0"/>
              <a:t>MongoDB</a:t>
            </a:r>
          </a:p>
          <a:p>
            <a:pPr lvl="1"/>
            <a:r>
              <a:rPr lang="en-US" dirty="0"/>
              <a:t>DocumentDB SQL</a:t>
            </a:r>
          </a:p>
          <a:p>
            <a:pPr lvl="1"/>
            <a:r>
              <a:rPr lang="en-US" dirty="0"/>
              <a:t>Gremlin</a:t>
            </a:r>
          </a:p>
          <a:p>
            <a:pPr lvl="1"/>
            <a:r>
              <a:rPr lang="en-US" dirty="0"/>
              <a:t>Azure Tables</a:t>
            </a:r>
          </a:p>
        </p:txBody>
      </p:sp>
      <p:sp>
        <p:nvSpPr>
          <p:cNvPr id="5" name="Text Placeholder 4">
            <a:extLst>
              <a:ext uri="{FF2B5EF4-FFF2-40B4-BE49-F238E27FC236}">
                <a16:creationId xmlns:a16="http://schemas.microsoft.com/office/drawing/2014/main" id="{4648649B-87AB-4A87-87A6-A8E324337944}"/>
              </a:ext>
            </a:extLst>
          </p:cNvPr>
          <p:cNvSpPr>
            <a:spLocks noGrp="1"/>
          </p:cNvSpPr>
          <p:nvPr>
            <p:ph type="body" sz="quarter" idx="10"/>
          </p:nvPr>
        </p:nvSpPr>
        <p:spPr/>
        <p:txBody>
          <a:bodyPr/>
          <a:lstStyle/>
          <a:p>
            <a:r>
              <a:rPr lang="en-US" dirty="0"/>
              <a:t>Distributed NoSQL Database</a:t>
            </a:r>
          </a:p>
        </p:txBody>
      </p:sp>
      <p:sp>
        <p:nvSpPr>
          <p:cNvPr id="4" name="Title 3">
            <a:extLst>
              <a:ext uri="{FF2B5EF4-FFF2-40B4-BE49-F238E27FC236}">
                <a16:creationId xmlns:a16="http://schemas.microsoft.com/office/drawing/2014/main" id="{C78D874F-ADE8-4B8B-8627-537107F5F952}"/>
              </a:ext>
            </a:extLst>
          </p:cNvPr>
          <p:cNvSpPr>
            <a:spLocks noGrp="1"/>
          </p:cNvSpPr>
          <p:nvPr>
            <p:ph type="title"/>
          </p:nvPr>
        </p:nvSpPr>
        <p:spPr/>
        <p:txBody>
          <a:bodyPr/>
          <a:lstStyle/>
          <a:p>
            <a:r>
              <a:rPr lang="en-US" dirty="0"/>
              <a:t>Azure Cosmos DB</a:t>
            </a:r>
          </a:p>
        </p:txBody>
      </p:sp>
    </p:spTree>
    <p:extLst>
      <p:ext uri="{BB962C8B-B14F-4D97-AF65-F5344CB8AC3E}">
        <p14:creationId xmlns:p14="http://schemas.microsoft.com/office/powerpoint/2010/main" val="4292804852"/>
      </p:ext>
    </p:extLst>
  </p:cSld>
  <p:clrMapOvr>
    <a:masterClrMapping/>
  </p:clrMapOvr>
  <p:transition>
    <p:fad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CB92BB3F-55C7-46AB-8DBB-993F93AAEC11}"/>
              </a:ext>
            </a:extLst>
          </p:cNvPr>
          <p:cNvSpPr>
            <a:spLocks noGrp="1"/>
          </p:cNvSpPr>
          <p:nvPr>
            <p:ph type="body" sz="quarter" idx="11"/>
          </p:nvPr>
        </p:nvSpPr>
        <p:spPr>
          <a:xfrm>
            <a:off x="352759" y="1709738"/>
            <a:ext cx="11730944" cy="3983037"/>
          </a:xfrm>
        </p:spPr>
        <p:txBody>
          <a:bodyPr/>
          <a:lstStyle/>
          <a:p>
            <a:r>
              <a:rPr lang="en-US" b="1" dirty="0"/>
              <a:t>Fully Managed </a:t>
            </a:r>
            <a:r>
              <a:rPr lang="en-US" dirty="0"/>
              <a:t>NoSQL Document-based Database Service</a:t>
            </a:r>
          </a:p>
          <a:p>
            <a:pPr lvl="1"/>
            <a:r>
              <a:rPr lang="en-US" sz="2000" dirty="0"/>
              <a:t>Automatic and consistent indexing of all properties</a:t>
            </a:r>
          </a:p>
          <a:p>
            <a:pPr lvl="1"/>
            <a:endParaRPr lang="en-US" dirty="0"/>
          </a:p>
          <a:p>
            <a:r>
              <a:rPr lang="en-US" b="1" dirty="0"/>
              <a:t>Tunable High Performance</a:t>
            </a:r>
          </a:p>
          <a:p>
            <a:pPr lvl="1"/>
            <a:r>
              <a:rPr lang="en-US" sz="2000" dirty="0"/>
              <a:t>Backed by write-optimized SSD</a:t>
            </a:r>
          </a:p>
          <a:p>
            <a:pPr lvl="1"/>
            <a:r>
              <a:rPr lang="en-US" sz="2000" dirty="0"/>
              <a:t>Easy to scale globally</a:t>
            </a:r>
          </a:p>
          <a:p>
            <a:pPr lvl="1"/>
            <a:endParaRPr lang="en-US" dirty="0"/>
          </a:p>
          <a:p>
            <a:r>
              <a:rPr lang="en-US" b="1" dirty="0"/>
              <a:t>Native Support </a:t>
            </a:r>
            <a:r>
              <a:rPr lang="en-US" dirty="0"/>
              <a:t>for JSON and JavaScript</a:t>
            </a:r>
          </a:p>
          <a:p>
            <a:pPr lvl="1"/>
            <a:r>
              <a:rPr lang="en-US" sz="2000" dirty="0"/>
              <a:t>Designed for the Cloud</a:t>
            </a:r>
          </a:p>
        </p:txBody>
      </p:sp>
      <p:sp>
        <p:nvSpPr>
          <p:cNvPr id="7" name="Text Placeholder 6">
            <a:extLst>
              <a:ext uri="{FF2B5EF4-FFF2-40B4-BE49-F238E27FC236}">
                <a16:creationId xmlns:a16="http://schemas.microsoft.com/office/drawing/2014/main" id="{B0F011A7-E228-46D9-8025-1BE47732E918}"/>
              </a:ext>
            </a:extLst>
          </p:cNvPr>
          <p:cNvSpPr>
            <a:spLocks noGrp="1"/>
          </p:cNvSpPr>
          <p:nvPr>
            <p:ph type="body" sz="quarter" idx="10"/>
          </p:nvPr>
        </p:nvSpPr>
        <p:spPr/>
        <p:txBody>
          <a:bodyPr/>
          <a:lstStyle/>
          <a:p>
            <a:r>
              <a:rPr lang="en-US" dirty="0"/>
              <a:t>NoSQL Document Storage</a:t>
            </a:r>
          </a:p>
        </p:txBody>
      </p:sp>
      <p:sp>
        <p:nvSpPr>
          <p:cNvPr id="6" name="Title 5">
            <a:extLst>
              <a:ext uri="{FF2B5EF4-FFF2-40B4-BE49-F238E27FC236}">
                <a16:creationId xmlns:a16="http://schemas.microsoft.com/office/drawing/2014/main" id="{ACB8A8E1-306F-449D-A951-9838BC88036E}"/>
              </a:ext>
            </a:extLst>
          </p:cNvPr>
          <p:cNvSpPr>
            <a:spLocks noGrp="1"/>
          </p:cNvSpPr>
          <p:nvPr>
            <p:ph type="title"/>
          </p:nvPr>
        </p:nvSpPr>
        <p:spPr/>
        <p:txBody>
          <a:bodyPr/>
          <a:lstStyle/>
          <a:p>
            <a:r>
              <a:rPr lang="en-US" dirty="0"/>
              <a:t>Azure Cosmos DB</a:t>
            </a:r>
          </a:p>
        </p:txBody>
      </p:sp>
      <p:pic>
        <p:nvPicPr>
          <p:cNvPr id="9" name="Content Placeholder 3">
            <a:extLst>
              <a:ext uri="{FF2B5EF4-FFF2-40B4-BE49-F238E27FC236}">
                <a16:creationId xmlns:a16="http://schemas.microsoft.com/office/drawing/2014/main" id="{4426594C-6002-4DDE-AA3A-3DFF0F033D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4307" y="3181520"/>
            <a:ext cx="3136900" cy="3138487"/>
          </a:xfrm>
          <a:prstGeom prst="rect">
            <a:avLst/>
          </a:prstGeom>
        </p:spPr>
      </p:pic>
    </p:spTree>
    <p:extLst>
      <p:ext uri="{BB962C8B-B14F-4D97-AF65-F5344CB8AC3E}">
        <p14:creationId xmlns:p14="http://schemas.microsoft.com/office/powerpoint/2010/main" val="382911491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IAAS VM Compute Tiers (“VM Sizes”)</a:t>
            </a:r>
          </a:p>
        </p:txBody>
      </p:sp>
      <p:pic>
        <p:nvPicPr>
          <p:cNvPr id="22" name="Graphic 21" descr="Monitor">
            <a:extLst>
              <a:ext uri="{FF2B5EF4-FFF2-40B4-BE49-F238E27FC236}">
                <a16:creationId xmlns:a16="http://schemas.microsoft.com/office/drawing/2014/main" id="{33DA8AE1-C1EA-446A-9710-FAFF56BDC0F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98246" y="816746"/>
            <a:ext cx="1943100" cy="1943100"/>
          </a:xfrm>
          <a:prstGeom prst="rect">
            <a:avLst/>
          </a:prstGeom>
        </p:spPr>
      </p:pic>
      <p:pic>
        <p:nvPicPr>
          <p:cNvPr id="33" name="Graphic 32" descr="Monitor">
            <a:extLst>
              <a:ext uri="{FF2B5EF4-FFF2-40B4-BE49-F238E27FC236}">
                <a16:creationId xmlns:a16="http://schemas.microsoft.com/office/drawing/2014/main" id="{26A0F414-9996-40D9-BAEC-6C3F9DA1EE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73265" y="816746"/>
            <a:ext cx="1943100" cy="1943100"/>
          </a:xfrm>
          <a:prstGeom prst="rect">
            <a:avLst/>
          </a:prstGeom>
        </p:spPr>
      </p:pic>
      <p:sp>
        <p:nvSpPr>
          <p:cNvPr id="2" name="Rectangle 1">
            <a:extLst>
              <a:ext uri="{FF2B5EF4-FFF2-40B4-BE49-F238E27FC236}">
                <a16:creationId xmlns:a16="http://schemas.microsoft.com/office/drawing/2014/main" id="{5E5B2B90-D65F-44CA-877A-EC8DF4DB9A8D}"/>
              </a:ext>
            </a:extLst>
          </p:cNvPr>
          <p:cNvSpPr/>
          <p:nvPr/>
        </p:nvSpPr>
        <p:spPr>
          <a:xfrm>
            <a:off x="618159" y="902214"/>
            <a:ext cx="5122339" cy="14554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GENERAL PURPOSE</a:t>
            </a:r>
          </a:p>
        </p:txBody>
      </p:sp>
      <p:sp>
        <p:nvSpPr>
          <p:cNvPr id="4" name="Rectangle 3">
            <a:extLst>
              <a:ext uri="{FF2B5EF4-FFF2-40B4-BE49-F238E27FC236}">
                <a16:creationId xmlns:a16="http://schemas.microsoft.com/office/drawing/2014/main" id="{69C7BFCF-B253-4426-99C1-8ABDAAD17967}"/>
              </a:ext>
            </a:extLst>
          </p:cNvPr>
          <p:cNvSpPr/>
          <p:nvPr/>
        </p:nvSpPr>
        <p:spPr>
          <a:xfrm>
            <a:off x="6186242" y="917140"/>
            <a:ext cx="5122339" cy="145542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COMPUTE OPTIMIZED</a:t>
            </a:r>
          </a:p>
        </p:txBody>
      </p:sp>
      <p:sp>
        <p:nvSpPr>
          <p:cNvPr id="5" name="Rectangle 4">
            <a:extLst>
              <a:ext uri="{FF2B5EF4-FFF2-40B4-BE49-F238E27FC236}">
                <a16:creationId xmlns:a16="http://schemas.microsoft.com/office/drawing/2014/main" id="{6D32FB95-94EA-4731-922C-1C8858CA644F}"/>
              </a:ext>
            </a:extLst>
          </p:cNvPr>
          <p:cNvSpPr/>
          <p:nvPr/>
        </p:nvSpPr>
        <p:spPr>
          <a:xfrm>
            <a:off x="614494" y="2498960"/>
            <a:ext cx="5122339" cy="145542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MEMORY OPTIMIZED</a:t>
            </a:r>
          </a:p>
        </p:txBody>
      </p:sp>
      <p:sp>
        <p:nvSpPr>
          <p:cNvPr id="9" name="Rectangle 8">
            <a:extLst>
              <a:ext uri="{FF2B5EF4-FFF2-40B4-BE49-F238E27FC236}">
                <a16:creationId xmlns:a16="http://schemas.microsoft.com/office/drawing/2014/main" id="{15D2D275-69D6-45F1-AF53-60082FFCC4F8}"/>
              </a:ext>
            </a:extLst>
          </p:cNvPr>
          <p:cNvSpPr/>
          <p:nvPr/>
        </p:nvSpPr>
        <p:spPr>
          <a:xfrm>
            <a:off x="6183260" y="2498960"/>
            <a:ext cx="5121656" cy="14554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STORAGE OPTIMIZED</a:t>
            </a:r>
          </a:p>
        </p:txBody>
      </p:sp>
      <p:sp>
        <p:nvSpPr>
          <p:cNvPr id="10" name="Rectangle 9">
            <a:extLst>
              <a:ext uri="{FF2B5EF4-FFF2-40B4-BE49-F238E27FC236}">
                <a16:creationId xmlns:a16="http://schemas.microsoft.com/office/drawing/2014/main" id="{2061B2DB-1E13-4CA2-8DAC-C13D78394C6A}"/>
              </a:ext>
            </a:extLst>
          </p:cNvPr>
          <p:cNvSpPr/>
          <p:nvPr/>
        </p:nvSpPr>
        <p:spPr>
          <a:xfrm>
            <a:off x="614494" y="4104416"/>
            <a:ext cx="5122339" cy="14554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GRAPHICS OPTIMIZED</a:t>
            </a:r>
          </a:p>
        </p:txBody>
      </p:sp>
      <p:sp>
        <p:nvSpPr>
          <p:cNvPr id="11" name="Rectangle 10">
            <a:extLst>
              <a:ext uri="{FF2B5EF4-FFF2-40B4-BE49-F238E27FC236}">
                <a16:creationId xmlns:a16="http://schemas.microsoft.com/office/drawing/2014/main" id="{932BC8B3-0585-47CC-8440-F37E820D8477}"/>
              </a:ext>
            </a:extLst>
          </p:cNvPr>
          <p:cNvSpPr/>
          <p:nvPr/>
        </p:nvSpPr>
        <p:spPr>
          <a:xfrm>
            <a:off x="6182577" y="4104416"/>
            <a:ext cx="5122339" cy="1455420"/>
          </a:xfrm>
          <a:prstGeom prst="rect">
            <a:avLst/>
          </a:prstGeom>
          <a:solidFill>
            <a:srgbClr val="00AB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2" spcCol="0" rtlCol="0" fromWordArt="0" anchor="t" anchorCtr="0" forceAA="0" compatLnSpc="1">
            <a:prstTxWarp prst="textNoShape">
              <a:avLst/>
            </a:prstTxWarp>
            <a:noAutofit/>
          </a:bodyPr>
          <a:lstStyle/>
          <a:p>
            <a:pPr>
              <a:defRPr/>
            </a:pPr>
            <a:r>
              <a:rPr lang="en-US" sz="1800" b="1" dirty="0">
                <a:solidFill>
                  <a:srgbClr val="FFFFFF"/>
                </a:solidFill>
                <a:latin typeface="Segoe UI"/>
              </a:rPr>
              <a:t>HIGH PERFORMANCE COMPUTE</a:t>
            </a:r>
          </a:p>
        </p:txBody>
      </p:sp>
      <p:sp>
        <p:nvSpPr>
          <p:cNvPr id="14" name="TextBox 13">
            <a:extLst>
              <a:ext uri="{FF2B5EF4-FFF2-40B4-BE49-F238E27FC236}">
                <a16:creationId xmlns:a16="http://schemas.microsoft.com/office/drawing/2014/main" id="{8E606C3F-DC2A-41FC-AF96-4B4FA475FD27}"/>
              </a:ext>
            </a:extLst>
          </p:cNvPr>
          <p:cNvSpPr txBox="1"/>
          <p:nvPr/>
        </p:nvSpPr>
        <p:spPr>
          <a:xfrm>
            <a:off x="6952684" y="1454700"/>
            <a:ext cx="876301" cy="430887"/>
          </a:xfrm>
          <a:prstGeom prst="rect">
            <a:avLst/>
          </a:prstGeom>
          <a:ln>
            <a:noFill/>
          </a:ln>
        </p:spPr>
        <p:txBody>
          <a:bodyPr vert="horz" wrap="square" lIns="91440" tIns="91440" rIns="91440" bIns="91440" rtlCol="0" anchor="t">
            <a:spAutoFit/>
          </a:bodyPr>
          <a:lstStyle/>
          <a:p>
            <a:pPr algn="ctr">
              <a:defRPr/>
            </a:pPr>
            <a:r>
              <a:rPr lang="en-US" sz="1600" dirty="0">
                <a:solidFill>
                  <a:srgbClr val="FFFFFF"/>
                </a:solidFill>
                <a:latin typeface="Segoe UI"/>
              </a:rPr>
              <a:t>Fs, F</a:t>
            </a:r>
            <a:endParaRPr lang="en-US" sz="1600" dirty="0">
              <a:solidFill>
                <a:srgbClr val="FFFFFF"/>
              </a:solidFill>
              <a:latin typeface="Segoe UI" pitchFamily="34" charset="0"/>
              <a:ea typeface="Segoe UI" pitchFamily="34" charset="0"/>
              <a:cs typeface="Segoe UI" pitchFamily="34" charset="0"/>
            </a:endParaRPr>
          </a:p>
        </p:txBody>
      </p:sp>
      <p:sp>
        <p:nvSpPr>
          <p:cNvPr id="17" name="TextBox 16">
            <a:extLst>
              <a:ext uri="{FF2B5EF4-FFF2-40B4-BE49-F238E27FC236}">
                <a16:creationId xmlns:a16="http://schemas.microsoft.com/office/drawing/2014/main" id="{DB1A3D04-0454-40A4-9421-3CF831F90D26}"/>
              </a:ext>
            </a:extLst>
          </p:cNvPr>
          <p:cNvSpPr txBox="1"/>
          <p:nvPr/>
        </p:nvSpPr>
        <p:spPr>
          <a:xfrm>
            <a:off x="7082368" y="3144229"/>
            <a:ext cx="609601" cy="430887"/>
          </a:xfrm>
          <a:prstGeom prst="rect">
            <a:avLst/>
          </a:prstGeom>
          <a:ln>
            <a:noFill/>
          </a:ln>
        </p:spPr>
        <p:txBody>
          <a:bodyPr vert="horz" wrap="square" lIns="91440" tIns="91440" rIns="91440" bIns="91440" rtlCol="0" anchor="t">
            <a:spAutoFit/>
          </a:bodyPr>
          <a:lstStyle/>
          <a:p>
            <a:pPr algn="ctr">
              <a:defRPr/>
            </a:pPr>
            <a:r>
              <a:rPr lang="en-US" sz="1600" dirty="0">
                <a:solidFill>
                  <a:srgbClr val="FFFFFF"/>
                </a:solidFill>
                <a:latin typeface="Segoe UI"/>
              </a:rPr>
              <a:t>Ls</a:t>
            </a:r>
            <a:endParaRPr lang="en-US" sz="1600" dirty="0">
              <a:solidFill>
                <a:srgbClr val="FFFFFF"/>
              </a:solidFill>
              <a:latin typeface="Segoe UI" pitchFamily="34" charset="0"/>
              <a:ea typeface="Segoe UI" pitchFamily="34" charset="0"/>
              <a:cs typeface="Segoe UI" pitchFamily="34" charset="0"/>
            </a:endParaRPr>
          </a:p>
        </p:txBody>
      </p:sp>
      <p:sp>
        <p:nvSpPr>
          <p:cNvPr id="18" name="TextBox 17">
            <a:extLst>
              <a:ext uri="{FF2B5EF4-FFF2-40B4-BE49-F238E27FC236}">
                <a16:creationId xmlns:a16="http://schemas.microsoft.com/office/drawing/2014/main" id="{DC44FBB3-EA93-4F31-BED3-062E016932ED}"/>
              </a:ext>
            </a:extLst>
          </p:cNvPr>
          <p:cNvSpPr txBox="1"/>
          <p:nvPr/>
        </p:nvSpPr>
        <p:spPr>
          <a:xfrm>
            <a:off x="1335240" y="4763995"/>
            <a:ext cx="1078376" cy="677108"/>
          </a:xfrm>
          <a:prstGeom prst="rect">
            <a:avLst/>
          </a:prstGeom>
          <a:ln>
            <a:noFill/>
          </a:ln>
        </p:spPr>
        <p:txBody>
          <a:bodyPr vert="horz" wrap="square" lIns="91440" tIns="91440" rIns="91440" bIns="91440" rtlCol="0" anchor="t">
            <a:spAutoFit/>
          </a:bodyPr>
          <a:lstStyle>
            <a:defPPr>
              <a:defRPr lang="en-US"/>
            </a:defPPr>
            <a:lvl1pPr algn="r">
              <a:defRPr sz="1400">
                <a:solidFill>
                  <a:schemeClr val="bg1"/>
                </a:solidFill>
              </a:defRPr>
            </a:lvl1pPr>
          </a:lstStyle>
          <a:p>
            <a:pPr algn="ctr">
              <a:defRPr/>
            </a:pPr>
            <a:r>
              <a:rPr lang="en-US" sz="1600" dirty="0">
                <a:solidFill>
                  <a:srgbClr val="FFFFFF"/>
                </a:solidFill>
                <a:latin typeface="Segoe UI"/>
              </a:rPr>
              <a:t>NV, NC, NCv2, ND</a:t>
            </a:r>
          </a:p>
        </p:txBody>
      </p:sp>
      <p:sp>
        <p:nvSpPr>
          <p:cNvPr id="19" name="TextBox 18">
            <a:extLst>
              <a:ext uri="{FF2B5EF4-FFF2-40B4-BE49-F238E27FC236}">
                <a16:creationId xmlns:a16="http://schemas.microsoft.com/office/drawing/2014/main" id="{88D9C482-2D01-424F-B7EB-1300C0CCE6B8}"/>
              </a:ext>
            </a:extLst>
          </p:cNvPr>
          <p:cNvSpPr txBox="1"/>
          <p:nvPr/>
        </p:nvSpPr>
        <p:spPr>
          <a:xfrm>
            <a:off x="6911376" y="4832127"/>
            <a:ext cx="989197" cy="430887"/>
          </a:xfrm>
          <a:prstGeom prst="rect">
            <a:avLst/>
          </a:prstGeom>
          <a:ln>
            <a:noFill/>
          </a:ln>
        </p:spPr>
        <p:txBody>
          <a:bodyPr vert="horz" wrap="square" lIns="91440" tIns="91440" rIns="91440" bIns="91440" rtlCol="0" anchor="t">
            <a:spAutoFit/>
          </a:bodyPr>
          <a:lstStyle/>
          <a:p>
            <a:pPr algn="ctr">
              <a:defRPr/>
            </a:pPr>
            <a:r>
              <a:rPr lang="en-US" sz="1600" dirty="0">
                <a:solidFill>
                  <a:srgbClr val="FFFFFF"/>
                </a:solidFill>
                <a:latin typeface="Segoe UI"/>
              </a:rPr>
              <a:t>H, A8-11</a:t>
            </a:r>
            <a:endParaRPr lang="en-US" sz="1600" dirty="0">
              <a:solidFill>
                <a:srgbClr val="FFFFFF"/>
              </a:solidFill>
              <a:latin typeface="Segoe UI" pitchFamily="34" charset="0"/>
              <a:ea typeface="Segoe UI" pitchFamily="34" charset="0"/>
              <a:cs typeface="Segoe UI" pitchFamily="34" charset="0"/>
            </a:endParaRPr>
          </a:p>
        </p:txBody>
      </p:sp>
      <p:sp>
        <p:nvSpPr>
          <p:cNvPr id="28" name="TextBox 27">
            <a:extLst>
              <a:ext uri="{FF2B5EF4-FFF2-40B4-BE49-F238E27FC236}">
                <a16:creationId xmlns:a16="http://schemas.microsoft.com/office/drawing/2014/main" id="{93EA81FF-F459-435F-B2DB-E107F5E9F706}"/>
              </a:ext>
            </a:extLst>
          </p:cNvPr>
          <p:cNvSpPr txBox="1"/>
          <p:nvPr/>
        </p:nvSpPr>
        <p:spPr>
          <a:xfrm>
            <a:off x="972921" y="1222091"/>
            <a:ext cx="1562100" cy="1169551"/>
          </a:xfrm>
          <a:prstGeom prst="rect">
            <a:avLst/>
          </a:prstGeom>
          <a:ln>
            <a:noFill/>
          </a:ln>
        </p:spPr>
        <p:txBody>
          <a:bodyPr vert="horz" wrap="square" lIns="91440" tIns="91440" rIns="91440" bIns="91440" rtlCol="0" anchor="t">
            <a:spAutoFit/>
          </a:bodyPr>
          <a:lstStyle/>
          <a:p>
            <a:pPr algn="ctr">
              <a:defRPr/>
            </a:pPr>
            <a:r>
              <a:rPr lang="en-US" sz="1600" dirty="0">
                <a:solidFill>
                  <a:srgbClr val="FFFFFF"/>
                </a:solidFill>
                <a:latin typeface="Segoe UI"/>
              </a:rPr>
              <a:t>B (Preview) Dsv3, Dv3, DSv2, Dv2, DS, D, Av2, A0-7</a:t>
            </a:r>
            <a:endParaRPr lang="en-US" sz="1600" dirty="0">
              <a:solidFill>
                <a:srgbClr val="FFFFFF"/>
              </a:solidFill>
              <a:latin typeface="Segoe UI" pitchFamily="34" charset="0"/>
              <a:ea typeface="Segoe UI" pitchFamily="34" charset="0"/>
              <a:cs typeface="Segoe UI" pitchFamily="34" charset="0"/>
            </a:endParaRPr>
          </a:p>
        </p:txBody>
      </p:sp>
      <p:sp>
        <p:nvSpPr>
          <p:cNvPr id="31" name="TextBox 30">
            <a:extLst>
              <a:ext uri="{FF2B5EF4-FFF2-40B4-BE49-F238E27FC236}">
                <a16:creationId xmlns:a16="http://schemas.microsoft.com/office/drawing/2014/main" id="{D9548F7E-1A4C-4D8B-971D-064B6647A751}"/>
              </a:ext>
            </a:extLst>
          </p:cNvPr>
          <p:cNvSpPr txBox="1"/>
          <p:nvPr/>
        </p:nvSpPr>
        <p:spPr>
          <a:xfrm>
            <a:off x="1060921" y="2928785"/>
            <a:ext cx="1356361" cy="923330"/>
          </a:xfrm>
          <a:prstGeom prst="rect">
            <a:avLst/>
          </a:prstGeom>
          <a:ln>
            <a:noFill/>
          </a:ln>
        </p:spPr>
        <p:txBody>
          <a:bodyPr vert="horz" wrap="square" lIns="91440" tIns="91440" rIns="91440" bIns="91440" rtlCol="0" anchor="t">
            <a:spAutoFit/>
          </a:bodyPr>
          <a:lstStyle>
            <a:defPPr>
              <a:defRPr lang="en-US"/>
            </a:defPPr>
            <a:lvl1pPr algn="r">
              <a:defRPr sz="1400">
                <a:solidFill>
                  <a:schemeClr val="bg1"/>
                </a:solidFill>
              </a:defRPr>
            </a:lvl1pPr>
          </a:lstStyle>
          <a:p>
            <a:pPr algn="ctr">
              <a:defRPr/>
            </a:pPr>
            <a:r>
              <a:rPr lang="en-US" sz="1600" dirty="0">
                <a:solidFill>
                  <a:srgbClr val="FFFFFF"/>
                </a:solidFill>
                <a:latin typeface="Segoe UI"/>
              </a:rPr>
              <a:t>Esv3, Ev3, M, GS, G, DSv2, DS, Dv2, D</a:t>
            </a:r>
          </a:p>
        </p:txBody>
      </p:sp>
      <p:sp>
        <p:nvSpPr>
          <p:cNvPr id="25" name="TextBox 24">
            <a:extLst>
              <a:ext uri="{FF2B5EF4-FFF2-40B4-BE49-F238E27FC236}">
                <a16:creationId xmlns:a16="http://schemas.microsoft.com/office/drawing/2014/main" id="{18C1040A-809E-47CB-868A-1AF6A8075833}"/>
              </a:ext>
            </a:extLst>
          </p:cNvPr>
          <p:cNvSpPr txBox="1"/>
          <p:nvPr/>
        </p:nvSpPr>
        <p:spPr>
          <a:xfrm>
            <a:off x="3344684" y="916090"/>
            <a:ext cx="2344144" cy="1477328"/>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Balanced CPU-to-memory ratio. Ideal for testing and development, small to medium databases, and low to medium traffic web servers.</a:t>
            </a:r>
            <a:endParaRPr lang="en-US" sz="1000" dirty="0">
              <a:solidFill>
                <a:srgbClr val="FFFFFF"/>
              </a:solidFill>
              <a:latin typeface="Segoe UI" pitchFamily="34" charset="0"/>
              <a:ea typeface="Segoe UI" pitchFamily="34" charset="0"/>
              <a:cs typeface="Segoe UI" pitchFamily="34" charset="0"/>
            </a:endParaRPr>
          </a:p>
        </p:txBody>
      </p:sp>
      <p:sp>
        <p:nvSpPr>
          <p:cNvPr id="26" name="TextBox 25">
            <a:extLst>
              <a:ext uri="{FF2B5EF4-FFF2-40B4-BE49-F238E27FC236}">
                <a16:creationId xmlns:a16="http://schemas.microsoft.com/office/drawing/2014/main" id="{78B70FEE-0533-4FED-9ADE-8DFB527D6F20}"/>
              </a:ext>
            </a:extLst>
          </p:cNvPr>
          <p:cNvSpPr txBox="1"/>
          <p:nvPr/>
        </p:nvSpPr>
        <p:spPr>
          <a:xfrm>
            <a:off x="3341019" y="2561902"/>
            <a:ext cx="2344144" cy="1261884"/>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High memory-to-CPU ratio. Great for relational database servers, medium to large caches, and in-memory analytics.</a:t>
            </a:r>
            <a:endParaRPr lang="en-US" sz="1000" dirty="0">
              <a:solidFill>
                <a:srgbClr val="FFFFFF"/>
              </a:solidFill>
              <a:latin typeface="Segoe UI" pitchFamily="34" charset="0"/>
              <a:ea typeface="Segoe UI" pitchFamily="34" charset="0"/>
              <a:cs typeface="Segoe UI" pitchFamily="34" charset="0"/>
            </a:endParaRPr>
          </a:p>
        </p:txBody>
      </p:sp>
      <p:sp>
        <p:nvSpPr>
          <p:cNvPr id="27" name="TextBox 26">
            <a:extLst>
              <a:ext uri="{FF2B5EF4-FFF2-40B4-BE49-F238E27FC236}">
                <a16:creationId xmlns:a16="http://schemas.microsoft.com/office/drawing/2014/main" id="{B0F0752E-0AEF-4532-AA9A-18E7F2E53186}"/>
              </a:ext>
            </a:extLst>
          </p:cNvPr>
          <p:cNvSpPr txBox="1"/>
          <p:nvPr/>
        </p:nvSpPr>
        <p:spPr>
          <a:xfrm>
            <a:off x="3341019" y="4093462"/>
            <a:ext cx="2344144" cy="1261884"/>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Specialized virtual machines targeted for heavy graphic rendering and video editing. Available with single or multiple GPUs.</a:t>
            </a:r>
            <a:endParaRPr lang="en-US" sz="1000" dirty="0">
              <a:solidFill>
                <a:srgbClr val="FFFFFF"/>
              </a:solidFill>
              <a:latin typeface="Segoe UI" pitchFamily="34" charset="0"/>
              <a:ea typeface="Segoe UI" pitchFamily="34" charset="0"/>
              <a:cs typeface="Segoe UI" pitchFamily="34" charset="0"/>
            </a:endParaRPr>
          </a:p>
        </p:txBody>
      </p:sp>
      <p:sp>
        <p:nvSpPr>
          <p:cNvPr id="30" name="TextBox 29">
            <a:extLst>
              <a:ext uri="{FF2B5EF4-FFF2-40B4-BE49-F238E27FC236}">
                <a16:creationId xmlns:a16="http://schemas.microsoft.com/office/drawing/2014/main" id="{CF7F3513-0ECC-4C60-9AD3-15808D8B0317}"/>
              </a:ext>
            </a:extLst>
          </p:cNvPr>
          <p:cNvSpPr txBox="1"/>
          <p:nvPr/>
        </p:nvSpPr>
        <p:spPr>
          <a:xfrm>
            <a:off x="8989502" y="895232"/>
            <a:ext cx="2344144" cy="1261884"/>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High CPU-to-memory ratio. Good for medium traffic web servers, network appliances, batch processes, and application servers.</a:t>
            </a:r>
            <a:endParaRPr lang="en-US" sz="1000" dirty="0">
              <a:solidFill>
                <a:srgbClr val="FFFFFF"/>
              </a:solidFill>
              <a:latin typeface="Segoe UI" pitchFamily="34" charset="0"/>
              <a:ea typeface="Segoe UI" pitchFamily="34" charset="0"/>
              <a:cs typeface="Segoe UI" pitchFamily="34" charset="0"/>
            </a:endParaRPr>
          </a:p>
        </p:txBody>
      </p:sp>
      <p:sp>
        <p:nvSpPr>
          <p:cNvPr id="36" name="TextBox 35">
            <a:extLst>
              <a:ext uri="{FF2B5EF4-FFF2-40B4-BE49-F238E27FC236}">
                <a16:creationId xmlns:a16="http://schemas.microsoft.com/office/drawing/2014/main" id="{C87E4851-2A79-488A-8A0C-E5E3574E9AD5}"/>
              </a:ext>
            </a:extLst>
          </p:cNvPr>
          <p:cNvSpPr txBox="1"/>
          <p:nvPr/>
        </p:nvSpPr>
        <p:spPr>
          <a:xfrm>
            <a:off x="8989502" y="2777346"/>
            <a:ext cx="2344144" cy="830997"/>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High disk throughput and IO. Ideal for Big Data, SQL, and NoSQL databases.</a:t>
            </a:r>
            <a:endParaRPr lang="en-US" sz="1000" dirty="0">
              <a:solidFill>
                <a:srgbClr val="FFFFFF"/>
              </a:solidFill>
              <a:latin typeface="Segoe UI" pitchFamily="34" charset="0"/>
              <a:ea typeface="Segoe UI" pitchFamily="34" charset="0"/>
              <a:cs typeface="Segoe UI" pitchFamily="34" charset="0"/>
            </a:endParaRPr>
          </a:p>
        </p:txBody>
      </p:sp>
      <p:sp>
        <p:nvSpPr>
          <p:cNvPr id="37" name="TextBox 36">
            <a:extLst>
              <a:ext uri="{FF2B5EF4-FFF2-40B4-BE49-F238E27FC236}">
                <a16:creationId xmlns:a16="http://schemas.microsoft.com/office/drawing/2014/main" id="{B4D82424-652A-44B3-81B4-6A97571D109A}"/>
              </a:ext>
            </a:extLst>
          </p:cNvPr>
          <p:cNvSpPr txBox="1"/>
          <p:nvPr/>
        </p:nvSpPr>
        <p:spPr>
          <a:xfrm>
            <a:off x="8985837" y="4133053"/>
            <a:ext cx="2344144" cy="1261884"/>
          </a:xfrm>
          <a:prstGeom prst="rect">
            <a:avLst/>
          </a:prstGeom>
          <a:ln>
            <a:noFill/>
          </a:ln>
        </p:spPr>
        <p:txBody>
          <a:bodyPr vert="horz" wrap="square" lIns="91440" tIns="91440" rIns="91440" bIns="91440" rtlCol="0" anchor="t">
            <a:spAutoFit/>
          </a:bodyPr>
          <a:lstStyle/>
          <a:p>
            <a:pPr>
              <a:defRPr/>
            </a:pPr>
            <a:r>
              <a:rPr lang="en-US" sz="1400" dirty="0">
                <a:solidFill>
                  <a:srgbClr val="FFFFFF"/>
                </a:solidFill>
                <a:latin typeface="Segoe UI"/>
              </a:rPr>
              <a:t>Our fastest and most powerful CPU virtual machines with optional high-throughput network interfaces (RDMA).</a:t>
            </a:r>
            <a:endParaRPr lang="en-US" sz="1000" dirty="0">
              <a:solidFill>
                <a:srgbClr val="FFFFFF"/>
              </a:solidFill>
              <a:latin typeface="Segoe UI" pitchFamily="34" charset="0"/>
              <a:ea typeface="Segoe UI" pitchFamily="34" charset="0"/>
              <a:cs typeface="Segoe UI" pitchFamily="34" charset="0"/>
            </a:endParaRPr>
          </a:p>
        </p:txBody>
      </p:sp>
      <p:sp>
        <p:nvSpPr>
          <p:cNvPr id="7" name="Rectangle 6">
            <a:extLst>
              <a:ext uri="{FF2B5EF4-FFF2-40B4-BE49-F238E27FC236}">
                <a16:creationId xmlns:a16="http://schemas.microsoft.com/office/drawing/2014/main" id="{A833308E-B450-4D12-A71A-DA1606AD882E}"/>
              </a:ext>
            </a:extLst>
          </p:cNvPr>
          <p:cNvSpPr/>
          <p:nvPr/>
        </p:nvSpPr>
        <p:spPr>
          <a:xfrm>
            <a:off x="2034362" y="6211957"/>
            <a:ext cx="7857910" cy="369332"/>
          </a:xfrm>
          <a:prstGeom prst="rect">
            <a:avLst/>
          </a:prstGeom>
          <a:solidFill>
            <a:srgbClr val="003399"/>
          </a:solidFill>
        </p:spPr>
        <p:txBody>
          <a:bodyPr wrap="square">
            <a:spAutoFit/>
          </a:bodyPr>
          <a:lstStyle/>
          <a:p>
            <a:pPr algn="ctr">
              <a:defRPr/>
            </a:pPr>
            <a:r>
              <a:rPr lang="en-US" sz="1800" dirty="0">
                <a:solidFill>
                  <a:srgbClr val="FFFFFF"/>
                </a:solidFill>
                <a:latin typeface="Segoe UI"/>
              </a:rPr>
              <a:t>https://docs.microsoft.com/en-us/azure/virtual-machines/windows/sizes</a:t>
            </a:r>
          </a:p>
        </p:txBody>
      </p:sp>
      <p:sp>
        <p:nvSpPr>
          <p:cNvPr id="8" name="TextBox 7">
            <a:extLst>
              <a:ext uri="{FF2B5EF4-FFF2-40B4-BE49-F238E27FC236}">
                <a16:creationId xmlns:a16="http://schemas.microsoft.com/office/drawing/2014/main" id="{85AFA662-E581-4CB4-9871-999D808B8BD0}"/>
              </a:ext>
            </a:extLst>
          </p:cNvPr>
          <p:cNvSpPr txBox="1"/>
          <p:nvPr/>
        </p:nvSpPr>
        <p:spPr>
          <a:xfrm>
            <a:off x="2690202" y="5645305"/>
            <a:ext cx="6689914" cy="461665"/>
          </a:xfrm>
          <a:prstGeom prst="rect">
            <a:avLst/>
          </a:prstGeom>
        </p:spPr>
        <p:txBody>
          <a:bodyPr vert="horz" wrap="square" lIns="91440" tIns="91440" rIns="91440" bIns="91440" rtlCol="0" anchor="t">
            <a:spAutoFit/>
          </a:bodyPr>
          <a:lstStyle/>
          <a:p>
            <a:pPr>
              <a:defRPr/>
            </a:pPr>
            <a:r>
              <a:rPr lang="en-US" sz="1800" dirty="0">
                <a:solidFill>
                  <a:srgbClr val="002050"/>
                </a:solidFill>
                <a:latin typeface="Segoe UI" pitchFamily="34" charset="0"/>
                <a:ea typeface="Segoe UI" pitchFamily="34" charset="0"/>
                <a:cs typeface="Segoe UI" pitchFamily="34" charset="0"/>
              </a:rPr>
              <a:t>New versions tend to indicate new generations of CPU or GPU</a:t>
            </a:r>
          </a:p>
        </p:txBody>
      </p:sp>
    </p:spTree>
    <p:extLst>
      <p:ext uri="{BB962C8B-B14F-4D97-AF65-F5344CB8AC3E}">
        <p14:creationId xmlns:p14="http://schemas.microsoft.com/office/powerpoint/2010/main" val="66931575"/>
      </p:ext>
    </p:extLst>
  </p:cSld>
  <p:clrMapOvr>
    <a:masterClrMapping/>
  </p:clrMapOvr>
  <p:transitio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8939ACEE-4E5C-4878-B53D-211162B0CE49}"/>
              </a:ext>
            </a:extLst>
          </p:cNvPr>
          <p:cNvSpPr>
            <a:spLocks noGrp="1"/>
          </p:cNvSpPr>
          <p:nvPr>
            <p:ph type="body" sz="quarter" idx="11"/>
          </p:nvPr>
        </p:nvSpPr>
        <p:spPr>
          <a:xfrm>
            <a:off x="360363" y="1938338"/>
            <a:ext cx="8270453" cy="3983037"/>
          </a:xfrm>
        </p:spPr>
        <p:txBody>
          <a:bodyPr/>
          <a:lstStyle/>
          <a:p>
            <a:r>
              <a:rPr lang="en-US" dirty="0"/>
              <a:t>Delivers </a:t>
            </a:r>
            <a:r>
              <a:rPr lang="en-US" b="1" dirty="0"/>
              <a:t>Database-as-a-Service</a:t>
            </a:r>
            <a:r>
              <a:rPr lang="en-US" dirty="0"/>
              <a:t> functionality, based on SQL Server and hosted in Microsoft Azure</a:t>
            </a:r>
          </a:p>
          <a:p>
            <a:pPr lvl="1"/>
            <a:endParaRPr lang="en-US" dirty="0"/>
          </a:p>
          <a:p>
            <a:r>
              <a:rPr lang="en-US" b="1" dirty="0"/>
              <a:t>Predictable</a:t>
            </a:r>
            <a:r>
              <a:rPr lang="en-US" dirty="0"/>
              <a:t> performance, scalability, business continuity, elastic scale, data protection, minimal administration, and familiar tools</a:t>
            </a:r>
          </a:p>
          <a:p>
            <a:endParaRPr lang="en-US" dirty="0"/>
          </a:p>
        </p:txBody>
      </p:sp>
      <p:sp>
        <p:nvSpPr>
          <p:cNvPr id="2" name="Text Placeholder 1">
            <a:extLst>
              <a:ext uri="{FF2B5EF4-FFF2-40B4-BE49-F238E27FC236}">
                <a16:creationId xmlns:a16="http://schemas.microsoft.com/office/drawing/2014/main" id="{D70381E0-C165-4FEC-941F-DAD33055AEE7}"/>
              </a:ext>
            </a:extLst>
          </p:cNvPr>
          <p:cNvSpPr>
            <a:spLocks noGrp="1"/>
          </p:cNvSpPr>
          <p:nvPr>
            <p:ph type="body" sz="quarter" idx="10"/>
          </p:nvPr>
        </p:nvSpPr>
        <p:spPr/>
        <p:txBody>
          <a:bodyPr/>
          <a:lstStyle/>
          <a:p>
            <a:r>
              <a:rPr lang="en-US" dirty="0"/>
              <a:t>Azure SQL PaaS Offering </a:t>
            </a:r>
          </a:p>
        </p:txBody>
      </p:sp>
      <p:sp>
        <p:nvSpPr>
          <p:cNvPr id="3" name="Title 2">
            <a:extLst>
              <a:ext uri="{FF2B5EF4-FFF2-40B4-BE49-F238E27FC236}">
                <a16:creationId xmlns:a16="http://schemas.microsoft.com/office/drawing/2014/main" id="{181F0BB6-14C6-45C8-9B17-5915E98291E7}"/>
              </a:ext>
            </a:extLst>
          </p:cNvPr>
          <p:cNvSpPr>
            <a:spLocks noGrp="1"/>
          </p:cNvSpPr>
          <p:nvPr>
            <p:ph type="title"/>
          </p:nvPr>
        </p:nvSpPr>
        <p:spPr/>
        <p:txBody>
          <a:bodyPr/>
          <a:lstStyle/>
          <a:p>
            <a:r>
              <a:rPr lang="en-US" dirty="0"/>
              <a:t>Relational Databases:  Azure SQL Database</a:t>
            </a:r>
          </a:p>
        </p:txBody>
      </p:sp>
      <p:pic>
        <p:nvPicPr>
          <p:cNvPr id="5" name="Picture 4">
            <a:extLst>
              <a:ext uri="{FF2B5EF4-FFF2-40B4-BE49-F238E27FC236}">
                <a16:creationId xmlns:a16="http://schemas.microsoft.com/office/drawing/2014/main" id="{BAB6F8DA-BBCC-405F-BF3A-9ABBAB9D9BE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896194" y="2455529"/>
            <a:ext cx="2774972" cy="2926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1803057"/>
      </p:ext>
    </p:extLst>
  </p:cSld>
  <p:clrMapOvr>
    <a:masterClrMapping/>
  </p:clrMapOvr>
  <p:transition>
    <p:fad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8BBFDB4A-65E4-4B1E-A383-40454CE0928A}"/>
              </a:ext>
            </a:extLst>
          </p:cNvPr>
          <p:cNvSpPr>
            <a:spLocks noGrp="1"/>
          </p:cNvSpPr>
          <p:nvPr>
            <p:ph type="body" sz="quarter" idx="11"/>
          </p:nvPr>
        </p:nvSpPr>
        <p:spPr/>
        <p:txBody>
          <a:bodyPr/>
          <a:lstStyle/>
          <a:p>
            <a:r>
              <a:rPr lang="en-US" dirty="0"/>
              <a:t>Use Familiar Tools</a:t>
            </a:r>
          </a:p>
          <a:p>
            <a:r>
              <a:rPr lang="en-US" dirty="0"/>
              <a:t>Azure Management Portal</a:t>
            </a:r>
          </a:p>
          <a:p>
            <a:r>
              <a:rPr lang="en-US" dirty="0"/>
              <a:t>Visual Studio</a:t>
            </a:r>
          </a:p>
          <a:p>
            <a:r>
              <a:rPr lang="en-US" dirty="0"/>
              <a:t>PowerShell</a:t>
            </a:r>
          </a:p>
          <a:p>
            <a:r>
              <a:rPr lang="en-US" dirty="0"/>
              <a:t>SQL Server Management Studio</a:t>
            </a:r>
          </a:p>
          <a:p>
            <a:endParaRPr lang="en-US" dirty="0"/>
          </a:p>
        </p:txBody>
      </p:sp>
      <p:sp>
        <p:nvSpPr>
          <p:cNvPr id="4" name="Text Placeholder 3">
            <a:extLst>
              <a:ext uri="{FF2B5EF4-FFF2-40B4-BE49-F238E27FC236}">
                <a16:creationId xmlns:a16="http://schemas.microsoft.com/office/drawing/2014/main" id="{2854CE13-C525-42D3-AD98-CFEE15211F90}"/>
              </a:ext>
            </a:extLst>
          </p:cNvPr>
          <p:cNvSpPr>
            <a:spLocks noGrp="1"/>
          </p:cNvSpPr>
          <p:nvPr>
            <p:ph type="body" sz="quarter" idx="10"/>
          </p:nvPr>
        </p:nvSpPr>
        <p:spPr/>
        <p:txBody>
          <a:bodyPr/>
          <a:lstStyle/>
          <a:p>
            <a:r>
              <a:rPr lang="en-US"/>
              <a:t>Design and Management</a:t>
            </a:r>
            <a:endParaRPr lang="en-US" dirty="0"/>
          </a:p>
        </p:txBody>
      </p:sp>
      <p:sp>
        <p:nvSpPr>
          <p:cNvPr id="5" name="Title 4">
            <a:extLst>
              <a:ext uri="{FF2B5EF4-FFF2-40B4-BE49-F238E27FC236}">
                <a16:creationId xmlns:a16="http://schemas.microsoft.com/office/drawing/2014/main" id="{923E6704-85CF-416B-A04F-DCDFAFBE28DE}"/>
              </a:ext>
            </a:extLst>
          </p:cNvPr>
          <p:cNvSpPr>
            <a:spLocks noGrp="1"/>
          </p:cNvSpPr>
          <p:nvPr>
            <p:ph type="title"/>
          </p:nvPr>
        </p:nvSpPr>
        <p:spPr/>
        <p:txBody>
          <a:bodyPr/>
          <a:lstStyle/>
          <a:p>
            <a:r>
              <a:rPr lang="en-US"/>
              <a:t>Azure SQL Database</a:t>
            </a:r>
            <a:endParaRPr lang="en-US" dirty="0"/>
          </a:p>
        </p:txBody>
      </p:sp>
      <p:pic>
        <p:nvPicPr>
          <p:cNvPr id="10" name="Picture 9">
            <a:extLst>
              <a:ext uri="{FF2B5EF4-FFF2-40B4-BE49-F238E27FC236}">
                <a16:creationId xmlns:a16="http://schemas.microsoft.com/office/drawing/2014/main" id="{AF617A60-36B1-424F-850D-7E6CA812A50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187712" y="2937118"/>
            <a:ext cx="1711385" cy="1804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a:extLst>
              <a:ext uri="{FF2B5EF4-FFF2-40B4-BE49-F238E27FC236}">
                <a16:creationId xmlns:a16="http://schemas.microsoft.com/office/drawing/2014/main" id="{B82C64C6-0235-409C-96C4-2810BF69E03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8435917" y="4652453"/>
            <a:ext cx="1464418" cy="149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6D6D29EF-0E4D-4E90-B8BF-D9EDA484F4D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626086" y="2398707"/>
            <a:ext cx="1332218" cy="132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a:extLst>
              <a:ext uri="{FF2B5EF4-FFF2-40B4-BE49-F238E27FC236}">
                <a16:creationId xmlns:a16="http://schemas.microsoft.com/office/drawing/2014/main" id="{5428A47F-9D26-41FA-8CCE-1D57B9D16A4F}"/>
              </a:ext>
            </a:extLst>
          </p:cNvPr>
          <p:cNvPicPr>
            <a:picLocks noChangeAspect="1"/>
          </p:cNvPicPr>
          <p:nvPr/>
        </p:nvPicPr>
        <p:blipFill>
          <a:blip r:embed="rId6"/>
          <a:stretch>
            <a:fillRect/>
          </a:stretch>
        </p:blipFill>
        <p:spPr>
          <a:xfrm>
            <a:off x="8435917" y="816746"/>
            <a:ext cx="1751795" cy="1751795"/>
          </a:xfrm>
          <a:prstGeom prst="rect">
            <a:avLst/>
          </a:prstGeom>
        </p:spPr>
      </p:pic>
    </p:spTree>
    <p:extLst>
      <p:ext uri="{BB962C8B-B14F-4D97-AF65-F5344CB8AC3E}">
        <p14:creationId xmlns:p14="http://schemas.microsoft.com/office/powerpoint/2010/main" val="985364279"/>
      </p:ext>
    </p:extLst>
  </p:cSld>
  <p:clrMapOvr>
    <a:masterClrMapping/>
  </p:clrMapOvr>
  <p:transition>
    <p:fad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86AF983-7DD9-4DD0-9BF1-21C794EF1DE7}"/>
              </a:ext>
            </a:extLst>
          </p:cNvPr>
          <p:cNvSpPr>
            <a:spLocks noGrp="1"/>
          </p:cNvSpPr>
          <p:nvPr>
            <p:ph type="body" sz="quarter" idx="11"/>
          </p:nvPr>
        </p:nvSpPr>
        <p:spPr>
          <a:xfrm>
            <a:off x="352759" y="2203620"/>
            <a:ext cx="5735883" cy="3983037"/>
          </a:xfrm>
        </p:spPr>
        <p:txBody>
          <a:bodyPr/>
          <a:lstStyle/>
          <a:p>
            <a:r>
              <a:rPr lang="en-US" sz="2400" dirty="0"/>
              <a:t>Logical servers</a:t>
            </a:r>
          </a:p>
          <a:p>
            <a:r>
              <a:rPr lang="en-US" sz="2400" dirty="0"/>
              <a:t>Database containers</a:t>
            </a:r>
          </a:p>
          <a:p>
            <a:r>
              <a:rPr lang="en-US" sz="2400" dirty="0"/>
              <a:t>Security containers</a:t>
            </a:r>
          </a:p>
          <a:p>
            <a:pPr lvl="1"/>
            <a:r>
              <a:rPr lang="en-US" dirty="0"/>
              <a:t>Credentials</a:t>
            </a:r>
          </a:p>
          <a:p>
            <a:pPr lvl="1"/>
            <a:r>
              <a:rPr lang="en-US" dirty="0"/>
              <a:t>Firewall rules</a:t>
            </a:r>
          </a:p>
          <a:p>
            <a:r>
              <a:rPr lang="en-US" sz="2400" dirty="0"/>
              <a:t>Connection endpoints</a:t>
            </a:r>
          </a:p>
          <a:p>
            <a:pPr lvl="1"/>
            <a:r>
              <a:rPr lang="en-US" dirty="0"/>
              <a:t>Auto-generated FQDN</a:t>
            </a:r>
          </a:p>
          <a:p>
            <a:pPr lvl="1"/>
            <a:r>
              <a:rPr lang="en-US" dirty="0"/>
              <a:t>xxx.database.windows.net</a:t>
            </a:r>
          </a:p>
          <a:p>
            <a:endParaRPr lang="en-US" sz="2400" dirty="0"/>
          </a:p>
        </p:txBody>
      </p:sp>
      <p:sp>
        <p:nvSpPr>
          <p:cNvPr id="8" name="Text Placeholder 7">
            <a:extLst>
              <a:ext uri="{FF2B5EF4-FFF2-40B4-BE49-F238E27FC236}">
                <a16:creationId xmlns:a16="http://schemas.microsoft.com/office/drawing/2014/main" id="{12087D2C-8FCD-41B0-820B-4245A6E5124C}"/>
              </a:ext>
            </a:extLst>
          </p:cNvPr>
          <p:cNvSpPr>
            <a:spLocks noGrp="1"/>
          </p:cNvSpPr>
          <p:nvPr>
            <p:ph type="body" sz="quarter" idx="12"/>
          </p:nvPr>
        </p:nvSpPr>
        <p:spPr>
          <a:xfrm>
            <a:off x="6350910" y="2203620"/>
            <a:ext cx="5735883" cy="3983037"/>
          </a:xfrm>
        </p:spPr>
        <p:txBody>
          <a:bodyPr/>
          <a:lstStyle/>
          <a:p>
            <a:r>
              <a:rPr lang="en-US" sz="2400" dirty="0"/>
              <a:t>Share logical server settings</a:t>
            </a:r>
          </a:p>
          <a:p>
            <a:r>
              <a:rPr lang="en-US" sz="2400" dirty="0"/>
              <a:t>Service tier</a:t>
            </a:r>
          </a:p>
          <a:p>
            <a:r>
              <a:rPr lang="en-US" sz="2400" dirty="0"/>
              <a:t>Performance level</a:t>
            </a:r>
          </a:p>
          <a:p>
            <a:pPr marL="0" indent="0">
              <a:buNone/>
            </a:pPr>
            <a:endParaRPr lang="en-US" sz="2400" dirty="0"/>
          </a:p>
          <a:p>
            <a:endParaRPr lang="en-US" sz="2400" dirty="0"/>
          </a:p>
        </p:txBody>
      </p:sp>
      <p:sp>
        <p:nvSpPr>
          <p:cNvPr id="12" name="Text Placeholder 11">
            <a:extLst>
              <a:ext uri="{FF2B5EF4-FFF2-40B4-BE49-F238E27FC236}">
                <a16:creationId xmlns:a16="http://schemas.microsoft.com/office/drawing/2014/main" id="{A89AC8F5-B2E6-4015-8FB4-0D820093D5EB}"/>
              </a:ext>
            </a:extLst>
          </p:cNvPr>
          <p:cNvSpPr>
            <a:spLocks noGrp="1"/>
          </p:cNvSpPr>
          <p:nvPr>
            <p:ph type="body" sz="quarter" idx="10"/>
          </p:nvPr>
        </p:nvSpPr>
        <p:spPr/>
        <p:txBody>
          <a:bodyPr/>
          <a:lstStyle/>
          <a:p>
            <a:endParaRPr lang="en-US"/>
          </a:p>
        </p:txBody>
      </p:sp>
      <p:sp>
        <p:nvSpPr>
          <p:cNvPr id="5" name="Title 4">
            <a:extLst>
              <a:ext uri="{FF2B5EF4-FFF2-40B4-BE49-F238E27FC236}">
                <a16:creationId xmlns:a16="http://schemas.microsoft.com/office/drawing/2014/main" id="{C6349DA1-1E2B-4129-BB44-9F669B1D8F36}"/>
              </a:ext>
            </a:extLst>
          </p:cNvPr>
          <p:cNvSpPr>
            <a:spLocks noGrp="1"/>
          </p:cNvSpPr>
          <p:nvPr>
            <p:ph type="title"/>
          </p:nvPr>
        </p:nvSpPr>
        <p:spPr/>
        <p:txBody>
          <a:bodyPr/>
          <a:lstStyle/>
          <a:p>
            <a:r>
              <a:rPr lang="en-US" dirty="0"/>
              <a:t>Azure SQL Database</a:t>
            </a:r>
          </a:p>
        </p:txBody>
      </p:sp>
      <p:sp>
        <p:nvSpPr>
          <p:cNvPr id="13" name="TextBox 12">
            <a:extLst>
              <a:ext uri="{FF2B5EF4-FFF2-40B4-BE49-F238E27FC236}">
                <a16:creationId xmlns:a16="http://schemas.microsoft.com/office/drawing/2014/main" id="{A7A7C951-60CB-4BD8-82D6-AD3B6EC98E37}"/>
              </a:ext>
            </a:extLst>
          </p:cNvPr>
          <p:cNvSpPr txBox="1"/>
          <p:nvPr/>
        </p:nvSpPr>
        <p:spPr>
          <a:xfrm>
            <a:off x="1471273" y="1611048"/>
            <a:ext cx="4653704" cy="576340"/>
          </a:xfrm>
          <a:prstGeom prst="rect">
            <a:avLst/>
          </a:prstGeom>
          <a:noFill/>
        </p:spPr>
        <p:txBody>
          <a:bodyPr wrap="square" lIns="0" tIns="0" rIns="0" bIns="0" rtlCol="0">
            <a:spAutoFit/>
          </a:bodyPr>
          <a:lstStyle/>
          <a:p>
            <a:pPr>
              <a:lnSpc>
                <a:spcPct val="90000"/>
              </a:lnSpc>
              <a:spcBef>
                <a:spcPct val="20000"/>
              </a:spcBef>
              <a:buSzPct val="80000"/>
            </a:pPr>
            <a:r>
              <a:rPr lang="en-US" sz="4080" dirty="0">
                <a:solidFill>
                  <a:srgbClr val="00ABEB"/>
                </a:solidFill>
                <a:latin typeface="Segoe UI Light" panose="020B0502040204020203" pitchFamily="34" charset="0"/>
                <a:cs typeface="Segoe UI Light" panose="020B0502040204020203" pitchFamily="34" charset="0"/>
              </a:rPr>
              <a:t>Servers</a:t>
            </a:r>
          </a:p>
        </p:txBody>
      </p:sp>
      <p:pic>
        <p:nvPicPr>
          <p:cNvPr id="14" name="Picture 13">
            <a:extLst>
              <a:ext uri="{FF2B5EF4-FFF2-40B4-BE49-F238E27FC236}">
                <a16:creationId xmlns:a16="http://schemas.microsoft.com/office/drawing/2014/main" id="{23A7BDFC-7EE5-48E8-80CE-AC39C8D4029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1159" y="1471942"/>
            <a:ext cx="667778" cy="704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38724372-2AA1-49A3-8FC0-619C3E293619}"/>
              </a:ext>
            </a:extLst>
          </p:cNvPr>
          <p:cNvSpPr txBox="1"/>
          <p:nvPr/>
        </p:nvSpPr>
        <p:spPr>
          <a:xfrm>
            <a:off x="7120142" y="1611048"/>
            <a:ext cx="4636729" cy="576340"/>
          </a:xfrm>
          <a:prstGeom prst="rect">
            <a:avLst/>
          </a:prstGeom>
          <a:noFill/>
        </p:spPr>
        <p:txBody>
          <a:bodyPr wrap="square" lIns="0" tIns="0" rIns="0" bIns="0" rtlCol="0">
            <a:spAutoFit/>
          </a:bodyPr>
          <a:lstStyle/>
          <a:p>
            <a:pPr>
              <a:lnSpc>
                <a:spcPct val="90000"/>
              </a:lnSpc>
              <a:spcBef>
                <a:spcPct val="20000"/>
              </a:spcBef>
              <a:buSzPct val="80000"/>
            </a:pPr>
            <a:r>
              <a:rPr lang="en-US" sz="4080" dirty="0">
                <a:solidFill>
                  <a:srgbClr val="00ABEB"/>
                </a:solidFill>
                <a:latin typeface="Segoe UI Light" panose="020B0502040204020203" pitchFamily="34" charset="0"/>
                <a:cs typeface="Segoe UI Light" panose="020B0502040204020203" pitchFamily="34" charset="0"/>
              </a:rPr>
              <a:t>Databases</a:t>
            </a:r>
          </a:p>
        </p:txBody>
      </p:sp>
      <p:pic>
        <p:nvPicPr>
          <p:cNvPr id="16" name="Picture 15">
            <a:extLst>
              <a:ext uri="{FF2B5EF4-FFF2-40B4-BE49-F238E27FC236}">
                <a16:creationId xmlns:a16="http://schemas.microsoft.com/office/drawing/2014/main" id="{6F08B3DD-6672-4F1A-A70B-FE346D3E6DB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33674" y="1471942"/>
            <a:ext cx="704133" cy="704133"/>
          </a:xfrm>
          <a:prstGeom prst="rect">
            <a:avLst/>
          </a:prstGeom>
          <a:noFill/>
          <a:ln>
            <a:noFill/>
          </a:ln>
          <a:extLst/>
        </p:spPr>
      </p:pic>
    </p:spTree>
    <p:extLst>
      <p:ext uri="{BB962C8B-B14F-4D97-AF65-F5344CB8AC3E}">
        <p14:creationId xmlns:p14="http://schemas.microsoft.com/office/powerpoint/2010/main" val="3659231226"/>
      </p:ext>
    </p:extLst>
  </p:cSld>
  <p:clrMapOvr>
    <a:masterClrMapping/>
  </p:clrMapOvr>
  <p:transition>
    <p:fad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02854" y="683842"/>
            <a:ext cx="6572476" cy="553818"/>
          </a:xfrm>
        </p:spPr>
        <p:txBody>
          <a:bodyPr>
            <a:normAutofit fontScale="90000"/>
          </a:bodyPr>
          <a:lstStyle/>
          <a:p>
            <a:r>
              <a:rPr lang="en-US" dirty="0">
                <a:solidFill>
                  <a:schemeClr val="bg1"/>
                </a:solidFill>
              </a:rPr>
              <a:t>Contoso Ads </a:t>
            </a:r>
            <a:br>
              <a:rPr lang="en-US" dirty="0">
                <a:solidFill>
                  <a:schemeClr val="bg1"/>
                </a:solidFill>
              </a:rPr>
            </a:br>
            <a:r>
              <a:rPr lang="en-US" dirty="0">
                <a:solidFill>
                  <a:schemeClr val="bg1"/>
                </a:solidFill>
              </a:rPr>
              <a:t>Cloud Service Topology</a:t>
            </a:r>
          </a:p>
        </p:txBody>
      </p:sp>
      <p:pic>
        <p:nvPicPr>
          <p:cNvPr id="6" name="Picture 5"/>
          <p:cNvPicPr>
            <a:picLocks noChangeAspect="1"/>
          </p:cNvPicPr>
          <p:nvPr/>
        </p:nvPicPr>
        <p:blipFill>
          <a:blip r:embed="rId3"/>
          <a:stretch>
            <a:fillRect/>
          </a:stretch>
        </p:blipFill>
        <p:spPr>
          <a:xfrm>
            <a:off x="4270502" y="119458"/>
            <a:ext cx="7704900" cy="6698154"/>
          </a:xfrm>
          <a:prstGeom prst="rect">
            <a:avLst/>
          </a:prstGeom>
        </p:spPr>
      </p:pic>
      <p:pic>
        <p:nvPicPr>
          <p:cNvPr id="2" name="Picture 1"/>
          <p:cNvPicPr>
            <a:picLocks noChangeAspect="1"/>
          </p:cNvPicPr>
          <p:nvPr/>
        </p:nvPicPr>
        <p:blipFill>
          <a:blip r:embed="rId4"/>
          <a:stretch>
            <a:fillRect/>
          </a:stretch>
        </p:blipFill>
        <p:spPr>
          <a:xfrm>
            <a:off x="8352509" y="2452150"/>
            <a:ext cx="3867100" cy="2468191"/>
          </a:xfrm>
          <a:prstGeom prst="rect">
            <a:avLst/>
          </a:prstGeom>
        </p:spPr>
      </p:pic>
    </p:spTree>
    <p:extLst>
      <p:ext uri="{BB962C8B-B14F-4D97-AF65-F5344CB8AC3E}">
        <p14:creationId xmlns:p14="http://schemas.microsoft.com/office/powerpoint/2010/main" val="41403387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270D-CC65-4AF9-A99D-0F150B0B7645}"/>
              </a:ext>
            </a:extLst>
          </p:cNvPr>
          <p:cNvSpPr>
            <a:spLocks noGrp="1"/>
          </p:cNvSpPr>
          <p:nvPr>
            <p:ph type="body" sz="quarter" idx="15"/>
          </p:nvPr>
        </p:nvSpPr>
        <p:spPr/>
        <p:txBody>
          <a:bodyPr/>
          <a:lstStyle/>
          <a:p>
            <a:r>
              <a:rPr lang="en-US" dirty="0"/>
              <a:t>Hands On Lab</a:t>
            </a:r>
          </a:p>
        </p:txBody>
      </p:sp>
      <p:sp>
        <p:nvSpPr>
          <p:cNvPr id="3" name="Text Placeholder 2">
            <a:extLst>
              <a:ext uri="{FF2B5EF4-FFF2-40B4-BE49-F238E27FC236}">
                <a16:creationId xmlns:a16="http://schemas.microsoft.com/office/drawing/2014/main" id="{786D078D-AF9A-4C81-837C-D988C0988F55}"/>
              </a:ext>
            </a:extLst>
          </p:cNvPr>
          <p:cNvSpPr>
            <a:spLocks noGrp="1"/>
          </p:cNvSpPr>
          <p:nvPr>
            <p:ph type="body" sz="quarter" idx="16"/>
          </p:nvPr>
        </p:nvSpPr>
        <p:spPr>
          <a:xfrm>
            <a:off x="461111" y="3139451"/>
            <a:ext cx="5748583" cy="917291"/>
          </a:xfrm>
        </p:spPr>
        <p:txBody>
          <a:bodyPr/>
          <a:lstStyle/>
          <a:p>
            <a:r>
              <a:rPr lang="en-US" dirty="0"/>
              <a:t>Introduction to PaaS – Cloud Services</a:t>
            </a:r>
          </a:p>
        </p:txBody>
      </p:sp>
    </p:spTree>
    <p:extLst>
      <p:ext uri="{BB962C8B-B14F-4D97-AF65-F5344CB8AC3E}">
        <p14:creationId xmlns:p14="http://schemas.microsoft.com/office/powerpoint/2010/main" val="2640098540"/>
      </p:ext>
    </p:extLst>
  </p:cSld>
  <p:clrMapOvr>
    <a:masterClrMapping/>
  </p:clrMapOvr>
  <p:transition>
    <p:fad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Introduction to Azure Resource Manager (ARM)</a:t>
            </a:r>
          </a:p>
        </p:txBody>
      </p:sp>
      <p:sp>
        <p:nvSpPr>
          <p:cNvPr id="3" name="Text Placeholder 2"/>
          <p:cNvSpPr>
            <a:spLocks noGrp="1"/>
          </p:cNvSpPr>
          <p:nvPr>
            <p:ph type="body" sz="quarter" idx="16"/>
          </p:nvPr>
        </p:nvSpPr>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4245736095"/>
      </p:ext>
    </p:extLst>
  </p:cSld>
  <p:clrMapOvr>
    <a:masterClrMapping/>
  </p:clrMapOvr>
  <p:transition>
    <p:fad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87AAE1-753F-4094-B194-8521966D7907}"/>
              </a:ext>
            </a:extLst>
          </p:cNvPr>
          <p:cNvSpPr>
            <a:spLocks noGrp="1"/>
          </p:cNvSpPr>
          <p:nvPr>
            <p:ph type="body" sz="quarter" idx="10"/>
          </p:nvPr>
        </p:nvSpPr>
        <p:spPr>
          <a:xfrm>
            <a:off x="523130" y="1228428"/>
            <a:ext cx="11375536" cy="4865395"/>
          </a:xfrm>
        </p:spPr>
        <p:txBody>
          <a:bodyPr/>
          <a:lstStyle/>
          <a:p>
            <a:r>
              <a:rPr lang="en-US" sz="2800" dirty="0"/>
              <a:t>I want to grant a granular level of access to only specific things</a:t>
            </a:r>
          </a:p>
          <a:p>
            <a:r>
              <a:rPr lang="en-US" sz="2800" dirty="0"/>
              <a:t>I want a way to organize my resources in units that share a similar lifecycle</a:t>
            </a:r>
          </a:p>
          <a:p>
            <a:r>
              <a:rPr lang="en-US" sz="2800" dirty="0"/>
              <a:t>I want to attach my own nomenclature to resources to track business unit owner, environment, etc.</a:t>
            </a:r>
          </a:p>
          <a:p>
            <a:r>
              <a:rPr lang="en-US" sz="2800" dirty="0"/>
              <a:t>I want to accomplish declarative deployments using rather than traditional declarative, script-based approaches</a:t>
            </a:r>
          </a:p>
          <a:p>
            <a:r>
              <a:rPr lang="en-US" sz="2800" dirty="0"/>
              <a:t>I want to control what can happen in my subscription, such as what resources are supported, where they can be deployed, etc.</a:t>
            </a:r>
          </a:p>
          <a:p>
            <a:endParaRPr lang="en-US" sz="2800" dirty="0"/>
          </a:p>
        </p:txBody>
      </p:sp>
      <p:sp>
        <p:nvSpPr>
          <p:cNvPr id="4" name="Title 3">
            <a:extLst>
              <a:ext uri="{FF2B5EF4-FFF2-40B4-BE49-F238E27FC236}">
                <a16:creationId xmlns:a16="http://schemas.microsoft.com/office/drawing/2014/main" id="{9E58DC59-900A-44FD-A7EE-5F9B41D9A938}"/>
              </a:ext>
            </a:extLst>
          </p:cNvPr>
          <p:cNvSpPr>
            <a:spLocks noGrp="1"/>
          </p:cNvSpPr>
          <p:nvPr>
            <p:ph type="title"/>
          </p:nvPr>
        </p:nvSpPr>
        <p:spPr/>
        <p:txBody>
          <a:bodyPr/>
          <a:lstStyle/>
          <a:p>
            <a:endParaRPr lang="en-US" dirty="0"/>
          </a:p>
        </p:txBody>
      </p:sp>
      <p:sp>
        <p:nvSpPr>
          <p:cNvPr id="5" name="Title 3">
            <a:extLst>
              <a:ext uri="{FF2B5EF4-FFF2-40B4-BE49-F238E27FC236}">
                <a16:creationId xmlns:a16="http://schemas.microsoft.com/office/drawing/2014/main" id="{C4498A6D-34D4-4BF3-8AC3-809706DDD2CC}"/>
              </a:ext>
            </a:extLst>
          </p:cNvPr>
          <p:cNvSpPr txBox="1">
            <a:spLocks/>
          </p:cNvSpPr>
          <p:nvPr/>
        </p:nvSpPr>
        <p:spPr bwMode="white">
          <a:xfrm>
            <a:off x="352759" y="262928"/>
            <a:ext cx="12436475" cy="553818"/>
          </a:xfrm>
        </p:spPr>
        <p:txBody>
          <a:bodyPr/>
          <a:lstStyle>
            <a:lvl1pPr marL="0" algn="l" defTabSz="1109758" rtl="0" eaLnBrk="1" latinLnBrk="0" hangingPunct="1">
              <a:lnSpc>
                <a:spcPct val="90000"/>
              </a:lnSpc>
              <a:spcBef>
                <a:spcPct val="0"/>
              </a:spcBef>
              <a:buNone/>
              <a:defRPr lang="en-US" sz="4080" kern="1200" spc="-59" baseline="0">
                <a:solidFill>
                  <a:schemeClr val="tx2"/>
                </a:solidFill>
                <a:latin typeface="Segoe UI Light" pitchFamily="34" charset="0"/>
                <a:ea typeface="Segoe UI" pitchFamily="34" charset="0"/>
                <a:cs typeface="Segoe UI" pitchFamily="34" charset="0"/>
              </a:defRPr>
            </a:lvl1pPr>
          </a:lstStyle>
          <a:p>
            <a:r>
              <a:rPr lang="en-US" dirty="0"/>
              <a:t>Azure Resource Manager…</a:t>
            </a:r>
          </a:p>
        </p:txBody>
      </p:sp>
    </p:spTree>
    <p:extLst>
      <p:ext uri="{BB962C8B-B14F-4D97-AF65-F5344CB8AC3E}">
        <p14:creationId xmlns:p14="http://schemas.microsoft.com/office/powerpoint/2010/main" val="2196403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2977377" y="1353917"/>
            <a:ext cx="9006296" cy="520772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2" tIns="89642" rIns="33620" bIns="33620" rtlCol="0" anchor="b" anchorCtr="0"/>
          <a:lstStyle/>
          <a:p>
            <a:pPr marL="0" marR="0" lvl="0" indent="0" algn="ctr" defTabSz="914038" rtl="0" eaLnBrk="1" fontAlgn="auto" latinLnBrk="0" hangingPunct="1">
              <a:lnSpc>
                <a:spcPct val="100000"/>
              </a:lnSpc>
              <a:spcBef>
                <a:spcPts val="0"/>
              </a:spcBef>
              <a:spcAft>
                <a:spcPts val="0"/>
              </a:spcAft>
              <a:buClrTx/>
              <a:buSzTx/>
              <a:buFontTx/>
              <a:buNone/>
              <a:tabLst/>
              <a:defRPr/>
            </a:pPr>
            <a:endParaRPr kumimoji="0" lang="en-US" sz="784"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ext Placeholder 1"/>
          <p:cNvSpPr>
            <a:spLocks noGrp="1"/>
          </p:cNvSpPr>
          <p:nvPr>
            <p:ph type="body" sz="quarter" idx="11"/>
          </p:nvPr>
        </p:nvSpPr>
        <p:spPr>
          <a:xfrm>
            <a:off x="268287" y="2451099"/>
            <a:ext cx="2323534" cy="2321623"/>
          </a:xfrm>
        </p:spPr>
        <p:txBody>
          <a:bodyPr/>
          <a:lstStyle/>
          <a:p>
            <a:r>
              <a:rPr lang="en-US" sz="2000" dirty="0"/>
              <a:t>Azure Resource Manager or ARM is the one consistent method for managing Azure</a:t>
            </a:r>
          </a:p>
        </p:txBody>
      </p:sp>
      <p:sp>
        <p:nvSpPr>
          <p:cNvPr id="3" name="Text Placeholder 2"/>
          <p:cNvSpPr>
            <a:spLocks noGrp="1"/>
          </p:cNvSpPr>
          <p:nvPr>
            <p:ph type="body" sz="quarter" idx="10"/>
          </p:nvPr>
        </p:nvSpPr>
        <p:spPr/>
        <p:txBody>
          <a:bodyPr/>
          <a:lstStyle/>
          <a:p>
            <a:endParaRPr lang="en-US" dirty="0"/>
          </a:p>
        </p:txBody>
      </p:sp>
      <p:sp>
        <p:nvSpPr>
          <p:cNvPr id="4" name="Title 3"/>
          <p:cNvSpPr>
            <a:spLocks noGrp="1"/>
          </p:cNvSpPr>
          <p:nvPr>
            <p:ph type="title"/>
          </p:nvPr>
        </p:nvSpPr>
        <p:spPr/>
        <p:txBody>
          <a:bodyPr/>
          <a:lstStyle/>
          <a:p>
            <a:r>
              <a:rPr lang="en-US" dirty="0"/>
              <a:t>Azure Resource Manager</a:t>
            </a:r>
          </a:p>
        </p:txBody>
      </p:sp>
      <p:pic>
        <p:nvPicPr>
          <p:cNvPr id="5" name="Picture 4"/>
          <p:cNvPicPr>
            <a:picLocks noChangeAspect="1"/>
          </p:cNvPicPr>
          <p:nvPr/>
        </p:nvPicPr>
        <p:blipFill>
          <a:blip r:embed="rId3"/>
          <a:stretch>
            <a:fillRect/>
          </a:stretch>
        </p:blipFill>
        <p:spPr>
          <a:xfrm>
            <a:off x="3436255" y="1630439"/>
            <a:ext cx="7922429" cy="4722185"/>
          </a:xfrm>
          <a:prstGeom prst="rect">
            <a:avLst/>
          </a:prstGeom>
        </p:spPr>
      </p:pic>
    </p:spTree>
    <p:extLst>
      <p:ext uri="{BB962C8B-B14F-4D97-AF65-F5344CB8AC3E}">
        <p14:creationId xmlns:p14="http://schemas.microsoft.com/office/powerpoint/2010/main" val="1709594522"/>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What can you do with Resource Manager?</a:t>
            </a:r>
          </a:p>
        </p:txBody>
      </p:sp>
      <p:grpSp>
        <p:nvGrpSpPr>
          <p:cNvPr id="17" name="Group 16">
            <a:extLst>
              <a:ext uri="{FF2B5EF4-FFF2-40B4-BE49-F238E27FC236}">
                <a16:creationId xmlns:a16="http://schemas.microsoft.com/office/drawing/2014/main" id="{1D3DAFC7-263F-4624-A44E-E5DFA9378BB2}"/>
              </a:ext>
            </a:extLst>
          </p:cNvPr>
          <p:cNvGrpSpPr/>
          <p:nvPr/>
        </p:nvGrpSpPr>
        <p:grpSpPr>
          <a:xfrm>
            <a:off x="1207803" y="2555125"/>
            <a:ext cx="10020868" cy="1884275"/>
            <a:chOff x="1222936" y="2726942"/>
            <a:chExt cx="10020868" cy="1884275"/>
          </a:xfrm>
        </p:grpSpPr>
        <p:grpSp>
          <p:nvGrpSpPr>
            <p:cNvPr id="16" name="Group 15">
              <a:extLst>
                <a:ext uri="{FF2B5EF4-FFF2-40B4-BE49-F238E27FC236}">
                  <a16:creationId xmlns:a16="http://schemas.microsoft.com/office/drawing/2014/main" id="{B86BB83B-31A4-4AE9-BF26-1DF554E39D10}"/>
                </a:ext>
              </a:extLst>
            </p:cNvPr>
            <p:cNvGrpSpPr/>
            <p:nvPr/>
          </p:nvGrpSpPr>
          <p:grpSpPr>
            <a:xfrm>
              <a:off x="9300968" y="2726942"/>
              <a:ext cx="1942836" cy="1884275"/>
              <a:chOff x="12789234" y="2625342"/>
              <a:chExt cx="1942836" cy="1884275"/>
            </a:xfrm>
          </p:grpSpPr>
          <p:pic>
            <p:nvPicPr>
              <p:cNvPr id="6" name="Picture 5"/>
              <p:cNvPicPr>
                <a:picLocks noChangeAspect="1"/>
              </p:cNvPicPr>
              <p:nvPr/>
            </p:nvPicPr>
            <p:blipFill>
              <a:blip r:embed="rId3"/>
              <a:stretch>
                <a:fillRect/>
              </a:stretch>
            </p:blipFill>
            <p:spPr>
              <a:xfrm>
                <a:off x="12789234" y="2625342"/>
                <a:ext cx="1942836" cy="1450610"/>
              </a:xfrm>
              <a:prstGeom prst="rect">
                <a:avLst/>
              </a:prstGeom>
            </p:spPr>
          </p:pic>
          <p:sp>
            <p:nvSpPr>
              <p:cNvPr id="7" name="TextBox 6"/>
              <p:cNvSpPr txBox="1"/>
              <p:nvPr/>
            </p:nvSpPr>
            <p:spPr>
              <a:xfrm>
                <a:off x="13094283" y="3881753"/>
                <a:ext cx="1332737"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Deploy</a:t>
                </a:r>
              </a:p>
            </p:txBody>
          </p:sp>
        </p:grpSp>
        <p:grpSp>
          <p:nvGrpSpPr>
            <p:cNvPr id="11" name="Group 10">
              <a:extLst>
                <a:ext uri="{FF2B5EF4-FFF2-40B4-BE49-F238E27FC236}">
                  <a16:creationId xmlns:a16="http://schemas.microsoft.com/office/drawing/2014/main" id="{F452B464-EA5A-4DFB-98D1-5781D47965C1}"/>
                </a:ext>
              </a:extLst>
            </p:cNvPr>
            <p:cNvGrpSpPr/>
            <p:nvPr/>
          </p:nvGrpSpPr>
          <p:grpSpPr>
            <a:xfrm>
              <a:off x="1222936" y="2726942"/>
              <a:ext cx="2382782" cy="1814058"/>
              <a:chOff x="4711202" y="2625342"/>
              <a:chExt cx="2382782" cy="1814058"/>
            </a:xfrm>
          </p:grpSpPr>
          <p:pic>
            <p:nvPicPr>
              <p:cNvPr id="9" name="Picture 8"/>
              <p:cNvPicPr>
                <a:picLocks noChangeAspect="1"/>
              </p:cNvPicPr>
              <p:nvPr/>
            </p:nvPicPr>
            <p:blipFill>
              <a:blip r:embed="rId4"/>
              <a:stretch>
                <a:fillRect/>
              </a:stretch>
            </p:blipFill>
            <p:spPr>
              <a:xfrm>
                <a:off x="4711202" y="2625342"/>
                <a:ext cx="2382782" cy="1310177"/>
              </a:xfrm>
              <a:prstGeom prst="rect">
                <a:avLst/>
              </a:prstGeom>
            </p:spPr>
          </p:pic>
          <p:sp>
            <p:nvSpPr>
              <p:cNvPr id="10" name="TextBox 9"/>
              <p:cNvSpPr txBox="1"/>
              <p:nvPr/>
            </p:nvSpPr>
            <p:spPr>
              <a:xfrm>
                <a:off x="5105996" y="3811536"/>
                <a:ext cx="15931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Organize</a:t>
                </a:r>
              </a:p>
            </p:txBody>
          </p:sp>
        </p:grpSp>
        <p:grpSp>
          <p:nvGrpSpPr>
            <p:cNvPr id="15" name="Group 14">
              <a:extLst>
                <a:ext uri="{FF2B5EF4-FFF2-40B4-BE49-F238E27FC236}">
                  <a16:creationId xmlns:a16="http://schemas.microsoft.com/office/drawing/2014/main" id="{EFAD2340-A7D9-4D04-9C73-B42FF6E4D766}"/>
                </a:ext>
              </a:extLst>
            </p:cNvPr>
            <p:cNvGrpSpPr/>
            <p:nvPr/>
          </p:nvGrpSpPr>
          <p:grpSpPr>
            <a:xfrm>
              <a:off x="5166280" y="2780880"/>
              <a:ext cx="2574125" cy="1760120"/>
              <a:chOff x="8750537" y="2679280"/>
              <a:chExt cx="2574125" cy="1760120"/>
            </a:xfrm>
          </p:grpSpPr>
          <p:pic>
            <p:nvPicPr>
              <p:cNvPr id="12" name="Picture 11"/>
              <p:cNvPicPr>
                <a:picLocks noChangeAspect="1"/>
              </p:cNvPicPr>
              <p:nvPr/>
            </p:nvPicPr>
            <p:blipFill>
              <a:blip r:embed="rId5"/>
              <a:stretch>
                <a:fillRect/>
              </a:stretch>
            </p:blipFill>
            <p:spPr>
              <a:xfrm>
                <a:off x="8750537" y="2679280"/>
                <a:ext cx="2574125" cy="1202301"/>
              </a:xfrm>
              <a:prstGeom prst="rect">
                <a:avLst/>
              </a:prstGeom>
            </p:spPr>
          </p:pic>
          <p:sp>
            <p:nvSpPr>
              <p:cNvPr id="13" name="TextBox 12"/>
              <p:cNvSpPr txBox="1"/>
              <p:nvPr/>
            </p:nvSpPr>
            <p:spPr>
              <a:xfrm>
                <a:off x="9347602" y="3811536"/>
                <a:ext cx="13799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Control</a:t>
                </a:r>
              </a:p>
            </p:txBody>
          </p:sp>
        </p:grpSp>
      </p:grpSp>
    </p:spTree>
    <p:extLst>
      <p:ext uri="{BB962C8B-B14F-4D97-AF65-F5344CB8AC3E}">
        <p14:creationId xmlns:p14="http://schemas.microsoft.com/office/powerpoint/2010/main" val="1576738140"/>
      </p:ext>
    </p:extLst>
  </p:cSld>
  <p:clrMapOvr>
    <a:masterClrMapping/>
  </p:clrMapOvr>
  <p:transition>
    <p:fad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D72A18E-1080-41EF-83E6-1DCD3B341D40}"/>
              </a:ext>
            </a:extLst>
          </p:cNvPr>
          <p:cNvSpPr/>
          <p:nvPr/>
        </p:nvSpPr>
        <p:spPr>
          <a:xfrm>
            <a:off x="815926" y="1697163"/>
            <a:ext cx="3166533" cy="3166533"/>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3"/>
          <p:cNvSpPr>
            <a:spLocks noGrp="1"/>
          </p:cNvSpPr>
          <p:nvPr>
            <p:ph type="title"/>
          </p:nvPr>
        </p:nvSpPr>
        <p:spPr/>
        <p:txBody>
          <a:bodyPr/>
          <a:lstStyle/>
          <a:p>
            <a:r>
              <a:rPr lang="en-US" dirty="0"/>
              <a:t>What can you do with Resource Manager?</a:t>
            </a:r>
          </a:p>
        </p:txBody>
      </p:sp>
      <p:grpSp>
        <p:nvGrpSpPr>
          <p:cNvPr id="16" name="Group 15">
            <a:extLst>
              <a:ext uri="{FF2B5EF4-FFF2-40B4-BE49-F238E27FC236}">
                <a16:creationId xmlns:a16="http://schemas.microsoft.com/office/drawing/2014/main" id="{B86BB83B-31A4-4AE9-BF26-1DF554E39D10}"/>
              </a:ext>
            </a:extLst>
          </p:cNvPr>
          <p:cNvGrpSpPr/>
          <p:nvPr/>
        </p:nvGrpSpPr>
        <p:grpSpPr>
          <a:xfrm>
            <a:off x="9285835" y="2555125"/>
            <a:ext cx="1942836" cy="1884275"/>
            <a:chOff x="12789234" y="2625342"/>
            <a:chExt cx="1942836" cy="1884275"/>
          </a:xfrm>
        </p:grpSpPr>
        <p:pic>
          <p:nvPicPr>
            <p:cNvPr id="6" name="Picture 5"/>
            <p:cNvPicPr>
              <a:picLocks noChangeAspect="1"/>
            </p:cNvPicPr>
            <p:nvPr/>
          </p:nvPicPr>
          <p:blipFill>
            <a:blip r:embed="rId3"/>
            <a:stretch>
              <a:fillRect/>
            </a:stretch>
          </p:blipFill>
          <p:spPr>
            <a:xfrm>
              <a:off x="12789234" y="2625342"/>
              <a:ext cx="1942836" cy="1450610"/>
            </a:xfrm>
            <a:prstGeom prst="rect">
              <a:avLst/>
            </a:prstGeom>
          </p:spPr>
        </p:pic>
        <p:sp>
          <p:nvSpPr>
            <p:cNvPr id="7" name="TextBox 6"/>
            <p:cNvSpPr txBox="1"/>
            <p:nvPr/>
          </p:nvSpPr>
          <p:spPr>
            <a:xfrm>
              <a:off x="13094283" y="3881753"/>
              <a:ext cx="1332737"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Deploy</a:t>
              </a:r>
            </a:p>
          </p:txBody>
        </p:sp>
      </p:grpSp>
      <p:grpSp>
        <p:nvGrpSpPr>
          <p:cNvPr id="11" name="Group 10">
            <a:extLst>
              <a:ext uri="{FF2B5EF4-FFF2-40B4-BE49-F238E27FC236}">
                <a16:creationId xmlns:a16="http://schemas.microsoft.com/office/drawing/2014/main" id="{F452B464-EA5A-4DFB-98D1-5781D47965C1}"/>
              </a:ext>
            </a:extLst>
          </p:cNvPr>
          <p:cNvGrpSpPr/>
          <p:nvPr/>
        </p:nvGrpSpPr>
        <p:grpSpPr>
          <a:xfrm>
            <a:off x="1207803" y="2555125"/>
            <a:ext cx="2382782" cy="1814058"/>
            <a:chOff x="4711202" y="2625342"/>
            <a:chExt cx="2382782" cy="1814058"/>
          </a:xfrm>
        </p:grpSpPr>
        <p:pic>
          <p:nvPicPr>
            <p:cNvPr id="9" name="Picture 8"/>
            <p:cNvPicPr>
              <a:picLocks noChangeAspect="1"/>
            </p:cNvPicPr>
            <p:nvPr/>
          </p:nvPicPr>
          <p:blipFill>
            <a:blip r:embed="rId4"/>
            <a:stretch>
              <a:fillRect/>
            </a:stretch>
          </p:blipFill>
          <p:spPr>
            <a:xfrm>
              <a:off x="4711202" y="2625342"/>
              <a:ext cx="2382782" cy="1310177"/>
            </a:xfrm>
            <a:prstGeom prst="rect">
              <a:avLst/>
            </a:prstGeom>
          </p:spPr>
        </p:pic>
        <p:sp>
          <p:nvSpPr>
            <p:cNvPr id="10" name="TextBox 9"/>
            <p:cNvSpPr txBox="1"/>
            <p:nvPr/>
          </p:nvSpPr>
          <p:spPr>
            <a:xfrm>
              <a:off x="5105996" y="3811536"/>
              <a:ext cx="15931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Organize</a:t>
              </a:r>
            </a:p>
          </p:txBody>
        </p:sp>
      </p:grpSp>
      <p:grpSp>
        <p:nvGrpSpPr>
          <p:cNvPr id="15" name="Group 14">
            <a:extLst>
              <a:ext uri="{FF2B5EF4-FFF2-40B4-BE49-F238E27FC236}">
                <a16:creationId xmlns:a16="http://schemas.microsoft.com/office/drawing/2014/main" id="{EFAD2340-A7D9-4D04-9C73-B42FF6E4D766}"/>
              </a:ext>
            </a:extLst>
          </p:cNvPr>
          <p:cNvGrpSpPr/>
          <p:nvPr/>
        </p:nvGrpSpPr>
        <p:grpSpPr>
          <a:xfrm>
            <a:off x="5151147" y="2609063"/>
            <a:ext cx="2574125" cy="1760120"/>
            <a:chOff x="8750537" y="2679280"/>
            <a:chExt cx="2574125" cy="1760120"/>
          </a:xfrm>
        </p:grpSpPr>
        <p:pic>
          <p:nvPicPr>
            <p:cNvPr id="12" name="Picture 11"/>
            <p:cNvPicPr>
              <a:picLocks noChangeAspect="1"/>
            </p:cNvPicPr>
            <p:nvPr/>
          </p:nvPicPr>
          <p:blipFill>
            <a:blip r:embed="rId5"/>
            <a:stretch>
              <a:fillRect/>
            </a:stretch>
          </p:blipFill>
          <p:spPr>
            <a:xfrm>
              <a:off x="8750537" y="2679280"/>
              <a:ext cx="2574125" cy="1202301"/>
            </a:xfrm>
            <a:prstGeom prst="rect">
              <a:avLst/>
            </a:prstGeom>
          </p:spPr>
        </p:pic>
        <p:sp>
          <p:nvSpPr>
            <p:cNvPr id="13" name="TextBox 12"/>
            <p:cNvSpPr txBox="1"/>
            <p:nvPr/>
          </p:nvSpPr>
          <p:spPr>
            <a:xfrm>
              <a:off x="9347602" y="3811536"/>
              <a:ext cx="13799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Control</a:t>
              </a:r>
            </a:p>
          </p:txBody>
        </p:sp>
      </p:grpSp>
    </p:spTree>
    <p:extLst>
      <p:ext uri="{BB962C8B-B14F-4D97-AF65-F5344CB8AC3E}">
        <p14:creationId xmlns:p14="http://schemas.microsoft.com/office/powerpoint/2010/main" val="65586990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0C25452-D1FE-48F8-9CE0-8F0CE3A764C3}"/>
              </a:ext>
            </a:extLst>
          </p:cNvPr>
          <p:cNvSpPr>
            <a:spLocks noGrp="1"/>
          </p:cNvSpPr>
          <p:nvPr>
            <p:ph type="body" sz="quarter" idx="11"/>
          </p:nvPr>
        </p:nvSpPr>
        <p:spPr>
          <a:xfrm>
            <a:off x="353507" y="977633"/>
            <a:ext cx="5190268" cy="4799712"/>
          </a:xfrm>
          <a:ln>
            <a:noFill/>
          </a:ln>
        </p:spPr>
        <p:txBody>
          <a:bodyPr/>
          <a:lstStyle/>
          <a:p>
            <a:r>
              <a:rPr lang="en-US" sz="2400" dirty="0"/>
              <a:t>Preconfigured </a:t>
            </a:r>
            <a:r>
              <a:rPr lang="en-US" sz="2400" b="1" dirty="0"/>
              <a:t>VM Solution images</a:t>
            </a:r>
            <a:br>
              <a:rPr lang="en-US" sz="2400" dirty="0"/>
            </a:br>
            <a:endParaRPr lang="en-US" sz="2400" dirty="0"/>
          </a:p>
          <a:p>
            <a:r>
              <a:rPr lang="en-US" sz="2400" dirty="0"/>
              <a:t>From </a:t>
            </a:r>
            <a:r>
              <a:rPr lang="en-US" sz="2400" b="1" dirty="0"/>
              <a:t>both Microsoft and 3</a:t>
            </a:r>
            <a:r>
              <a:rPr lang="en-US" sz="2400" b="1" baseline="30000" dirty="0"/>
              <a:t>rd</a:t>
            </a:r>
            <a:r>
              <a:rPr lang="en-US" sz="2400" b="1" dirty="0"/>
              <a:t> party </a:t>
            </a:r>
            <a:r>
              <a:rPr lang="en-US" sz="2400" dirty="0"/>
              <a:t>vendors</a:t>
            </a:r>
            <a:br>
              <a:rPr lang="en-US" sz="2400" dirty="0"/>
            </a:br>
            <a:endParaRPr lang="en-US" sz="2400" dirty="0"/>
          </a:p>
          <a:p>
            <a:r>
              <a:rPr lang="en-US" sz="2400" b="1" dirty="0"/>
              <a:t>Ready</a:t>
            </a:r>
            <a:r>
              <a:rPr lang="en-US" sz="2400" dirty="0"/>
              <a:t>-to-deploy</a:t>
            </a:r>
            <a:br>
              <a:rPr lang="en-US" sz="2400" dirty="0"/>
            </a:br>
            <a:endParaRPr lang="en-US" sz="2400" dirty="0"/>
          </a:p>
          <a:p>
            <a:r>
              <a:rPr lang="en-US" sz="2400" dirty="0"/>
              <a:t>Licensed through </a:t>
            </a:r>
            <a:r>
              <a:rPr lang="en-US" sz="2400" b="1" dirty="0"/>
              <a:t>Azure billing</a:t>
            </a:r>
            <a:r>
              <a:rPr lang="en-US" sz="2400" dirty="0"/>
              <a:t>, or often supporting </a:t>
            </a:r>
            <a:r>
              <a:rPr lang="en-US" sz="2400" b="1" dirty="0"/>
              <a:t>Bring Your Own License</a:t>
            </a:r>
            <a:r>
              <a:rPr lang="en-US" sz="2400" dirty="0"/>
              <a:t> </a:t>
            </a:r>
            <a:r>
              <a:rPr lang="en-US" sz="2400" b="1" dirty="0"/>
              <a:t>(BYOL)</a:t>
            </a:r>
            <a:r>
              <a:rPr lang="en-US" sz="2400" dirty="0"/>
              <a:t> </a:t>
            </a:r>
            <a:br>
              <a:rPr lang="en-US" sz="2400" dirty="0"/>
            </a:br>
            <a:endParaRPr lang="en-US" sz="2400" dirty="0"/>
          </a:p>
        </p:txBody>
      </p:sp>
      <p:sp>
        <p:nvSpPr>
          <p:cNvPr id="3" name="Title 2">
            <a:extLst>
              <a:ext uri="{FF2B5EF4-FFF2-40B4-BE49-F238E27FC236}">
                <a16:creationId xmlns:a16="http://schemas.microsoft.com/office/drawing/2014/main" id="{0D32261A-8131-4D68-BBE9-66E1747EDF09}"/>
              </a:ext>
            </a:extLst>
          </p:cNvPr>
          <p:cNvSpPr>
            <a:spLocks noGrp="1"/>
          </p:cNvSpPr>
          <p:nvPr>
            <p:ph type="title"/>
          </p:nvPr>
        </p:nvSpPr>
        <p:spPr/>
        <p:txBody>
          <a:bodyPr/>
          <a:lstStyle/>
          <a:p>
            <a:r>
              <a:rPr lang="en-US" dirty="0"/>
              <a:t>Azure Marketplace – Virtual Machine images</a:t>
            </a:r>
          </a:p>
        </p:txBody>
      </p:sp>
      <p:pic>
        <p:nvPicPr>
          <p:cNvPr id="4" name="Picture 3">
            <a:extLst>
              <a:ext uri="{FF2B5EF4-FFF2-40B4-BE49-F238E27FC236}">
                <a16:creationId xmlns:a16="http://schemas.microsoft.com/office/drawing/2014/main" id="{34DE9109-E943-46EA-B5B3-4710B3B6ACFF}"/>
              </a:ext>
            </a:extLst>
          </p:cNvPr>
          <p:cNvPicPr>
            <a:picLocks noChangeAspect="1"/>
          </p:cNvPicPr>
          <p:nvPr/>
        </p:nvPicPr>
        <p:blipFill>
          <a:blip r:embed="rId3"/>
          <a:stretch>
            <a:fillRect/>
          </a:stretch>
        </p:blipFill>
        <p:spPr>
          <a:xfrm>
            <a:off x="5523566" y="1219989"/>
            <a:ext cx="6534078" cy="4266411"/>
          </a:xfrm>
          <a:prstGeom prst="rect">
            <a:avLst/>
          </a:prstGeom>
          <a:ln w="19050">
            <a:solidFill>
              <a:schemeClr val="tx1"/>
            </a:solidFill>
          </a:ln>
        </p:spPr>
      </p:pic>
    </p:spTree>
    <p:extLst>
      <p:ext uri="{BB962C8B-B14F-4D97-AF65-F5344CB8AC3E}">
        <p14:creationId xmlns:p14="http://schemas.microsoft.com/office/powerpoint/2010/main" val="1171151672"/>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92004"/>
            <a:ext cx="5211700" cy="4793953"/>
          </a:xfrm>
        </p:spPr>
        <p:txBody>
          <a:bodyPr/>
          <a:lstStyle/>
          <a:p>
            <a:r>
              <a:rPr lang="en-US" sz="2800" dirty="0"/>
              <a:t>Every resource belongs to a resource group (and only one resource group)</a:t>
            </a:r>
          </a:p>
          <a:p>
            <a:r>
              <a:rPr lang="en-US" sz="2800" dirty="0"/>
              <a:t>Resources have types, defined by resource providers</a:t>
            </a:r>
          </a:p>
          <a:p>
            <a:r>
              <a:rPr lang="en-US" sz="2800" dirty="0"/>
              <a:t>Role based access control </a:t>
            </a:r>
          </a:p>
        </p:txBody>
      </p:sp>
      <p:sp>
        <p:nvSpPr>
          <p:cNvPr id="3" name="Text Placeholder 2"/>
          <p:cNvSpPr>
            <a:spLocks noGrp="1"/>
          </p:cNvSpPr>
          <p:nvPr>
            <p:ph type="body" sz="quarter" idx="10"/>
          </p:nvPr>
        </p:nvSpPr>
        <p:spPr/>
        <p:txBody>
          <a:bodyPr/>
          <a:lstStyle/>
          <a:p>
            <a:r>
              <a:rPr lang="en-US" sz="2000" dirty="0"/>
              <a:t>Collection of resources with the same lifecycle</a:t>
            </a:r>
          </a:p>
          <a:p>
            <a:endParaRPr lang="en-US" dirty="0"/>
          </a:p>
        </p:txBody>
      </p:sp>
      <p:sp>
        <p:nvSpPr>
          <p:cNvPr id="4" name="Title 3"/>
          <p:cNvSpPr>
            <a:spLocks noGrp="1"/>
          </p:cNvSpPr>
          <p:nvPr>
            <p:ph type="title"/>
          </p:nvPr>
        </p:nvSpPr>
        <p:spPr/>
        <p:txBody>
          <a:bodyPr/>
          <a:lstStyle/>
          <a:p>
            <a:r>
              <a:rPr lang="en-US" dirty="0"/>
              <a:t>Resource Groups</a:t>
            </a:r>
          </a:p>
        </p:txBody>
      </p:sp>
      <p:pic>
        <p:nvPicPr>
          <p:cNvPr id="5" name="Picture 4"/>
          <p:cNvPicPr>
            <a:picLocks noChangeAspect="1"/>
          </p:cNvPicPr>
          <p:nvPr/>
        </p:nvPicPr>
        <p:blipFill>
          <a:blip r:embed="rId3"/>
          <a:stretch>
            <a:fillRect/>
          </a:stretch>
        </p:blipFill>
        <p:spPr>
          <a:xfrm>
            <a:off x="6021868" y="1339217"/>
            <a:ext cx="5901439" cy="4846740"/>
          </a:xfrm>
          <a:prstGeom prst="rect">
            <a:avLst/>
          </a:prstGeom>
        </p:spPr>
      </p:pic>
    </p:spTree>
    <p:extLst>
      <p:ext uri="{BB962C8B-B14F-4D97-AF65-F5344CB8AC3E}">
        <p14:creationId xmlns:p14="http://schemas.microsoft.com/office/powerpoint/2010/main" val="380446277"/>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15121" y="1484975"/>
            <a:ext cx="5128316" cy="4852755"/>
          </a:xfrm>
        </p:spPr>
        <p:txBody>
          <a:bodyPr/>
          <a:lstStyle/>
          <a:p>
            <a:r>
              <a:rPr lang="en-US" sz="2400" dirty="0"/>
              <a:t>Resources can be moved between subscriptions or resource groups</a:t>
            </a:r>
          </a:p>
          <a:p>
            <a:r>
              <a:rPr lang="en-US" sz="2400" dirty="0"/>
              <a:t>Subscriptions must use same Azure AD tenant to move between subscriptions</a:t>
            </a:r>
          </a:p>
          <a:p>
            <a:r>
              <a:rPr lang="en-US" sz="2400" dirty="0"/>
              <a:t>Move resources by the portal or command line tools</a:t>
            </a:r>
          </a:p>
          <a:p>
            <a:r>
              <a:rPr lang="en-US" sz="2400" dirty="0"/>
              <a:t>Not all services support being moved</a:t>
            </a:r>
          </a:p>
          <a:p>
            <a:endParaRPr lang="en-US" dirty="0"/>
          </a:p>
        </p:txBody>
      </p:sp>
      <p:sp>
        <p:nvSpPr>
          <p:cNvPr id="3" name="Text Placeholder 2"/>
          <p:cNvSpPr>
            <a:spLocks noGrp="1"/>
          </p:cNvSpPr>
          <p:nvPr>
            <p:ph type="body" sz="quarter" idx="10"/>
          </p:nvPr>
        </p:nvSpPr>
        <p:spPr>
          <a:xfrm>
            <a:off x="352759" y="800099"/>
            <a:ext cx="3819191" cy="404579"/>
          </a:xfrm>
        </p:spPr>
        <p:txBody>
          <a:bodyPr/>
          <a:lstStyle/>
          <a:p>
            <a:endParaRPr lang="en-US" dirty="0"/>
          </a:p>
        </p:txBody>
      </p:sp>
      <p:sp>
        <p:nvSpPr>
          <p:cNvPr id="4" name="Title 3"/>
          <p:cNvSpPr>
            <a:spLocks noGrp="1"/>
          </p:cNvSpPr>
          <p:nvPr>
            <p:ph type="title"/>
          </p:nvPr>
        </p:nvSpPr>
        <p:spPr/>
        <p:txBody>
          <a:bodyPr/>
          <a:lstStyle/>
          <a:p>
            <a:r>
              <a:rPr lang="en-US" dirty="0"/>
              <a:t>Moving Resources</a:t>
            </a:r>
          </a:p>
        </p:txBody>
      </p:sp>
      <p:sp>
        <p:nvSpPr>
          <p:cNvPr id="14" name="Rounded Rectangle 23"/>
          <p:cNvSpPr/>
          <p:nvPr/>
        </p:nvSpPr>
        <p:spPr bwMode="auto">
          <a:xfrm>
            <a:off x="6059741" y="2308888"/>
            <a:ext cx="2372261" cy="2313137"/>
          </a:xfrm>
          <a:prstGeom prst="round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93025" y="2432104"/>
            <a:ext cx="605103" cy="605103"/>
          </a:xfrm>
          <a:prstGeom prst="rect">
            <a:avLst/>
          </a:prstGeom>
        </p:spPr>
      </p:pic>
      <p:sp>
        <p:nvSpPr>
          <p:cNvPr id="16" name="TextBox 15"/>
          <p:cNvSpPr txBox="1"/>
          <p:nvPr/>
        </p:nvSpPr>
        <p:spPr>
          <a:xfrm>
            <a:off x="6923524" y="3157045"/>
            <a:ext cx="1332286"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hrweb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17" name="TextBox 16"/>
          <p:cNvSpPr txBox="1"/>
          <p:nvPr/>
        </p:nvSpPr>
        <p:spPr>
          <a:xfrm>
            <a:off x="6894498" y="2568455"/>
            <a:ext cx="1390338"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err="1">
                <a:gradFill>
                  <a:gsLst>
                    <a:gs pos="0">
                      <a:srgbClr val="292929">
                        <a:lumMod val="90000"/>
                        <a:lumOff val="10000"/>
                      </a:srgbClr>
                    </a:gs>
                    <a:gs pos="86000">
                      <a:srgbClr val="292929">
                        <a:lumMod val="90000"/>
                        <a:lumOff val="10000"/>
                      </a:srgbClr>
                    </a:gs>
                  </a:gsLst>
                  <a:lin ang="5400000" scaled="0"/>
                </a:gradFill>
              </a:rPr>
              <a:t>HRAppRG</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10355" y="3083523"/>
            <a:ext cx="424041" cy="424041"/>
          </a:xfrm>
          <a:prstGeom prst="rect">
            <a:avLst/>
          </a:prstGeom>
        </p:spPr>
      </p:pic>
      <p:pic>
        <p:nvPicPr>
          <p:cNvPr id="20" name="Picture 1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09554" y="3564766"/>
            <a:ext cx="488574" cy="488574"/>
          </a:xfrm>
          <a:prstGeom prst="rect">
            <a:avLst/>
          </a:prstGeom>
        </p:spPr>
      </p:pic>
      <p:sp>
        <p:nvSpPr>
          <p:cNvPr id="23" name="TextBox 22"/>
          <p:cNvSpPr txBox="1"/>
          <p:nvPr/>
        </p:nvSpPr>
        <p:spPr>
          <a:xfrm>
            <a:off x="6923524" y="3634354"/>
            <a:ext cx="124550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hrdb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95099" y="4100809"/>
            <a:ext cx="496549" cy="496549"/>
          </a:xfrm>
          <a:prstGeom prst="rect">
            <a:avLst/>
          </a:prstGeom>
        </p:spPr>
      </p:pic>
      <p:sp>
        <p:nvSpPr>
          <p:cNvPr id="12" name="TextBox 11"/>
          <p:cNvSpPr txBox="1"/>
          <p:nvPr/>
        </p:nvSpPr>
        <p:spPr>
          <a:xfrm>
            <a:off x="6935076" y="4177860"/>
            <a:ext cx="1289473"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hrstorage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3" name="Rounded Rectangle 23"/>
          <p:cNvSpPr/>
          <p:nvPr/>
        </p:nvSpPr>
        <p:spPr bwMode="auto">
          <a:xfrm>
            <a:off x="9306672" y="1020367"/>
            <a:ext cx="2618628" cy="1351844"/>
          </a:xfrm>
          <a:prstGeom prst="round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9956" y="1143582"/>
            <a:ext cx="605103" cy="605103"/>
          </a:xfrm>
          <a:prstGeom prst="rect">
            <a:avLst/>
          </a:prstGeom>
        </p:spPr>
      </p:pic>
      <p:sp>
        <p:nvSpPr>
          <p:cNvPr id="35" name="TextBox 34"/>
          <p:cNvSpPr txBox="1"/>
          <p:nvPr/>
        </p:nvSpPr>
        <p:spPr>
          <a:xfrm>
            <a:off x="10170455" y="1868523"/>
            <a:ext cx="1332286"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hrweb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36" name="TextBox 35"/>
          <p:cNvSpPr txBox="1"/>
          <p:nvPr/>
        </p:nvSpPr>
        <p:spPr>
          <a:xfrm>
            <a:off x="10141428" y="1279933"/>
            <a:ext cx="1783871"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err="1">
                <a:gradFill>
                  <a:gsLst>
                    <a:gs pos="0">
                      <a:srgbClr val="292929">
                        <a:lumMod val="90000"/>
                        <a:lumOff val="10000"/>
                      </a:srgbClr>
                    </a:gs>
                    <a:gs pos="86000">
                      <a:srgbClr val="292929">
                        <a:lumMod val="90000"/>
                        <a:lumOff val="10000"/>
                      </a:srgbClr>
                    </a:gs>
                  </a:gsLst>
                  <a:lin ang="5400000" scaled="0"/>
                </a:gradFill>
              </a:rPr>
              <a:t>WebAppsRG</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37" name="Picture 3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7286" y="1795001"/>
            <a:ext cx="424041" cy="424041"/>
          </a:xfrm>
          <a:prstGeom prst="rect">
            <a:avLst/>
          </a:prstGeom>
        </p:spPr>
      </p:pic>
      <p:sp>
        <p:nvSpPr>
          <p:cNvPr id="51" name="Rounded Rectangle 23"/>
          <p:cNvSpPr/>
          <p:nvPr/>
        </p:nvSpPr>
        <p:spPr bwMode="auto">
          <a:xfrm>
            <a:off x="9306671" y="2737139"/>
            <a:ext cx="2618628" cy="1351844"/>
          </a:xfrm>
          <a:prstGeom prst="round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2" name="Picture 5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9955" y="2860354"/>
            <a:ext cx="605103" cy="605103"/>
          </a:xfrm>
          <a:prstGeom prst="rect">
            <a:avLst/>
          </a:prstGeom>
        </p:spPr>
      </p:pic>
      <p:sp>
        <p:nvSpPr>
          <p:cNvPr id="54" name="TextBox 53"/>
          <p:cNvSpPr txBox="1"/>
          <p:nvPr/>
        </p:nvSpPr>
        <p:spPr>
          <a:xfrm>
            <a:off x="10141427" y="2996705"/>
            <a:ext cx="1783871"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SQLDBRG</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sp>
        <p:nvSpPr>
          <p:cNvPr id="56" name="Rounded Rectangle 23"/>
          <p:cNvSpPr/>
          <p:nvPr/>
        </p:nvSpPr>
        <p:spPr bwMode="auto">
          <a:xfrm>
            <a:off x="9332548" y="4453911"/>
            <a:ext cx="2618628" cy="1351844"/>
          </a:xfrm>
          <a:prstGeom prst="round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7" name="Picture 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5832" y="4577126"/>
            <a:ext cx="605103" cy="605103"/>
          </a:xfrm>
          <a:prstGeom prst="rect">
            <a:avLst/>
          </a:prstGeom>
        </p:spPr>
      </p:pic>
      <p:sp>
        <p:nvSpPr>
          <p:cNvPr id="59" name="TextBox 58"/>
          <p:cNvSpPr txBox="1"/>
          <p:nvPr/>
        </p:nvSpPr>
        <p:spPr>
          <a:xfrm>
            <a:off x="10167304" y="4713477"/>
            <a:ext cx="1783871"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err="1">
                <a:gradFill>
                  <a:gsLst>
                    <a:gs pos="0">
                      <a:srgbClr val="292929">
                        <a:lumMod val="90000"/>
                        <a:lumOff val="10000"/>
                      </a:srgbClr>
                    </a:gs>
                    <a:gs pos="86000">
                      <a:srgbClr val="292929">
                        <a:lumMod val="90000"/>
                        <a:lumOff val="10000"/>
                      </a:srgbClr>
                    </a:gs>
                  </a:gsLst>
                  <a:lin ang="5400000" scaled="0"/>
                </a:gradFill>
              </a:rPr>
              <a:t>StorageRG</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568921" y="3531521"/>
            <a:ext cx="488574" cy="488574"/>
          </a:xfrm>
          <a:prstGeom prst="rect">
            <a:avLst/>
          </a:prstGeom>
        </p:spPr>
      </p:pic>
      <p:sp>
        <p:nvSpPr>
          <p:cNvPr id="62" name="TextBox 61"/>
          <p:cNvSpPr txBox="1"/>
          <p:nvPr/>
        </p:nvSpPr>
        <p:spPr>
          <a:xfrm>
            <a:off x="10182891" y="3601109"/>
            <a:ext cx="124550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hrdb</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63" name="Picture 6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595674" y="5275416"/>
            <a:ext cx="496549" cy="496549"/>
          </a:xfrm>
          <a:prstGeom prst="rect">
            <a:avLst/>
          </a:prstGeom>
        </p:spPr>
      </p:pic>
      <p:sp>
        <p:nvSpPr>
          <p:cNvPr id="64" name="TextBox 63"/>
          <p:cNvSpPr txBox="1"/>
          <p:nvPr/>
        </p:nvSpPr>
        <p:spPr>
          <a:xfrm>
            <a:off x="10135651" y="5352467"/>
            <a:ext cx="1289473"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err="1">
                <a:gradFill>
                  <a:gsLst>
                    <a:gs pos="0">
                      <a:srgbClr val="292929">
                        <a:lumMod val="90000"/>
                        <a:lumOff val="10000"/>
                      </a:srgbClr>
                    </a:gs>
                    <a:gs pos="86000">
                      <a:srgbClr val="292929">
                        <a:lumMod val="90000"/>
                        <a:lumOff val="10000"/>
                      </a:srgbClr>
                    </a:gs>
                  </a:gsLst>
                  <a:lin ang="5400000" scaled="0"/>
                </a:gradFill>
              </a:rPr>
              <a:t>hrstorage</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cxnSp>
        <p:nvCxnSpPr>
          <p:cNvPr id="66" name="Straight Arrow Connector 65"/>
          <p:cNvCxnSpPr/>
          <p:nvPr/>
        </p:nvCxnSpPr>
        <p:spPr>
          <a:xfrm flipV="1">
            <a:off x="8626505" y="2486152"/>
            <a:ext cx="428461" cy="4147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8653126" y="4187560"/>
            <a:ext cx="471969" cy="2937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8625305" y="3465456"/>
            <a:ext cx="50517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4"/>
          <p:cNvSpPr>
            <a:spLocks noChangeArrowheads="1"/>
          </p:cNvSpPr>
          <p:nvPr/>
        </p:nvSpPr>
        <p:spPr bwMode="auto">
          <a:xfrm>
            <a:off x="-317500" y="4597792"/>
            <a:ext cx="7051895" cy="276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112" tIns="914112" rIns="914112" bIns="91411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i="0" u="none" strike="noStrike" cap="none" normalizeH="0" baseline="0" dirty="0">
                <a:ln>
                  <a:noFill/>
                </a:ln>
                <a:solidFill>
                  <a:schemeClr val="tx1"/>
                </a:solidFill>
                <a:effectLst/>
                <a:cs typeface="Times New Roman" panose="02020603050405020304" pitchFamily="18" charset="0"/>
                <a:hlinkClick r:id="rId7"/>
              </a:rPr>
              <a:t>https://aka.ms/immovableservices</a:t>
            </a:r>
            <a:endParaRPr kumimoji="0" lang="en-US" altLang="en-US" sz="2400" i="0" u="none" strike="noStrike" cap="none" normalizeH="0" baseline="0" dirty="0">
              <a:ln>
                <a:noFill/>
              </a:ln>
              <a:solidFill>
                <a:schemeClr val="tx1"/>
              </a:solidFill>
              <a:effectLs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36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2269006450"/>
      </p:ext>
    </p:extLst>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0363" y="1938338"/>
            <a:ext cx="5059130" cy="3983037"/>
          </a:xfrm>
        </p:spPr>
        <p:txBody>
          <a:bodyPr/>
          <a:lstStyle/>
          <a:p>
            <a:r>
              <a:rPr lang="en-US" sz="2400" dirty="0"/>
              <a:t>Name-value pairs assigned to resources or resource groups</a:t>
            </a:r>
          </a:p>
          <a:p>
            <a:r>
              <a:rPr lang="en-US" sz="2400" dirty="0"/>
              <a:t>Subscription-wide taxonomy</a:t>
            </a:r>
          </a:p>
          <a:p>
            <a:r>
              <a:rPr lang="en-US" sz="2400" dirty="0"/>
              <a:t>Each resource can have up to 15 tags</a:t>
            </a:r>
          </a:p>
          <a:p>
            <a:r>
              <a:rPr lang="en-US" sz="2400" dirty="0"/>
              <a:t>Tags roll up to your Azure bill </a:t>
            </a:r>
          </a:p>
          <a:p>
            <a:r>
              <a:rPr lang="en-US" sz="2400" dirty="0"/>
              <a:t>Query able via command line, portal or API</a:t>
            </a:r>
          </a:p>
          <a:p>
            <a:r>
              <a:rPr lang="en-US" sz="2400" dirty="0"/>
              <a:t>Use of tags can be enforced via policies</a:t>
            </a:r>
          </a:p>
          <a:p>
            <a:endParaRPr lang="en-US" dirty="0"/>
          </a:p>
        </p:txBody>
      </p:sp>
      <p:sp>
        <p:nvSpPr>
          <p:cNvPr id="3" name="Text Placeholder 2"/>
          <p:cNvSpPr>
            <a:spLocks noGrp="1"/>
          </p:cNvSpPr>
          <p:nvPr>
            <p:ph type="body" sz="quarter" idx="10"/>
          </p:nvPr>
        </p:nvSpPr>
        <p:spPr/>
        <p:txBody>
          <a:bodyPr/>
          <a:lstStyle/>
          <a:p>
            <a:r>
              <a:rPr lang="en-US" dirty="0"/>
              <a:t>User Supplied Meta-data</a:t>
            </a:r>
          </a:p>
        </p:txBody>
      </p:sp>
      <p:sp>
        <p:nvSpPr>
          <p:cNvPr id="4" name="Title 3"/>
          <p:cNvSpPr>
            <a:spLocks noGrp="1"/>
          </p:cNvSpPr>
          <p:nvPr>
            <p:ph type="title"/>
          </p:nvPr>
        </p:nvSpPr>
        <p:spPr/>
        <p:txBody>
          <a:bodyPr/>
          <a:lstStyle/>
          <a:p>
            <a:r>
              <a:rPr lang="en-US" dirty="0"/>
              <a:t>Tags</a:t>
            </a:r>
          </a:p>
        </p:txBody>
      </p:sp>
      <p:sp>
        <p:nvSpPr>
          <p:cNvPr id="5" name="Rounded Rectangle 7"/>
          <p:cNvSpPr/>
          <p:nvPr/>
        </p:nvSpPr>
        <p:spPr bwMode="auto">
          <a:xfrm>
            <a:off x="6986802" y="2335543"/>
            <a:ext cx="3686361" cy="2505479"/>
          </a:xfrm>
          <a:prstGeom prst="roundRect">
            <a:avLst/>
          </a:prstGeom>
          <a:solidFill>
            <a:schemeClr val="bg1">
              <a:lumMod val="95000"/>
            </a:schemeClr>
          </a:solid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638" y="2487045"/>
            <a:ext cx="764576" cy="764576"/>
          </a:xfrm>
          <a:prstGeom prst="rect">
            <a:avLst/>
          </a:prstGeom>
        </p:spPr>
      </p:pic>
      <p:sp>
        <p:nvSpPr>
          <p:cNvPr id="7" name="TextBox 6"/>
          <p:cNvSpPr txBox="1"/>
          <p:nvPr/>
        </p:nvSpPr>
        <p:spPr>
          <a:xfrm>
            <a:off x="7839569" y="3414128"/>
            <a:ext cx="697689"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Web</a:t>
            </a:r>
          </a:p>
        </p:txBody>
      </p:sp>
      <p:sp>
        <p:nvSpPr>
          <p:cNvPr id="8" name="TextBox 7"/>
          <p:cNvSpPr txBox="1"/>
          <p:nvPr/>
        </p:nvSpPr>
        <p:spPr>
          <a:xfrm>
            <a:off x="7973879" y="2600805"/>
            <a:ext cx="2253559"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err="1">
                <a:gradFill>
                  <a:gsLst>
                    <a:gs pos="0">
                      <a:srgbClr val="292929">
                        <a:lumMod val="90000"/>
                        <a:lumOff val="10000"/>
                      </a:srgbClr>
                    </a:gs>
                    <a:gs pos="86000">
                      <a:srgbClr val="292929">
                        <a:lumMod val="90000"/>
                        <a:lumOff val="10000"/>
                      </a:srgbClr>
                    </a:gs>
                  </a:gsLst>
                  <a:lin ang="5400000" scaled="0"/>
                </a:gradFill>
              </a:rPr>
              <a:t>ProcurementRG</a:t>
            </a:r>
            <a:endParaRPr lang="en-US" sz="2000" dirty="0">
              <a:gradFill>
                <a:gsLst>
                  <a:gs pos="0">
                    <a:srgbClr val="292929">
                      <a:lumMod val="90000"/>
                      <a:lumOff val="10000"/>
                    </a:srgbClr>
                  </a:gs>
                  <a:gs pos="86000">
                    <a:srgbClr val="292929">
                      <a:lumMod val="90000"/>
                      <a:lumOff val="10000"/>
                    </a:srgbClr>
                  </a:gs>
                </a:gsLst>
                <a:lin ang="5400000" scaled="0"/>
              </a:gradFill>
            </a:endParaRPr>
          </a:p>
        </p:txBody>
      </p:sp>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9296" y="3621060"/>
            <a:ext cx="660038" cy="66003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81606" y="3691127"/>
            <a:ext cx="660038" cy="660038"/>
          </a:xfrm>
          <a:prstGeom prst="rect">
            <a:avLst/>
          </a:prstGeom>
        </p:spPr>
      </p:pic>
      <p:sp>
        <p:nvSpPr>
          <p:cNvPr id="11" name="Rectangle 10"/>
          <p:cNvSpPr/>
          <p:nvPr/>
        </p:nvSpPr>
        <p:spPr>
          <a:xfrm>
            <a:off x="9310749" y="3422442"/>
            <a:ext cx="591829" cy="341632"/>
          </a:xfrm>
          <a:prstGeom prst="rect">
            <a:avLst/>
          </a:prstGeom>
        </p:spPr>
        <p:txBody>
          <a:bodyPr wrap="none">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SQL</a:t>
            </a:r>
          </a:p>
        </p:txBody>
      </p:sp>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8937877">
            <a:off x="7108764" y="1952750"/>
            <a:ext cx="690449" cy="690449"/>
          </a:xfrm>
          <a:prstGeom prst="rect">
            <a:avLst/>
          </a:prstGeom>
        </p:spPr>
      </p:pic>
      <p:sp>
        <p:nvSpPr>
          <p:cNvPr id="13" name="TextBox 12"/>
          <p:cNvSpPr txBox="1"/>
          <p:nvPr/>
        </p:nvSpPr>
        <p:spPr>
          <a:xfrm>
            <a:off x="6151898" y="5211490"/>
            <a:ext cx="2684727" cy="1166473"/>
          </a:xfrm>
          <a:prstGeom prst="rect">
            <a:avLst/>
          </a:prstGeom>
          <a:solidFill>
            <a:schemeClr val="tx2"/>
          </a:solidFill>
        </p:spPr>
        <p:txBody>
          <a:bodyPr wrap="square" lIns="182880" tIns="182880" rIns="182880" bIns="182880" rtlCol="0">
            <a:spAutoFit/>
          </a:bodyPr>
          <a:lstStyle/>
          <a:p>
            <a:pPr>
              <a:lnSpc>
                <a:spcPct val="90000"/>
              </a:lnSpc>
              <a:spcBef>
                <a:spcPct val="20000"/>
              </a:spcBef>
              <a:buSzPct val="80000"/>
            </a:pPr>
            <a:r>
              <a:rPr lang="en-US" sz="1600" dirty="0">
                <a:solidFill>
                  <a:schemeClr val="bg1"/>
                </a:solidFill>
              </a:rPr>
              <a:t>environment: Production</a:t>
            </a:r>
          </a:p>
          <a:p>
            <a:pPr>
              <a:lnSpc>
                <a:spcPct val="90000"/>
              </a:lnSpc>
              <a:spcBef>
                <a:spcPct val="20000"/>
              </a:spcBef>
              <a:buSzPct val="80000"/>
            </a:pPr>
            <a:r>
              <a:rPr lang="en-US" sz="1600" dirty="0">
                <a:solidFill>
                  <a:schemeClr val="bg1"/>
                </a:solidFill>
              </a:rPr>
              <a:t>cost-center: Procurement</a:t>
            </a:r>
          </a:p>
          <a:p>
            <a:pPr>
              <a:lnSpc>
                <a:spcPct val="90000"/>
              </a:lnSpc>
              <a:spcBef>
                <a:spcPct val="20000"/>
              </a:spcBef>
              <a:buSzPct val="80000"/>
            </a:pPr>
            <a:r>
              <a:rPr lang="en-US" sz="1600" dirty="0">
                <a:solidFill>
                  <a:schemeClr val="bg1"/>
                </a:solidFill>
              </a:rPr>
              <a:t>workload: Web</a:t>
            </a:r>
          </a:p>
        </p:txBody>
      </p:sp>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97347">
            <a:off x="7213427" y="3726153"/>
            <a:ext cx="690449" cy="690449"/>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297347">
            <a:off x="8743719" y="3848710"/>
            <a:ext cx="690449" cy="690449"/>
          </a:xfrm>
          <a:prstGeom prst="rect">
            <a:avLst/>
          </a:prstGeom>
        </p:spPr>
      </p:pic>
      <p:sp>
        <p:nvSpPr>
          <p:cNvPr id="16" name="TextBox 15"/>
          <p:cNvSpPr txBox="1"/>
          <p:nvPr/>
        </p:nvSpPr>
        <p:spPr>
          <a:xfrm>
            <a:off x="9088943" y="5211489"/>
            <a:ext cx="2684727" cy="1166473"/>
          </a:xfrm>
          <a:prstGeom prst="rect">
            <a:avLst/>
          </a:prstGeom>
          <a:solidFill>
            <a:schemeClr val="tx2"/>
          </a:solidFill>
        </p:spPr>
        <p:txBody>
          <a:bodyPr wrap="square" lIns="182880" tIns="182880" rIns="182880" bIns="182880" rtlCol="0">
            <a:spAutoFit/>
          </a:bodyPr>
          <a:lstStyle/>
          <a:p>
            <a:pPr>
              <a:lnSpc>
                <a:spcPct val="90000"/>
              </a:lnSpc>
              <a:spcBef>
                <a:spcPct val="20000"/>
              </a:spcBef>
              <a:buSzPct val="80000"/>
            </a:pPr>
            <a:r>
              <a:rPr lang="en-US" sz="1600" dirty="0">
                <a:solidFill>
                  <a:schemeClr val="bg1"/>
                </a:solidFill>
              </a:rPr>
              <a:t>environment: Production</a:t>
            </a:r>
          </a:p>
          <a:p>
            <a:pPr>
              <a:lnSpc>
                <a:spcPct val="90000"/>
              </a:lnSpc>
              <a:spcBef>
                <a:spcPct val="20000"/>
              </a:spcBef>
              <a:buSzPct val="80000"/>
            </a:pPr>
            <a:r>
              <a:rPr lang="en-US" sz="1600" dirty="0">
                <a:solidFill>
                  <a:schemeClr val="bg1"/>
                </a:solidFill>
              </a:rPr>
              <a:t>cost-center: Procurement</a:t>
            </a:r>
          </a:p>
          <a:p>
            <a:pPr>
              <a:lnSpc>
                <a:spcPct val="90000"/>
              </a:lnSpc>
              <a:spcBef>
                <a:spcPct val="20000"/>
              </a:spcBef>
              <a:buSzPct val="80000"/>
            </a:pPr>
            <a:r>
              <a:rPr lang="en-US" sz="1600" dirty="0">
                <a:solidFill>
                  <a:schemeClr val="bg1"/>
                </a:solidFill>
              </a:rPr>
              <a:t>Workload: SQL</a:t>
            </a:r>
          </a:p>
        </p:txBody>
      </p:sp>
      <p:sp>
        <p:nvSpPr>
          <p:cNvPr id="17" name="TextBox 16"/>
          <p:cNvSpPr txBox="1"/>
          <p:nvPr/>
        </p:nvSpPr>
        <p:spPr>
          <a:xfrm>
            <a:off x="7988436" y="1204678"/>
            <a:ext cx="2684727" cy="861774"/>
          </a:xfrm>
          <a:prstGeom prst="rect">
            <a:avLst/>
          </a:prstGeom>
          <a:solidFill>
            <a:schemeClr val="tx2"/>
          </a:solidFill>
        </p:spPr>
        <p:txBody>
          <a:bodyPr wrap="square" lIns="182880" tIns="182880" rIns="182880" bIns="182880" rtlCol="0">
            <a:spAutoFit/>
          </a:bodyPr>
          <a:lstStyle/>
          <a:p>
            <a:pPr>
              <a:lnSpc>
                <a:spcPct val="90000"/>
              </a:lnSpc>
              <a:spcBef>
                <a:spcPct val="20000"/>
              </a:spcBef>
              <a:buSzPct val="80000"/>
            </a:pPr>
            <a:r>
              <a:rPr lang="en-US" sz="1600" dirty="0">
                <a:solidFill>
                  <a:schemeClr val="bg1"/>
                </a:solidFill>
              </a:rPr>
              <a:t>environment: Production</a:t>
            </a:r>
          </a:p>
          <a:p>
            <a:pPr>
              <a:lnSpc>
                <a:spcPct val="90000"/>
              </a:lnSpc>
              <a:spcBef>
                <a:spcPct val="20000"/>
              </a:spcBef>
              <a:buSzPct val="80000"/>
            </a:pPr>
            <a:r>
              <a:rPr lang="en-US" sz="1600" dirty="0">
                <a:solidFill>
                  <a:schemeClr val="bg1"/>
                </a:solidFill>
              </a:rPr>
              <a:t>cost-center: Procurement</a:t>
            </a:r>
          </a:p>
        </p:txBody>
      </p:sp>
      <p:cxnSp>
        <p:nvCxnSpPr>
          <p:cNvPr id="18" name="Elbow Connector 23"/>
          <p:cNvCxnSpPr>
            <a:stCxn id="12" idx="1"/>
            <a:endCxn id="17" idx="1"/>
          </p:cNvCxnSpPr>
          <p:nvPr/>
        </p:nvCxnSpPr>
        <p:spPr>
          <a:xfrm flipV="1">
            <a:off x="7749794" y="1635565"/>
            <a:ext cx="238642" cy="484423"/>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25"/>
          <p:cNvCxnSpPr/>
          <p:nvPr/>
        </p:nvCxnSpPr>
        <p:spPr>
          <a:xfrm rot="16200000" flipH="1">
            <a:off x="7271625" y="4663833"/>
            <a:ext cx="758949" cy="133611"/>
          </a:xfrm>
          <a:prstGeom prst="bentConnector3">
            <a:avLst>
              <a:gd name="adj1" fmla="val 50000"/>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rot="16200000" flipH="1">
            <a:off x="8800944" y="4678335"/>
            <a:ext cx="829646" cy="230215"/>
          </a:xfrm>
          <a:prstGeom prst="bentConnector3">
            <a:avLst>
              <a:gd name="adj1" fmla="val 36559"/>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6846202"/>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D72A18E-1080-41EF-83E6-1DCD3B341D40}"/>
              </a:ext>
            </a:extLst>
          </p:cNvPr>
          <p:cNvSpPr/>
          <p:nvPr/>
        </p:nvSpPr>
        <p:spPr>
          <a:xfrm>
            <a:off x="4854941" y="1697163"/>
            <a:ext cx="3166533" cy="3166533"/>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3"/>
          <p:cNvSpPr>
            <a:spLocks noGrp="1"/>
          </p:cNvSpPr>
          <p:nvPr>
            <p:ph type="title"/>
          </p:nvPr>
        </p:nvSpPr>
        <p:spPr/>
        <p:txBody>
          <a:bodyPr/>
          <a:lstStyle/>
          <a:p>
            <a:r>
              <a:rPr lang="en-US" dirty="0"/>
              <a:t>What can you do with Resource Manager?</a:t>
            </a:r>
          </a:p>
        </p:txBody>
      </p:sp>
      <p:grpSp>
        <p:nvGrpSpPr>
          <p:cNvPr id="16" name="Group 15">
            <a:extLst>
              <a:ext uri="{FF2B5EF4-FFF2-40B4-BE49-F238E27FC236}">
                <a16:creationId xmlns:a16="http://schemas.microsoft.com/office/drawing/2014/main" id="{B86BB83B-31A4-4AE9-BF26-1DF554E39D10}"/>
              </a:ext>
            </a:extLst>
          </p:cNvPr>
          <p:cNvGrpSpPr/>
          <p:nvPr/>
        </p:nvGrpSpPr>
        <p:grpSpPr>
          <a:xfrm>
            <a:off x="9285835" y="2555125"/>
            <a:ext cx="1942836" cy="1884275"/>
            <a:chOff x="12789234" y="2625342"/>
            <a:chExt cx="1942836" cy="1884275"/>
          </a:xfrm>
        </p:grpSpPr>
        <p:pic>
          <p:nvPicPr>
            <p:cNvPr id="6" name="Picture 5"/>
            <p:cNvPicPr>
              <a:picLocks noChangeAspect="1"/>
            </p:cNvPicPr>
            <p:nvPr/>
          </p:nvPicPr>
          <p:blipFill>
            <a:blip r:embed="rId3"/>
            <a:stretch>
              <a:fillRect/>
            </a:stretch>
          </p:blipFill>
          <p:spPr>
            <a:xfrm>
              <a:off x="12789234" y="2625342"/>
              <a:ext cx="1942836" cy="1450610"/>
            </a:xfrm>
            <a:prstGeom prst="rect">
              <a:avLst/>
            </a:prstGeom>
          </p:spPr>
        </p:pic>
        <p:sp>
          <p:nvSpPr>
            <p:cNvPr id="7" name="TextBox 6"/>
            <p:cNvSpPr txBox="1"/>
            <p:nvPr/>
          </p:nvSpPr>
          <p:spPr>
            <a:xfrm>
              <a:off x="13094283" y="3881753"/>
              <a:ext cx="1332737"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Deploy</a:t>
              </a:r>
            </a:p>
          </p:txBody>
        </p:sp>
      </p:grpSp>
      <p:grpSp>
        <p:nvGrpSpPr>
          <p:cNvPr id="11" name="Group 10">
            <a:extLst>
              <a:ext uri="{FF2B5EF4-FFF2-40B4-BE49-F238E27FC236}">
                <a16:creationId xmlns:a16="http://schemas.microsoft.com/office/drawing/2014/main" id="{F452B464-EA5A-4DFB-98D1-5781D47965C1}"/>
              </a:ext>
            </a:extLst>
          </p:cNvPr>
          <p:cNvGrpSpPr/>
          <p:nvPr/>
        </p:nvGrpSpPr>
        <p:grpSpPr>
          <a:xfrm>
            <a:off x="1207803" y="2555125"/>
            <a:ext cx="2382782" cy="1814058"/>
            <a:chOff x="4711202" y="2625342"/>
            <a:chExt cx="2382782" cy="1814058"/>
          </a:xfrm>
        </p:grpSpPr>
        <p:pic>
          <p:nvPicPr>
            <p:cNvPr id="9" name="Picture 8"/>
            <p:cNvPicPr>
              <a:picLocks noChangeAspect="1"/>
            </p:cNvPicPr>
            <p:nvPr/>
          </p:nvPicPr>
          <p:blipFill>
            <a:blip r:embed="rId4"/>
            <a:stretch>
              <a:fillRect/>
            </a:stretch>
          </p:blipFill>
          <p:spPr>
            <a:xfrm>
              <a:off x="4711202" y="2625342"/>
              <a:ext cx="2382782" cy="1310177"/>
            </a:xfrm>
            <a:prstGeom prst="rect">
              <a:avLst/>
            </a:prstGeom>
          </p:spPr>
        </p:pic>
        <p:sp>
          <p:nvSpPr>
            <p:cNvPr id="10" name="TextBox 9"/>
            <p:cNvSpPr txBox="1"/>
            <p:nvPr/>
          </p:nvSpPr>
          <p:spPr>
            <a:xfrm>
              <a:off x="5105996" y="3811536"/>
              <a:ext cx="15931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Organize</a:t>
              </a:r>
            </a:p>
          </p:txBody>
        </p:sp>
      </p:grpSp>
      <p:grpSp>
        <p:nvGrpSpPr>
          <p:cNvPr id="15" name="Group 14">
            <a:extLst>
              <a:ext uri="{FF2B5EF4-FFF2-40B4-BE49-F238E27FC236}">
                <a16:creationId xmlns:a16="http://schemas.microsoft.com/office/drawing/2014/main" id="{EFAD2340-A7D9-4D04-9C73-B42FF6E4D766}"/>
              </a:ext>
            </a:extLst>
          </p:cNvPr>
          <p:cNvGrpSpPr/>
          <p:nvPr/>
        </p:nvGrpSpPr>
        <p:grpSpPr>
          <a:xfrm>
            <a:off x="5151147" y="2609063"/>
            <a:ext cx="2574125" cy="1760120"/>
            <a:chOff x="8750537" y="2679280"/>
            <a:chExt cx="2574125" cy="1760120"/>
          </a:xfrm>
        </p:grpSpPr>
        <p:pic>
          <p:nvPicPr>
            <p:cNvPr id="12" name="Picture 11"/>
            <p:cNvPicPr>
              <a:picLocks noChangeAspect="1"/>
            </p:cNvPicPr>
            <p:nvPr/>
          </p:nvPicPr>
          <p:blipFill>
            <a:blip r:embed="rId5"/>
            <a:stretch>
              <a:fillRect/>
            </a:stretch>
          </p:blipFill>
          <p:spPr>
            <a:xfrm>
              <a:off x="8750537" y="2679280"/>
              <a:ext cx="2574125" cy="1202301"/>
            </a:xfrm>
            <a:prstGeom prst="rect">
              <a:avLst/>
            </a:prstGeom>
          </p:spPr>
        </p:pic>
        <p:sp>
          <p:nvSpPr>
            <p:cNvPr id="13" name="TextBox 12"/>
            <p:cNvSpPr txBox="1"/>
            <p:nvPr/>
          </p:nvSpPr>
          <p:spPr>
            <a:xfrm>
              <a:off x="9347602" y="3811536"/>
              <a:ext cx="13799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Control</a:t>
              </a:r>
            </a:p>
          </p:txBody>
        </p:sp>
      </p:grpSp>
    </p:spTree>
    <p:extLst>
      <p:ext uri="{BB962C8B-B14F-4D97-AF65-F5344CB8AC3E}">
        <p14:creationId xmlns:p14="http://schemas.microsoft.com/office/powerpoint/2010/main" val="464048946"/>
      </p:ext>
    </p:extLst>
  </p:cSld>
  <p:clrMapOvr>
    <a:masterClrMapping/>
  </p:clrMapOvr>
  <p:transition>
    <p:fad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0362" y="1938338"/>
            <a:ext cx="7972184" cy="3983037"/>
          </a:xfrm>
        </p:spPr>
        <p:txBody>
          <a:bodyPr/>
          <a:lstStyle/>
          <a:p>
            <a:r>
              <a:rPr lang="en-US" sz="2800" dirty="0"/>
              <a:t>Define who can perform what actions on what resources</a:t>
            </a:r>
          </a:p>
          <a:p>
            <a:r>
              <a:rPr lang="en-US" sz="2800" dirty="0"/>
              <a:t>Users and groups are added to roles</a:t>
            </a:r>
          </a:p>
          <a:p>
            <a:r>
              <a:rPr lang="en-US" sz="2800" dirty="0"/>
              <a:t>Roles are then applied at the subscription, resource group or resource level</a:t>
            </a:r>
          </a:p>
          <a:p>
            <a:r>
              <a:rPr lang="en-US" sz="2800" dirty="0"/>
              <a:t>Access is inherited from parent resources</a:t>
            </a:r>
          </a:p>
        </p:txBody>
      </p:sp>
      <p:sp>
        <p:nvSpPr>
          <p:cNvPr id="3" name="Text Placeholder 2"/>
          <p:cNvSpPr>
            <a:spLocks noGrp="1"/>
          </p:cNvSpPr>
          <p:nvPr>
            <p:ph type="body" sz="quarter" idx="10"/>
          </p:nvPr>
        </p:nvSpPr>
        <p:spPr/>
        <p:txBody>
          <a:bodyPr/>
          <a:lstStyle/>
          <a:p>
            <a:r>
              <a:rPr lang="en-US" dirty="0"/>
              <a:t>Controlling Resources through Policy</a:t>
            </a:r>
          </a:p>
        </p:txBody>
      </p:sp>
      <p:sp>
        <p:nvSpPr>
          <p:cNvPr id="4" name="Title 3"/>
          <p:cNvSpPr>
            <a:spLocks noGrp="1"/>
          </p:cNvSpPr>
          <p:nvPr>
            <p:ph type="title"/>
          </p:nvPr>
        </p:nvSpPr>
        <p:spPr/>
        <p:txBody>
          <a:bodyPr/>
          <a:lstStyle/>
          <a:p>
            <a:r>
              <a:rPr lang="en-US" dirty="0"/>
              <a:t>Role Based Access Control</a:t>
            </a:r>
          </a:p>
        </p:txBody>
      </p:sp>
      <p:pic>
        <p:nvPicPr>
          <p:cNvPr id="6" name="Picture 5">
            <a:extLst>
              <a:ext uri="{FF2B5EF4-FFF2-40B4-BE49-F238E27FC236}">
                <a16:creationId xmlns:a16="http://schemas.microsoft.com/office/drawing/2014/main" id="{B16024C4-409B-474D-93CA-8AF2798C1B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1125" y="2975419"/>
            <a:ext cx="1482281" cy="1482281"/>
          </a:xfrm>
          <a:prstGeom prst="rect">
            <a:avLst/>
          </a:prstGeom>
        </p:spPr>
      </p:pic>
      <p:pic>
        <p:nvPicPr>
          <p:cNvPr id="7" name="Picture 6">
            <a:extLst>
              <a:ext uri="{FF2B5EF4-FFF2-40B4-BE49-F238E27FC236}">
                <a16:creationId xmlns:a16="http://schemas.microsoft.com/office/drawing/2014/main" id="{2AC9991A-FA67-4F7C-ABB5-4E2C939902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1125" y="2975419"/>
            <a:ext cx="1482281" cy="1482281"/>
          </a:xfrm>
          <a:prstGeom prst="rect">
            <a:avLst/>
          </a:prstGeom>
        </p:spPr>
      </p:pic>
    </p:spTree>
    <p:extLst>
      <p:ext uri="{BB962C8B-B14F-4D97-AF65-F5344CB8AC3E}">
        <p14:creationId xmlns:p14="http://schemas.microsoft.com/office/powerpoint/2010/main" val="3455727270"/>
      </p:ext>
    </p:extLst>
  </p:cSld>
  <p:clrMapOvr>
    <a:masterClrMapping/>
  </p:clrMapOvr>
  <p:transition>
    <p:fad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BB06D94-2274-4B32-BD89-93ACB95C0A39}"/>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22DB6948-8104-4AC6-B0C6-F83123875E62}"/>
              </a:ext>
            </a:extLst>
          </p:cNvPr>
          <p:cNvSpPr>
            <a:spLocks noGrp="1"/>
          </p:cNvSpPr>
          <p:nvPr>
            <p:ph type="title"/>
          </p:nvPr>
        </p:nvSpPr>
        <p:spPr/>
        <p:txBody>
          <a:bodyPr/>
          <a:lstStyle/>
          <a:p>
            <a:r>
              <a:rPr lang="en-US" dirty="0"/>
              <a:t>Identity comes from Azure AD</a:t>
            </a:r>
          </a:p>
        </p:txBody>
      </p:sp>
      <p:grpSp>
        <p:nvGrpSpPr>
          <p:cNvPr id="5" name="Group 4">
            <a:extLst>
              <a:ext uri="{FF2B5EF4-FFF2-40B4-BE49-F238E27FC236}">
                <a16:creationId xmlns:a16="http://schemas.microsoft.com/office/drawing/2014/main" id="{FA4C9AB8-B30A-4C14-A49D-993373D9B376}"/>
              </a:ext>
            </a:extLst>
          </p:cNvPr>
          <p:cNvGrpSpPr/>
          <p:nvPr/>
        </p:nvGrpSpPr>
        <p:grpSpPr>
          <a:xfrm>
            <a:off x="7008164" y="1738083"/>
            <a:ext cx="4407421" cy="3764230"/>
            <a:chOff x="4150827" y="3040062"/>
            <a:chExt cx="4495799" cy="3839711"/>
          </a:xfrm>
        </p:grpSpPr>
        <p:sp>
          <p:nvSpPr>
            <p:cNvPr id="6" name="Isosceles Triangle 5">
              <a:extLst>
                <a:ext uri="{FF2B5EF4-FFF2-40B4-BE49-F238E27FC236}">
                  <a16:creationId xmlns:a16="http://schemas.microsoft.com/office/drawing/2014/main" id="{2A0DE3F9-C4E5-4A95-8495-72883F7FC1FA}"/>
                </a:ext>
              </a:extLst>
            </p:cNvPr>
            <p:cNvSpPr/>
            <p:nvPr/>
          </p:nvSpPr>
          <p:spPr bwMode="auto">
            <a:xfrm>
              <a:off x="4150827" y="3040062"/>
              <a:ext cx="4495799" cy="3810000"/>
            </a:xfrm>
            <a:prstGeom prst="triangle">
              <a:avLst/>
            </a:prstGeom>
            <a:solidFill>
              <a:srgbClr val="5F5F5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Freeform 8">
              <a:extLst>
                <a:ext uri="{FF2B5EF4-FFF2-40B4-BE49-F238E27FC236}">
                  <a16:creationId xmlns:a16="http://schemas.microsoft.com/office/drawing/2014/main" id="{35FFCE0B-06B4-41F7-9B44-54ED82E0EBE5}"/>
                </a:ext>
              </a:extLst>
            </p:cNvPr>
            <p:cNvSpPr>
              <a:spLocks noEditPoints="1"/>
            </p:cNvSpPr>
            <p:nvPr/>
          </p:nvSpPr>
          <p:spPr bwMode="auto">
            <a:xfrm>
              <a:off x="6274872" y="3497263"/>
              <a:ext cx="247708" cy="618616"/>
            </a:xfrm>
            <a:custGeom>
              <a:avLst/>
              <a:gdLst>
                <a:gd name="T0" fmla="*/ 56 w 117"/>
                <a:gd name="T1" fmla="*/ 0 h 292"/>
                <a:gd name="T2" fmla="*/ 82 w 117"/>
                <a:gd name="T3" fmla="*/ 25 h 292"/>
                <a:gd name="T4" fmla="*/ 57 w 117"/>
                <a:gd name="T5" fmla="*/ 51 h 292"/>
                <a:gd name="T6" fmla="*/ 31 w 117"/>
                <a:gd name="T7" fmla="*/ 26 h 292"/>
                <a:gd name="T8" fmla="*/ 56 w 117"/>
                <a:gd name="T9" fmla="*/ 0 h 292"/>
                <a:gd name="T10" fmla="*/ 97 w 117"/>
                <a:gd name="T11" fmla="*/ 181 h 292"/>
                <a:gd name="T12" fmla="*/ 116 w 117"/>
                <a:gd name="T13" fmla="*/ 159 h 292"/>
                <a:gd name="T14" fmla="*/ 115 w 117"/>
                <a:gd name="T15" fmla="*/ 88 h 292"/>
                <a:gd name="T16" fmla="*/ 85 w 117"/>
                <a:gd name="T17" fmla="*/ 59 h 292"/>
                <a:gd name="T18" fmla="*/ 57 w 117"/>
                <a:gd name="T19" fmla="*/ 59 h 292"/>
                <a:gd name="T20" fmla="*/ 30 w 117"/>
                <a:gd name="T21" fmla="*/ 60 h 292"/>
                <a:gd name="T22" fmla="*/ 1 w 117"/>
                <a:gd name="T23" fmla="*/ 90 h 292"/>
                <a:gd name="T24" fmla="*/ 2 w 117"/>
                <a:gd name="T25" fmla="*/ 161 h 292"/>
                <a:gd name="T26" fmla="*/ 22 w 117"/>
                <a:gd name="T27" fmla="*/ 183 h 292"/>
                <a:gd name="T28" fmla="*/ 35 w 117"/>
                <a:gd name="T29" fmla="*/ 292 h 292"/>
                <a:gd name="T30" fmla="*/ 89 w 117"/>
                <a:gd name="T31" fmla="*/ 291 h 292"/>
                <a:gd name="T32" fmla="*/ 97 w 117"/>
                <a:gd name="T33" fmla="*/ 181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292">
                  <a:moveTo>
                    <a:pt x="56" y="0"/>
                  </a:moveTo>
                  <a:cubicBezTo>
                    <a:pt x="70" y="0"/>
                    <a:pt x="82" y="11"/>
                    <a:pt x="82" y="25"/>
                  </a:cubicBezTo>
                  <a:cubicBezTo>
                    <a:pt x="82" y="39"/>
                    <a:pt x="71" y="51"/>
                    <a:pt x="57" y="51"/>
                  </a:cubicBezTo>
                  <a:cubicBezTo>
                    <a:pt x="43" y="51"/>
                    <a:pt x="31" y="40"/>
                    <a:pt x="31" y="26"/>
                  </a:cubicBezTo>
                  <a:cubicBezTo>
                    <a:pt x="31" y="12"/>
                    <a:pt x="42" y="0"/>
                    <a:pt x="56" y="0"/>
                  </a:cubicBezTo>
                  <a:close/>
                  <a:moveTo>
                    <a:pt x="97" y="181"/>
                  </a:moveTo>
                  <a:cubicBezTo>
                    <a:pt x="97" y="181"/>
                    <a:pt x="117" y="179"/>
                    <a:pt x="116" y="159"/>
                  </a:cubicBezTo>
                  <a:cubicBezTo>
                    <a:pt x="115" y="88"/>
                    <a:pt x="115" y="88"/>
                    <a:pt x="115" y="88"/>
                  </a:cubicBezTo>
                  <a:cubicBezTo>
                    <a:pt x="115" y="75"/>
                    <a:pt x="106" y="58"/>
                    <a:pt x="85" y="59"/>
                  </a:cubicBezTo>
                  <a:cubicBezTo>
                    <a:pt x="57" y="59"/>
                    <a:pt x="57" y="59"/>
                    <a:pt x="57" y="59"/>
                  </a:cubicBezTo>
                  <a:cubicBezTo>
                    <a:pt x="30" y="60"/>
                    <a:pt x="30" y="60"/>
                    <a:pt x="30" y="60"/>
                  </a:cubicBezTo>
                  <a:cubicBezTo>
                    <a:pt x="9" y="60"/>
                    <a:pt x="0" y="77"/>
                    <a:pt x="1" y="90"/>
                  </a:cubicBezTo>
                  <a:cubicBezTo>
                    <a:pt x="2" y="161"/>
                    <a:pt x="2" y="161"/>
                    <a:pt x="2" y="161"/>
                  </a:cubicBezTo>
                  <a:cubicBezTo>
                    <a:pt x="3" y="182"/>
                    <a:pt x="22" y="183"/>
                    <a:pt x="22" y="183"/>
                  </a:cubicBezTo>
                  <a:cubicBezTo>
                    <a:pt x="35" y="292"/>
                    <a:pt x="35" y="292"/>
                    <a:pt x="35" y="292"/>
                  </a:cubicBezTo>
                  <a:cubicBezTo>
                    <a:pt x="89" y="291"/>
                    <a:pt x="89" y="291"/>
                    <a:pt x="89" y="291"/>
                  </a:cubicBezTo>
                  <a:lnTo>
                    <a:pt x="97" y="181"/>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8" name="TextBox 7">
              <a:extLst>
                <a:ext uri="{FF2B5EF4-FFF2-40B4-BE49-F238E27FC236}">
                  <a16:creationId xmlns:a16="http://schemas.microsoft.com/office/drawing/2014/main" id="{D067B7E0-55DD-4BFB-9F43-90358BE54F45}"/>
                </a:ext>
              </a:extLst>
            </p:cNvPr>
            <p:cNvSpPr txBox="1"/>
            <p:nvPr/>
          </p:nvSpPr>
          <p:spPr>
            <a:xfrm>
              <a:off x="5996244" y="4081760"/>
              <a:ext cx="838620" cy="489328"/>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Users</a:t>
              </a:r>
            </a:p>
          </p:txBody>
        </p:sp>
        <p:sp>
          <p:nvSpPr>
            <p:cNvPr id="9" name="Freeform 9">
              <a:extLst>
                <a:ext uri="{FF2B5EF4-FFF2-40B4-BE49-F238E27FC236}">
                  <a16:creationId xmlns:a16="http://schemas.microsoft.com/office/drawing/2014/main" id="{DA916CE4-F1A7-42FC-8B23-3BEE70327D6E}"/>
                </a:ext>
              </a:extLst>
            </p:cNvPr>
            <p:cNvSpPr>
              <a:spLocks noEditPoints="1"/>
            </p:cNvSpPr>
            <p:nvPr/>
          </p:nvSpPr>
          <p:spPr bwMode="auto">
            <a:xfrm>
              <a:off x="6087576" y="4700376"/>
              <a:ext cx="622300" cy="588962"/>
            </a:xfrm>
            <a:custGeom>
              <a:avLst/>
              <a:gdLst>
                <a:gd name="T0" fmla="*/ 176 w 242"/>
                <a:gd name="T1" fmla="*/ 20 h 229"/>
                <a:gd name="T2" fmla="*/ 195 w 242"/>
                <a:gd name="T3" fmla="*/ 0 h 229"/>
                <a:gd name="T4" fmla="*/ 215 w 242"/>
                <a:gd name="T5" fmla="*/ 19 h 229"/>
                <a:gd name="T6" fmla="*/ 196 w 242"/>
                <a:gd name="T7" fmla="*/ 39 h 229"/>
                <a:gd name="T8" fmla="*/ 176 w 242"/>
                <a:gd name="T9" fmla="*/ 20 h 229"/>
                <a:gd name="T10" fmla="*/ 218 w 242"/>
                <a:gd name="T11" fmla="*/ 46 h 229"/>
                <a:gd name="T12" fmla="*/ 196 w 242"/>
                <a:gd name="T13" fmla="*/ 46 h 229"/>
                <a:gd name="T14" fmla="*/ 175 w 242"/>
                <a:gd name="T15" fmla="*/ 47 h 229"/>
                <a:gd name="T16" fmla="*/ 152 w 242"/>
                <a:gd name="T17" fmla="*/ 70 h 229"/>
                <a:gd name="T18" fmla="*/ 153 w 242"/>
                <a:gd name="T19" fmla="*/ 98 h 229"/>
                <a:gd name="T20" fmla="*/ 154 w 242"/>
                <a:gd name="T21" fmla="*/ 98 h 229"/>
                <a:gd name="T22" fmla="*/ 180 w 242"/>
                <a:gd name="T23" fmla="*/ 128 h 229"/>
                <a:gd name="T24" fmla="*/ 181 w 242"/>
                <a:gd name="T25" fmla="*/ 190 h 229"/>
                <a:gd name="T26" fmla="*/ 180 w 242"/>
                <a:gd name="T27" fmla="*/ 199 h 229"/>
                <a:gd name="T28" fmla="*/ 176 w 242"/>
                <a:gd name="T29" fmla="*/ 206 h 229"/>
                <a:gd name="T30" fmla="*/ 178 w 242"/>
                <a:gd name="T31" fmla="*/ 226 h 229"/>
                <a:gd name="T32" fmla="*/ 222 w 242"/>
                <a:gd name="T33" fmla="*/ 225 h 229"/>
                <a:gd name="T34" fmla="*/ 227 w 242"/>
                <a:gd name="T35" fmla="*/ 141 h 229"/>
                <a:gd name="T36" fmla="*/ 242 w 242"/>
                <a:gd name="T37" fmla="*/ 123 h 229"/>
                <a:gd name="T38" fmla="*/ 241 w 242"/>
                <a:gd name="T39" fmla="*/ 68 h 229"/>
                <a:gd name="T40" fmla="*/ 218 w 242"/>
                <a:gd name="T41" fmla="*/ 46 h 229"/>
                <a:gd name="T42" fmla="*/ 49 w 242"/>
                <a:gd name="T43" fmla="*/ 65 h 229"/>
                <a:gd name="T44" fmla="*/ 70 w 242"/>
                <a:gd name="T45" fmla="*/ 42 h 229"/>
                <a:gd name="T46" fmla="*/ 48 w 242"/>
                <a:gd name="T47" fmla="*/ 20 h 229"/>
                <a:gd name="T48" fmla="*/ 26 w 242"/>
                <a:gd name="T49" fmla="*/ 43 h 229"/>
                <a:gd name="T50" fmla="*/ 49 w 242"/>
                <a:gd name="T51" fmla="*/ 65 h 229"/>
                <a:gd name="T52" fmla="*/ 71 w 242"/>
                <a:gd name="T53" fmla="*/ 192 h 229"/>
                <a:gd name="T54" fmla="*/ 70 w 242"/>
                <a:gd name="T55" fmla="*/ 130 h 229"/>
                <a:gd name="T56" fmla="*/ 99 w 242"/>
                <a:gd name="T57" fmla="*/ 99 h 229"/>
                <a:gd name="T58" fmla="*/ 99 w 242"/>
                <a:gd name="T59" fmla="*/ 99 h 229"/>
                <a:gd name="T60" fmla="*/ 99 w 242"/>
                <a:gd name="T61" fmla="*/ 97 h 229"/>
                <a:gd name="T62" fmla="*/ 73 w 242"/>
                <a:gd name="T63" fmla="*/ 71 h 229"/>
                <a:gd name="T64" fmla="*/ 49 w 242"/>
                <a:gd name="T65" fmla="*/ 72 h 229"/>
                <a:gd name="T66" fmla="*/ 25 w 242"/>
                <a:gd name="T67" fmla="*/ 72 h 229"/>
                <a:gd name="T68" fmla="*/ 0 w 242"/>
                <a:gd name="T69" fmla="*/ 99 h 229"/>
                <a:gd name="T70" fmla="*/ 1 w 242"/>
                <a:gd name="T71" fmla="*/ 160 h 229"/>
                <a:gd name="T72" fmla="*/ 18 w 242"/>
                <a:gd name="T73" fmla="*/ 179 h 229"/>
                <a:gd name="T74" fmla="*/ 24 w 242"/>
                <a:gd name="T75" fmla="*/ 229 h 229"/>
                <a:gd name="T76" fmla="*/ 80 w 242"/>
                <a:gd name="T77" fmla="*/ 228 h 229"/>
                <a:gd name="T78" fmla="*/ 81 w 242"/>
                <a:gd name="T79" fmla="*/ 212 h 229"/>
                <a:gd name="T80" fmla="*/ 78 w 242"/>
                <a:gd name="T81" fmla="*/ 209 h 229"/>
                <a:gd name="T82" fmla="*/ 71 w 242"/>
                <a:gd name="T83" fmla="*/ 192 h 229"/>
                <a:gd name="T84" fmla="*/ 124 w 242"/>
                <a:gd name="T85" fmla="*/ 96 h 229"/>
                <a:gd name="T86" fmla="*/ 146 w 242"/>
                <a:gd name="T87" fmla="*/ 74 h 229"/>
                <a:gd name="T88" fmla="*/ 123 w 242"/>
                <a:gd name="T89" fmla="*/ 52 h 229"/>
                <a:gd name="T90" fmla="*/ 102 w 242"/>
                <a:gd name="T91" fmla="*/ 74 h 229"/>
                <a:gd name="T92" fmla="*/ 124 w 242"/>
                <a:gd name="T93" fmla="*/ 96 h 229"/>
                <a:gd name="T94" fmla="*/ 174 w 242"/>
                <a:gd name="T95" fmla="*/ 128 h 229"/>
                <a:gd name="T96" fmla="*/ 153 w 242"/>
                <a:gd name="T97" fmla="*/ 103 h 229"/>
                <a:gd name="T98" fmla="*/ 148 w 242"/>
                <a:gd name="T99" fmla="*/ 103 h 229"/>
                <a:gd name="T100" fmla="*/ 124 w 242"/>
                <a:gd name="T101" fmla="*/ 103 h 229"/>
                <a:gd name="T102" fmla="*/ 100 w 242"/>
                <a:gd name="T103" fmla="*/ 104 h 229"/>
                <a:gd name="T104" fmla="*/ 99 w 242"/>
                <a:gd name="T105" fmla="*/ 104 h 229"/>
                <a:gd name="T106" fmla="*/ 75 w 242"/>
                <a:gd name="T107" fmla="*/ 130 h 229"/>
                <a:gd name="T108" fmla="*/ 77 w 242"/>
                <a:gd name="T109" fmla="*/ 192 h 229"/>
                <a:gd name="T110" fmla="*/ 82 w 242"/>
                <a:gd name="T111" fmla="*/ 205 h 229"/>
                <a:gd name="T112" fmla="*/ 94 w 242"/>
                <a:gd name="T113" fmla="*/ 210 h 229"/>
                <a:gd name="T114" fmla="*/ 96 w 242"/>
                <a:gd name="T115" fmla="*/ 228 h 229"/>
                <a:gd name="T116" fmla="*/ 158 w 242"/>
                <a:gd name="T117" fmla="*/ 226 h 229"/>
                <a:gd name="T118" fmla="*/ 159 w 242"/>
                <a:gd name="T119" fmla="*/ 209 h 229"/>
                <a:gd name="T120" fmla="*/ 175 w 242"/>
                <a:gd name="T121" fmla="*/ 197 h 229"/>
                <a:gd name="T122" fmla="*/ 176 w 242"/>
                <a:gd name="T123" fmla="*/ 190 h 229"/>
                <a:gd name="T124" fmla="*/ 174 w 242"/>
                <a:gd name="T125" fmla="*/ 128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42" h="229">
                  <a:moveTo>
                    <a:pt x="176" y="20"/>
                  </a:moveTo>
                  <a:cubicBezTo>
                    <a:pt x="176" y="9"/>
                    <a:pt x="184" y="0"/>
                    <a:pt x="195" y="0"/>
                  </a:cubicBezTo>
                  <a:cubicBezTo>
                    <a:pt x="206" y="0"/>
                    <a:pt x="215" y="8"/>
                    <a:pt x="215" y="19"/>
                  </a:cubicBezTo>
                  <a:cubicBezTo>
                    <a:pt x="216" y="30"/>
                    <a:pt x="207" y="39"/>
                    <a:pt x="196" y="39"/>
                  </a:cubicBezTo>
                  <a:cubicBezTo>
                    <a:pt x="185" y="40"/>
                    <a:pt x="176" y="31"/>
                    <a:pt x="176" y="20"/>
                  </a:cubicBezTo>
                  <a:close/>
                  <a:moveTo>
                    <a:pt x="218" y="46"/>
                  </a:moveTo>
                  <a:cubicBezTo>
                    <a:pt x="196" y="46"/>
                    <a:pt x="196" y="46"/>
                    <a:pt x="196" y="46"/>
                  </a:cubicBezTo>
                  <a:cubicBezTo>
                    <a:pt x="175" y="47"/>
                    <a:pt x="175" y="47"/>
                    <a:pt x="175" y="47"/>
                  </a:cubicBezTo>
                  <a:cubicBezTo>
                    <a:pt x="158" y="47"/>
                    <a:pt x="152" y="60"/>
                    <a:pt x="152" y="70"/>
                  </a:cubicBezTo>
                  <a:cubicBezTo>
                    <a:pt x="153" y="98"/>
                    <a:pt x="153" y="98"/>
                    <a:pt x="153" y="98"/>
                  </a:cubicBezTo>
                  <a:cubicBezTo>
                    <a:pt x="153" y="98"/>
                    <a:pt x="153" y="98"/>
                    <a:pt x="154" y="98"/>
                  </a:cubicBezTo>
                  <a:cubicBezTo>
                    <a:pt x="171" y="100"/>
                    <a:pt x="179" y="115"/>
                    <a:pt x="180" y="128"/>
                  </a:cubicBezTo>
                  <a:cubicBezTo>
                    <a:pt x="181" y="190"/>
                    <a:pt x="181" y="190"/>
                    <a:pt x="181" y="190"/>
                  </a:cubicBezTo>
                  <a:cubicBezTo>
                    <a:pt x="181" y="193"/>
                    <a:pt x="181" y="196"/>
                    <a:pt x="180" y="199"/>
                  </a:cubicBezTo>
                  <a:cubicBezTo>
                    <a:pt x="179" y="202"/>
                    <a:pt x="177" y="204"/>
                    <a:pt x="176" y="206"/>
                  </a:cubicBezTo>
                  <a:cubicBezTo>
                    <a:pt x="178" y="226"/>
                    <a:pt x="178" y="226"/>
                    <a:pt x="178" y="226"/>
                  </a:cubicBezTo>
                  <a:cubicBezTo>
                    <a:pt x="222" y="225"/>
                    <a:pt x="222" y="225"/>
                    <a:pt x="222" y="225"/>
                  </a:cubicBezTo>
                  <a:cubicBezTo>
                    <a:pt x="227" y="141"/>
                    <a:pt x="227" y="141"/>
                    <a:pt x="227" y="141"/>
                  </a:cubicBezTo>
                  <a:cubicBezTo>
                    <a:pt x="227" y="141"/>
                    <a:pt x="242" y="139"/>
                    <a:pt x="242" y="123"/>
                  </a:cubicBezTo>
                  <a:cubicBezTo>
                    <a:pt x="241" y="68"/>
                    <a:pt x="241" y="68"/>
                    <a:pt x="241" y="68"/>
                  </a:cubicBezTo>
                  <a:cubicBezTo>
                    <a:pt x="241" y="58"/>
                    <a:pt x="234" y="45"/>
                    <a:pt x="218" y="46"/>
                  </a:cubicBezTo>
                  <a:close/>
                  <a:moveTo>
                    <a:pt x="49" y="65"/>
                  </a:moveTo>
                  <a:cubicBezTo>
                    <a:pt x="61" y="64"/>
                    <a:pt x="71" y="54"/>
                    <a:pt x="70" y="42"/>
                  </a:cubicBezTo>
                  <a:cubicBezTo>
                    <a:pt x="70" y="30"/>
                    <a:pt x="60" y="20"/>
                    <a:pt x="48" y="20"/>
                  </a:cubicBezTo>
                  <a:cubicBezTo>
                    <a:pt x="36" y="21"/>
                    <a:pt x="26" y="31"/>
                    <a:pt x="26" y="43"/>
                  </a:cubicBezTo>
                  <a:cubicBezTo>
                    <a:pt x="27" y="55"/>
                    <a:pt x="37" y="65"/>
                    <a:pt x="49" y="65"/>
                  </a:cubicBezTo>
                  <a:close/>
                  <a:moveTo>
                    <a:pt x="71" y="192"/>
                  </a:moveTo>
                  <a:cubicBezTo>
                    <a:pt x="70" y="130"/>
                    <a:pt x="70" y="130"/>
                    <a:pt x="70" y="130"/>
                  </a:cubicBezTo>
                  <a:cubicBezTo>
                    <a:pt x="70" y="115"/>
                    <a:pt x="80" y="100"/>
                    <a:pt x="99" y="99"/>
                  </a:cubicBezTo>
                  <a:cubicBezTo>
                    <a:pt x="99" y="99"/>
                    <a:pt x="99" y="99"/>
                    <a:pt x="99" y="99"/>
                  </a:cubicBezTo>
                  <a:cubicBezTo>
                    <a:pt x="99" y="97"/>
                    <a:pt x="99" y="97"/>
                    <a:pt x="99" y="97"/>
                  </a:cubicBezTo>
                  <a:cubicBezTo>
                    <a:pt x="99" y="86"/>
                    <a:pt x="91" y="71"/>
                    <a:pt x="73" y="71"/>
                  </a:cubicBezTo>
                  <a:cubicBezTo>
                    <a:pt x="49" y="72"/>
                    <a:pt x="49" y="72"/>
                    <a:pt x="49" y="72"/>
                  </a:cubicBezTo>
                  <a:cubicBezTo>
                    <a:pt x="25" y="72"/>
                    <a:pt x="25" y="72"/>
                    <a:pt x="25" y="72"/>
                  </a:cubicBezTo>
                  <a:cubicBezTo>
                    <a:pt x="7" y="73"/>
                    <a:pt x="0" y="88"/>
                    <a:pt x="0" y="99"/>
                  </a:cubicBezTo>
                  <a:cubicBezTo>
                    <a:pt x="1" y="160"/>
                    <a:pt x="1" y="160"/>
                    <a:pt x="1" y="160"/>
                  </a:cubicBezTo>
                  <a:cubicBezTo>
                    <a:pt x="2" y="178"/>
                    <a:pt x="18" y="179"/>
                    <a:pt x="18" y="179"/>
                  </a:cubicBezTo>
                  <a:cubicBezTo>
                    <a:pt x="24" y="229"/>
                    <a:pt x="24" y="229"/>
                    <a:pt x="24" y="229"/>
                  </a:cubicBezTo>
                  <a:cubicBezTo>
                    <a:pt x="80" y="228"/>
                    <a:pt x="80" y="228"/>
                    <a:pt x="80" y="228"/>
                  </a:cubicBezTo>
                  <a:cubicBezTo>
                    <a:pt x="81" y="212"/>
                    <a:pt x="81" y="212"/>
                    <a:pt x="81" y="212"/>
                  </a:cubicBezTo>
                  <a:cubicBezTo>
                    <a:pt x="80" y="211"/>
                    <a:pt x="79" y="210"/>
                    <a:pt x="78" y="209"/>
                  </a:cubicBezTo>
                  <a:cubicBezTo>
                    <a:pt x="74" y="205"/>
                    <a:pt x="72" y="199"/>
                    <a:pt x="71" y="192"/>
                  </a:cubicBezTo>
                  <a:close/>
                  <a:moveTo>
                    <a:pt x="124" y="96"/>
                  </a:moveTo>
                  <a:cubicBezTo>
                    <a:pt x="136" y="96"/>
                    <a:pt x="146" y="86"/>
                    <a:pt x="146" y="74"/>
                  </a:cubicBezTo>
                  <a:cubicBezTo>
                    <a:pt x="146" y="61"/>
                    <a:pt x="135" y="52"/>
                    <a:pt x="123" y="52"/>
                  </a:cubicBezTo>
                  <a:cubicBezTo>
                    <a:pt x="111" y="52"/>
                    <a:pt x="101" y="62"/>
                    <a:pt x="102" y="74"/>
                  </a:cubicBezTo>
                  <a:cubicBezTo>
                    <a:pt x="102" y="87"/>
                    <a:pt x="112" y="96"/>
                    <a:pt x="124" y="96"/>
                  </a:cubicBezTo>
                  <a:close/>
                  <a:moveTo>
                    <a:pt x="174" y="128"/>
                  </a:moveTo>
                  <a:cubicBezTo>
                    <a:pt x="174" y="118"/>
                    <a:pt x="168" y="105"/>
                    <a:pt x="153" y="103"/>
                  </a:cubicBezTo>
                  <a:cubicBezTo>
                    <a:pt x="151" y="103"/>
                    <a:pt x="150" y="103"/>
                    <a:pt x="148" y="103"/>
                  </a:cubicBezTo>
                  <a:cubicBezTo>
                    <a:pt x="124" y="103"/>
                    <a:pt x="124" y="103"/>
                    <a:pt x="124" y="103"/>
                  </a:cubicBezTo>
                  <a:cubicBezTo>
                    <a:pt x="100" y="104"/>
                    <a:pt x="100" y="104"/>
                    <a:pt x="100" y="104"/>
                  </a:cubicBezTo>
                  <a:cubicBezTo>
                    <a:pt x="100" y="104"/>
                    <a:pt x="100" y="104"/>
                    <a:pt x="99" y="104"/>
                  </a:cubicBezTo>
                  <a:cubicBezTo>
                    <a:pt x="82" y="105"/>
                    <a:pt x="75" y="119"/>
                    <a:pt x="75" y="130"/>
                  </a:cubicBezTo>
                  <a:cubicBezTo>
                    <a:pt x="77" y="192"/>
                    <a:pt x="77" y="192"/>
                    <a:pt x="77" y="192"/>
                  </a:cubicBezTo>
                  <a:cubicBezTo>
                    <a:pt x="77" y="198"/>
                    <a:pt x="79" y="202"/>
                    <a:pt x="82" y="205"/>
                  </a:cubicBezTo>
                  <a:cubicBezTo>
                    <a:pt x="87" y="210"/>
                    <a:pt x="94" y="210"/>
                    <a:pt x="94" y="210"/>
                  </a:cubicBezTo>
                  <a:cubicBezTo>
                    <a:pt x="96" y="228"/>
                    <a:pt x="96" y="228"/>
                    <a:pt x="96" y="228"/>
                  </a:cubicBezTo>
                  <a:cubicBezTo>
                    <a:pt x="158" y="226"/>
                    <a:pt x="158" y="226"/>
                    <a:pt x="158" y="226"/>
                  </a:cubicBezTo>
                  <a:cubicBezTo>
                    <a:pt x="159" y="209"/>
                    <a:pt x="159" y="209"/>
                    <a:pt x="159" y="209"/>
                  </a:cubicBezTo>
                  <a:cubicBezTo>
                    <a:pt x="159" y="209"/>
                    <a:pt x="171" y="208"/>
                    <a:pt x="175" y="197"/>
                  </a:cubicBezTo>
                  <a:cubicBezTo>
                    <a:pt x="175" y="195"/>
                    <a:pt x="176" y="193"/>
                    <a:pt x="176" y="190"/>
                  </a:cubicBezTo>
                  <a:lnTo>
                    <a:pt x="174" y="128"/>
                  </a:lnTo>
                  <a:close/>
                </a:path>
              </a:pathLst>
            </a:custGeom>
            <a:solidFill>
              <a:srgbClr val="FFFFFF"/>
            </a:solidFill>
            <a:ln>
              <a:noFill/>
            </a:ln>
            <a:extLst/>
          </p:spPr>
          <p:txBody>
            <a:bodyPr vert="horz" wrap="square" lIns="89642" tIns="44821" rIns="89642" bIns="44821" numCol="1" anchor="t" anchorCtr="0" compatLnSpc="1">
              <a:prstTxWarp prst="textNoShape">
                <a:avLst/>
              </a:prstTxWarp>
            </a:bodyPr>
            <a:lstStyle/>
            <a:p>
              <a:pPr marL="0" marR="0" lvl="0" indent="0" defTabSz="896175"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000000"/>
                </a:solidFill>
                <a:effectLst/>
                <a:uLnTx/>
                <a:uFillTx/>
              </a:endParaRPr>
            </a:p>
          </p:txBody>
        </p:sp>
        <p:sp>
          <p:nvSpPr>
            <p:cNvPr id="10" name="TextBox 9">
              <a:extLst>
                <a:ext uri="{FF2B5EF4-FFF2-40B4-BE49-F238E27FC236}">
                  <a16:creationId xmlns:a16="http://schemas.microsoft.com/office/drawing/2014/main" id="{1950186D-C899-4BD9-BF86-1CC1B5CAA36B}"/>
                </a:ext>
              </a:extLst>
            </p:cNvPr>
            <p:cNvSpPr txBox="1"/>
            <p:nvPr/>
          </p:nvSpPr>
          <p:spPr>
            <a:xfrm>
              <a:off x="5927508" y="5272662"/>
              <a:ext cx="957985" cy="489328"/>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Groups</a:t>
              </a:r>
            </a:p>
          </p:txBody>
        </p:sp>
        <p:pic>
          <p:nvPicPr>
            <p:cNvPr id="11" name="Picture 20">
              <a:extLst>
                <a:ext uri="{FF2B5EF4-FFF2-40B4-BE49-F238E27FC236}">
                  <a16:creationId xmlns:a16="http://schemas.microsoft.com/office/drawing/2014/main" id="{5E12B421-99E8-43B5-A05C-FC64F46756DC}"/>
                </a:ext>
              </a:extLst>
            </p:cNvPr>
            <p:cNvPicPr>
              <a:picLocks noChangeAspect="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032298" y="5846712"/>
              <a:ext cx="732856" cy="616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a:extLst>
                <a:ext uri="{FF2B5EF4-FFF2-40B4-BE49-F238E27FC236}">
                  <a16:creationId xmlns:a16="http://schemas.microsoft.com/office/drawing/2014/main" id="{82B5A331-F462-4D7E-9459-ED0B635C701C}"/>
                </a:ext>
              </a:extLst>
            </p:cNvPr>
            <p:cNvSpPr txBox="1"/>
            <p:nvPr/>
          </p:nvSpPr>
          <p:spPr>
            <a:xfrm>
              <a:off x="5530379" y="6390445"/>
              <a:ext cx="1793545" cy="489328"/>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372" b="0" i="0" u="none" strike="noStrike" kern="0" cap="none" spc="0" normalizeH="0" baseline="0" noProof="0" dirty="0">
                  <a:ln>
                    <a:noFill/>
                  </a:ln>
                  <a:gradFill>
                    <a:gsLst>
                      <a:gs pos="2917">
                        <a:srgbClr val="FFFFFF"/>
                      </a:gs>
                      <a:gs pos="30000">
                        <a:srgbClr val="FFFFFF"/>
                      </a:gs>
                    </a:gsLst>
                    <a:lin ang="5400000" scaled="0"/>
                  </a:gradFill>
                  <a:effectLst/>
                  <a:uLnTx/>
                  <a:uFillTx/>
                </a:rPr>
                <a:t>Service Principals</a:t>
              </a:r>
            </a:p>
          </p:txBody>
        </p:sp>
      </p:grpSp>
      <p:sp>
        <p:nvSpPr>
          <p:cNvPr id="13" name="Rounded Rectangle 50">
            <a:extLst>
              <a:ext uri="{FF2B5EF4-FFF2-40B4-BE49-F238E27FC236}">
                <a16:creationId xmlns:a16="http://schemas.microsoft.com/office/drawing/2014/main" id="{65B3B36E-59E1-4AED-8FB7-F5E5A9726F66}"/>
              </a:ext>
            </a:extLst>
          </p:cNvPr>
          <p:cNvSpPr/>
          <p:nvPr/>
        </p:nvSpPr>
        <p:spPr bwMode="auto">
          <a:xfrm>
            <a:off x="995388" y="2197859"/>
            <a:ext cx="3463337" cy="3256924"/>
          </a:xfrm>
          <a:prstGeom prst="roundRect">
            <a:avLst/>
          </a:prstGeom>
          <a:solidFill>
            <a:schemeClr val="tx2">
              <a:lumMod val="75000"/>
              <a:lumOff val="25000"/>
            </a:schemeClr>
          </a:solidFill>
          <a:ln w="9525" cap="flat" cmpd="sng" algn="ctr">
            <a:solidFill>
              <a:srgbClr val="DDDDDD"/>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14" name="TextBox 13">
            <a:extLst>
              <a:ext uri="{FF2B5EF4-FFF2-40B4-BE49-F238E27FC236}">
                <a16:creationId xmlns:a16="http://schemas.microsoft.com/office/drawing/2014/main" id="{D89B7EC3-1B1E-40B7-A664-B71B9194FA27}"/>
              </a:ext>
            </a:extLst>
          </p:cNvPr>
          <p:cNvSpPr txBox="1"/>
          <p:nvPr/>
        </p:nvSpPr>
        <p:spPr>
          <a:xfrm>
            <a:off x="1795025" y="2191045"/>
            <a:ext cx="2084083" cy="788255"/>
          </a:xfrm>
          <a:prstGeom prst="rect">
            <a:avLst/>
          </a:prstGeom>
          <a:noFill/>
        </p:spPr>
        <p:txBody>
          <a:bodyPr wrap="non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800" b="0" i="0" u="none" strike="noStrike" kern="0" cap="none" spc="0" normalizeH="0" baseline="0" noProof="0" dirty="0">
                <a:ln>
                  <a:noFill/>
                </a:ln>
                <a:solidFill>
                  <a:schemeClr val="bg1"/>
                </a:solidFill>
                <a:effectLst/>
                <a:uLnTx/>
                <a:uFillTx/>
              </a:rPr>
              <a:t>Azure Resources </a:t>
            </a:r>
            <a:br>
              <a:rPr kumimoji="0" lang="en-US" sz="1800" b="0" i="0" u="none" strike="noStrike" kern="0" cap="none" spc="0" normalizeH="0" baseline="0" noProof="0" dirty="0">
                <a:ln>
                  <a:noFill/>
                </a:ln>
                <a:solidFill>
                  <a:schemeClr val="bg1"/>
                </a:solidFill>
                <a:effectLst/>
                <a:uLnTx/>
                <a:uFillTx/>
              </a:rPr>
            </a:br>
            <a:endParaRPr kumimoji="0" lang="en-US" sz="1800" b="0" i="0" u="none" strike="noStrike" kern="0" cap="none" spc="0" normalizeH="0" baseline="0" noProof="0" dirty="0">
              <a:ln>
                <a:noFill/>
              </a:ln>
              <a:solidFill>
                <a:schemeClr val="bg1"/>
              </a:solidFill>
              <a:effectLst/>
              <a:uLnTx/>
              <a:uFillTx/>
            </a:endParaRPr>
          </a:p>
        </p:txBody>
      </p:sp>
      <p:grpSp>
        <p:nvGrpSpPr>
          <p:cNvPr id="15" name="Group 14">
            <a:extLst>
              <a:ext uri="{FF2B5EF4-FFF2-40B4-BE49-F238E27FC236}">
                <a16:creationId xmlns:a16="http://schemas.microsoft.com/office/drawing/2014/main" id="{2D6B4560-0626-4EED-B83A-B85F423D4847}"/>
              </a:ext>
            </a:extLst>
          </p:cNvPr>
          <p:cNvGrpSpPr/>
          <p:nvPr/>
        </p:nvGrpSpPr>
        <p:grpSpPr>
          <a:xfrm>
            <a:off x="1207984" y="2561185"/>
            <a:ext cx="2740059" cy="2279127"/>
            <a:chOff x="7998579" y="-231500"/>
            <a:chExt cx="1726175" cy="1618378"/>
          </a:xfrm>
        </p:grpSpPr>
        <p:sp>
          <p:nvSpPr>
            <p:cNvPr id="16" name="Oval 15">
              <a:extLst>
                <a:ext uri="{FF2B5EF4-FFF2-40B4-BE49-F238E27FC236}">
                  <a16:creationId xmlns:a16="http://schemas.microsoft.com/office/drawing/2014/main" id="{1A92D2D2-2FC5-4506-8C6F-35C2E673AD3C}"/>
                </a:ext>
              </a:extLst>
            </p:cNvPr>
            <p:cNvSpPr/>
            <p:nvPr/>
          </p:nvSpPr>
          <p:spPr bwMode="auto">
            <a:xfrm>
              <a:off x="7998579" y="223616"/>
              <a:ext cx="658520" cy="658521"/>
            </a:xfrm>
            <a:prstGeom prst="ellipse">
              <a:avLst/>
            </a:prstGeom>
            <a:solidFill>
              <a:srgbClr val="5F5F5F"/>
            </a:solidFill>
            <a:ln w="28575"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5F5F5F"/>
                </a:solidFill>
                <a:effectLst/>
                <a:uLnTx/>
                <a:uFillTx/>
                <a:latin typeface="Segoe UI"/>
                <a:ea typeface="Segoe UI" pitchFamily="34" charset="0"/>
                <a:cs typeface="Segoe UI" pitchFamily="34" charset="0"/>
              </a:endParaRPr>
            </a:p>
          </p:txBody>
        </p:sp>
        <p:cxnSp>
          <p:nvCxnSpPr>
            <p:cNvPr id="17" name="Straight Connector 16">
              <a:extLst>
                <a:ext uri="{FF2B5EF4-FFF2-40B4-BE49-F238E27FC236}">
                  <a16:creationId xmlns:a16="http://schemas.microsoft.com/office/drawing/2014/main" id="{B41CF4AB-5F8F-4A08-9B29-FF85E9A969C0}"/>
                </a:ext>
              </a:extLst>
            </p:cNvPr>
            <p:cNvCxnSpPr>
              <a:stCxn id="16" idx="6"/>
              <a:endCxn id="32" idx="3"/>
            </p:cNvCxnSpPr>
            <p:nvPr/>
          </p:nvCxnSpPr>
          <p:spPr>
            <a:xfrm flipV="1">
              <a:off x="8657099" y="205323"/>
              <a:ext cx="322524" cy="347553"/>
            </a:xfrm>
            <a:prstGeom prst="line">
              <a:avLst/>
            </a:prstGeom>
            <a:noFill/>
            <a:ln w="28575" cap="flat" cmpd="sng" algn="ctr">
              <a:solidFill>
                <a:srgbClr val="292929"/>
              </a:solidFill>
              <a:prstDash val="solid"/>
              <a:headEnd type="none"/>
              <a:tailEnd type="none"/>
            </a:ln>
            <a:effectLst/>
          </p:spPr>
        </p:cxnSp>
        <p:cxnSp>
          <p:nvCxnSpPr>
            <p:cNvPr id="18" name="Straight Connector 17">
              <a:extLst>
                <a:ext uri="{FF2B5EF4-FFF2-40B4-BE49-F238E27FC236}">
                  <a16:creationId xmlns:a16="http://schemas.microsoft.com/office/drawing/2014/main" id="{B074746A-58AF-42D8-9B30-6734A19DE872}"/>
                </a:ext>
              </a:extLst>
            </p:cNvPr>
            <p:cNvCxnSpPr>
              <a:stCxn id="16" idx="6"/>
              <a:endCxn id="34" idx="1"/>
            </p:cNvCxnSpPr>
            <p:nvPr/>
          </p:nvCxnSpPr>
          <p:spPr>
            <a:xfrm>
              <a:off x="8657099" y="552877"/>
              <a:ext cx="319632" cy="373702"/>
            </a:xfrm>
            <a:prstGeom prst="line">
              <a:avLst/>
            </a:prstGeom>
            <a:noFill/>
            <a:ln w="28575" cap="flat" cmpd="sng" algn="ctr">
              <a:solidFill>
                <a:srgbClr val="292929"/>
              </a:solidFill>
              <a:prstDash val="solid"/>
              <a:headEnd type="none"/>
              <a:tailEnd type="none"/>
            </a:ln>
            <a:effectLst/>
          </p:spPr>
        </p:cxnSp>
        <p:cxnSp>
          <p:nvCxnSpPr>
            <p:cNvPr id="19" name="Straight Connector 18">
              <a:extLst>
                <a:ext uri="{FF2B5EF4-FFF2-40B4-BE49-F238E27FC236}">
                  <a16:creationId xmlns:a16="http://schemas.microsoft.com/office/drawing/2014/main" id="{270DD1B7-97F4-4D7A-A6C6-336D693503E9}"/>
                </a:ext>
              </a:extLst>
            </p:cNvPr>
            <p:cNvCxnSpPr>
              <a:stCxn id="16" idx="6"/>
              <a:endCxn id="33" idx="2"/>
            </p:cNvCxnSpPr>
            <p:nvPr/>
          </p:nvCxnSpPr>
          <p:spPr>
            <a:xfrm flipV="1">
              <a:off x="8657099" y="546202"/>
              <a:ext cx="279708" cy="6675"/>
            </a:xfrm>
            <a:prstGeom prst="line">
              <a:avLst/>
            </a:prstGeom>
            <a:noFill/>
            <a:ln w="28575" cap="flat" cmpd="sng" algn="ctr">
              <a:solidFill>
                <a:srgbClr val="292929"/>
              </a:solidFill>
              <a:prstDash val="solid"/>
              <a:headEnd type="none"/>
              <a:tailEnd type="none"/>
            </a:ln>
            <a:effectLst/>
          </p:spPr>
        </p:cxnSp>
        <p:cxnSp>
          <p:nvCxnSpPr>
            <p:cNvPr id="20" name="Straight Connector 19">
              <a:extLst>
                <a:ext uri="{FF2B5EF4-FFF2-40B4-BE49-F238E27FC236}">
                  <a16:creationId xmlns:a16="http://schemas.microsoft.com/office/drawing/2014/main" id="{51B55CAB-35A1-4A28-AB52-105E7EB49DF3}"/>
                </a:ext>
              </a:extLst>
            </p:cNvPr>
            <p:cNvCxnSpPr>
              <a:endCxn id="26" idx="2"/>
            </p:cNvCxnSpPr>
            <p:nvPr/>
          </p:nvCxnSpPr>
          <p:spPr>
            <a:xfrm flipV="1">
              <a:off x="9236260" y="-117200"/>
              <a:ext cx="259894" cy="218965"/>
            </a:xfrm>
            <a:prstGeom prst="line">
              <a:avLst/>
            </a:prstGeom>
            <a:noFill/>
            <a:ln w="28575" cap="flat" cmpd="sng" algn="ctr">
              <a:solidFill>
                <a:srgbClr val="292929"/>
              </a:solidFill>
              <a:prstDash val="solid"/>
              <a:headEnd type="none"/>
              <a:tailEnd type="none"/>
            </a:ln>
            <a:effectLst/>
          </p:spPr>
        </p:cxnSp>
        <p:cxnSp>
          <p:nvCxnSpPr>
            <p:cNvPr id="21" name="Straight Connector 20">
              <a:extLst>
                <a:ext uri="{FF2B5EF4-FFF2-40B4-BE49-F238E27FC236}">
                  <a16:creationId xmlns:a16="http://schemas.microsoft.com/office/drawing/2014/main" id="{CA9E62F4-66BF-4D0E-8553-D683585A7CA9}"/>
                </a:ext>
              </a:extLst>
            </p:cNvPr>
            <p:cNvCxnSpPr>
              <a:stCxn id="32" idx="6"/>
              <a:endCxn id="27" idx="2"/>
            </p:cNvCxnSpPr>
            <p:nvPr/>
          </p:nvCxnSpPr>
          <p:spPr>
            <a:xfrm>
              <a:off x="9228947" y="102050"/>
              <a:ext cx="263790" cy="87128"/>
            </a:xfrm>
            <a:prstGeom prst="line">
              <a:avLst/>
            </a:prstGeom>
            <a:noFill/>
            <a:ln w="28575" cap="flat" cmpd="sng" algn="ctr">
              <a:solidFill>
                <a:srgbClr val="292929"/>
              </a:solidFill>
              <a:prstDash val="solid"/>
              <a:headEnd type="none"/>
              <a:tailEnd type="none"/>
            </a:ln>
            <a:effectLst/>
          </p:spPr>
        </p:cxnSp>
        <p:cxnSp>
          <p:nvCxnSpPr>
            <p:cNvPr id="22" name="Straight Connector 21">
              <a:extLst>
                <a:ext uri="{FF2B5EF4-FFF2-40B4-BE49-F238E27FC236}">
                  <a16:creationId xmlns:a16="http://schemas.microsoft.com/office/drawing/2014/main" id="{CE355E4B-1DD0-4415-A319-A619376C0794}"/>
                </a:ext>
              </a:extLst>
            </p:cNvPr>
            <p:cNvCxnSpPr>
              <a:stCxn id="33" idx="6"/>
              <a:endCxn id="28" idx="2"/>
            </p:cNvCxnSpPr>
            <p:nvPr/>
          </p:nvCxnSpPr>
          <p:spPr>
            <a:xfrm flipV="1">
              <a:off x="9228908" y="441661"/>
              <a:ext cx="263829" cy="104541"/>
            </a:xfrm>
            <a:prstGeom prst="line">
              <a:avLst/>
            </a:prstGeom>
            <a:noFill/>
            <a:ln w="28575" cap="flat" cmpd="sng" algn="ctr">
              <a:solidFill>
                <a:srgbClr val="292929"/>
              </a:solidFill>
              <a:prstDash val="solid"/>
              <a:headEnd type="none"/>
              <a:tailEnd type="none"/>
            </a:ln>
            <a:effectLst/>
          </p:spPr>
        </p:cxnSp>
        <p:cxnSp>
          <p:nvCxnSpPr>
            <p:cNvPr id="23" name="Straight Connector 22">
              <a:extLst>
                <a:ext uri="{FF2B5EF4-FFF2-40B4-BE49-F238E27FC236}">
                  <a16:creationId xmlns:a16="http://schemas.microsoft.com/office/drawing/2014/main" id="{B1B736B3-E0F2-4C16-97B5-25D5F9E7ADFC}"/>
                </a:ext>
              </a:extLst>
            </p:cNvPr>
            <p:cNvCxnSpPr>
              <a:stCxn id="33" idx="6"/>
              <a:endCxn id="29" idx="2"/>
            </p:cNvCxnSpPr>
            <p:nvPr/>
          </p:nvCxnSpPr>
          <p:spPr>
            <a:xfrm>
              <a:off x="9228908" y="546202"/>
              <a:ext cx="255801" cy="164424"/>
            </a:xfrm>
            <a:prstGeom prst="line">
              <a:avLst/>
            </a:prstGeom>
            <a:noFill/>
            <a:ln w="28575" cap="flat" cmpd="sng" algn="ctr">
              <a:solidFill>
                <a:srgbClr val="292929"/>
              </a:solidFill>
              <a:prstDash val="solid"/>
              <a:headEnd type="none"/>
              <a:tailEnd type="none"/>
            </a:ln>
            <a:effectLst/>
          </p:spPr>
        </p:cxnSp>
        <p:cxnSp>
          <p:nvCxnSpPr>
            <p:cNvPr id="24" name="Straight Connector 23">
              <a:extLst>
                <a:ext uri="{FF2B5EF4-FFF2-40B4-BE49-F238E27FC236}">
                  <a16:creationId xmlns:a16="http://schemas.microsoft.com/office/drawing/2014/main" id="{7252322F-45B5-40AF-B6A0-CCFCC196EF82}"/>
                </a:ext>
              </a:extLst>
            </p:cNvPr>
            <p:cNvCxnSpPr>
              <a:stCxn id="34" idx="6"/>
              <a:endCxn id="31" idx="1"/>
            </p:cNvCxnSpPr>
            <p:nvPr/>
          </p:nvCxnSpPr>
          <p:spPr>
            <a:xfrm>
              <a:off x="9226054" y="1029853"/>
              <a:ext cx="298968" cy="161903"/>
            </a:xfrm>
            <a:prstGeom prst="line">
              <a:avLst/>
            </a:prstGeom>
            <a:noFill/>
            <a:ln w="28575" cap="flat" cmpd="sng" algn="ctr">
              <a:solidFill>
                <a:srgbClr val="292929"/>
              </a:solidFill>
              <a:prstDash val="solid"/>
              <a:headEnd type="none"/>
              <a:tailEnd type="none"/>
            </a:ln>
            <a:effectLst/>
          </p:spPr>
        </p:cxnSp>
        <p:cxnSp>
          <p:nvCxnSpPr>
            <p:cNvPr id="25" name="Straight Connector 24">
              <a:extLst>
                <a:ext uri="{FF2B5EF4-FFF2-40B4-BE49-F238E27FC236}">
                  <a16:creationId xmlns:a16="http://schemas.microsoft.com/office/drawing/2014/main" id="{3CD01170-40E9-4AF1-BA94-AF2AC85D979C}"/>
                </a:ext>
              </a:extLst>
            </p:cNvPr>
            <p:cNvCxnSpPr>
              <a:stCxn id="34" idx="6"/>
              <a:endCxn id="30" idx="2"/>
            </p:cNvCxnSpPr>
            <p:nvPr/>
          </p:nvCxnSpPr>
          <p:spPr>
            <a:xfrm flipV="1">
              <a:off x="9226054" y="968724"/>
              <a:ext cx="266683" cy="61129"/>
            </a:xfrm>
            <a:prstGeom prst="line">
              <a:avLst/>
            </a:prstGeom>
            <a:noFill/>
            <a:ln w="28575" cap="flat" cmpd="sng" algn="ctr">
              <a:solidFill>
                <a:srgbClr val="292929"/>
              </a:solidFill>
              <a:prstDash val="solid"/>
              <a:headEnd type="none"/>
              <a:tailEnd type="none"/>
            </a:ln>
            <a:effectLst/>
          </p:spPr>
        </p:cxnSp>
        <p:sp>
          <p:nvSpPr>
            <p:cNvPr id="26" name="Oval 25">
              <a:extLst>
                <a:ext uri="{FF2B5EF4-FFF2-40B4-BE49-F238E27FC236}">
                  <a16:creationId xmlns:a16="http://schemas.microsoft.com/office/drawing/2014/main" id="{BD784DEF-0A03-4916-8E18-AE08277BBCD1}"/>
                </a:ext>
              </a:extLst>
            </p:cNvPr>
            <p:cNvSpPr/>
            <p:nvPr/>
          </p:nvSpPr>
          <p:spPr bwMode="auto">
            <a:xfrm>
              <a:off x="9496154" y="-231500"/>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81BA73AC-E273-4140-9721-C1C36DC686E9}"/>
                </a:ext>
              </a:extLst>
            </p:cNvPr>
            <p:cNvSpPr/>
            <p:nvPr/>
          </p:nvSpPr>
          <p:spPr bwMode="auto">
            <a:xfrm>
              <a:off x="9492737" y="748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E053B1-8CC1-473C-BE6B-87BBA4A9BAE0}"/>
                </a:ext>
              </a:extLst>
            </p:cNvPr>
            <p:cNvSpPr/>
            <p:nvPr/>
          </p:nvSpPr>
          <p:spPr bwMode="auto">
            <a:xfrm>
              <a:off x="9492737" y="327361"/>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7A35B20E-DE7C-41BC-AB01-15D437788F26}"/>
                </a:ext>
              </a:extLst>
            </p:cNvPr>
            <p:cNvSpPr/>
            <p:nvPr/>
          </p:nvSpPr>
          <p:spPr bwMode="auto">
            <a:xfrm>
              <a:off x="9484709" y="596326"/>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82C05D66-F9DE-40B7-9686-11B57227988D}"/>
                </a:ext>
              </a:extLst>
            </p:cNvPr>
            <p:cNvSpPr/>
            <p:nvPr/>
          </p:nvSpPr>
          <p:spPr bwMode="auto">
            <a:xfrm>
              <a:off x="9492737" y="854424"/>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57358EF-3681-40C7-ADE3-2CB053632D98}"/>
                </a:ext>
              </a:extLst>
            </p:cNvPr>
            <p:cNvSpPr/>
            <p:nvPr/>
          </p:nvSpPr>
          <p:spPr bwMode="auto">
            <a:xfrm>
              <a:off x="9491544" y="1158278"/>
              <a:ext cx="228600" cy="228600"/>
            </a:xfrm>
            <a:prstGeom prst="ellipse">
              <a:avLst/>
            </a:prstGeom>
            <a:solidFill>
              <a:srgbClr val="DDDDDD"/>
            </a:solidFill>
            <a:ln w="1270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83BE610D-8D9E-4576-9415-1459E7C8FCDC}"/>
                </a:ext>
              </a:extLst>
            </p:cNvPr>
            <p:cNvSpPr/>
            <p:nvPr/>
          </p:nvSpPr>
          <p:spPr bwMode="auto">
            <a:xfrm>
              <a:off x="8936846" y="-4400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a:ln>
                  <a:noFill/>
                </a:ln>
                <a:solidFill>
                  <a:srgbClr val="5F5F5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B6D359CD-649F-4C68-A44A-8DE3C1835F69}"/>
                </a:ext>
              </a:extLst>
            </p:cNvPr>
            <p:cNvSpPr/>
            <p:nvPr/>
          </p:nvSpPr>
          <p:spPr bwMode="auto">
            <a:xfrm>
              <a:off x="8936807" y="400151"/>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A3787F4-1601-4E3D-8B07-868A4094CBE8}"/>
                </a:ext>
              </a:extLst>
            </p:cNvPr>
            <p:cNvSpPr/>
            <p:nvPr/>
          </p:nvSpPr>
          <p:spPr bwMode="auto">
            <a:xfrm>
              <a:off x="8933953" y="883802"/>
              <a:ext cx="292101" cy="292101"/>
            </a:xfrm>
            <a:prstGeom prst="ellipse">
              <a:avLst/>
            </a:prstGeom>
            <a:solidFill>
              <a:srgbClr val="00ABEB"/>
            </a:solidFill>
            <a:ln w="19050" cap="flat" cmpd="sng" algn="ctr">
              <a:solidFill>
                <a:srgbClr val="292929"/>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auto" latinLnBrk="0" hangingPunct="1">
                <a:lnSpc>
                  <a:spcPct val="90000"/>
                </a:lnSpc>
                <a:spcBef>
                  <a:spcPts val="0"/>
                </a:spcBef>
                <a:spcAft>
                  <a:spcPts val="0"/>
                </a:spcAft>
                <a:buClrTx/>
                <a:buSzTx/>
                <a:buFontTx/>
                <a:buNone/>
                <a:tabLst/>
                <a:defRPr/>
              </a:pPr>
              <a:endParaRPr kumimoji="0" lang="en-US" sz="2353" b="0" i="0" u="none" strike="noStrike" kern="0" cap="none" spc="0" normalizeH="0" baseline="0" noProof="0" dirty="0" err="1">
                <a:ln>
                  <a:noFill/>
                </a:ln>
                <a:solidFill>
                  <a:srgbClr val="5F5F5F"/>
                </a:solidFill>
                <a:effectLst/>
                <a:uLnTx/>
                <a:uFillTx/>
                <a:latin typeface="Segoe UI"/>
                <a:ea typeface="Segoe UI" pitchFamily="34" charset="0"/>
                <a:cs typeface="Segoe UI" pitchFamily="34" charset="0"/>
              </a:endParaRPr>
            </a:p>
          </p:txBody>
        </p:sp>
      </p:grpSp>
      <p:sp>
        <p:nvSpPr>
          <p:cNvPr id="35" name="TextBox 34">
            <a:extLst>
              <a:ext uri="{FF2B5EF4-FFF2-40B4-BE49-F238E27FC236}">
                <a16:creationId xmlns:a16="http://schemas.microsoft.com/office/drawing/2014/main" id="{180ED0CF-3B88-4C5C-A70E-2D4F5F03929E}"/>
              </a:ext>
            </a:extLst>
          </p:cNvPr>
          <p:cNvSpPr txBox="1"/>
          <p:nvPr/>
        </p:nvSpPr>
        <p:spPr>
          <a:xfrm>
            <a:off x="8101465" y="5656111"/>
            <a:ext cx="2830885" cy="561211"/>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F5F5F"/>
                </a:solidFill>
                <a:effectLst/>
                <a:uLnTx/>
                <a:uFillTx/>
              </a:rPr>
              <a:t>Azure Active Directory</a:t>
            </a:r>
          </a:p>
        </p:txBody>
      </p:sp>
      <p:sp>
        <p:nvSpPr>
          <p:cNvPr id="36" name="TextBox 35">
            <a:extLst>
              <a:ext uri="{FF2B5EF4-FFF2-40B4-BE49-F238E27FC236}">
                <a16:creationId xmlns:a16="http://schemas.microsoft.com/office/drawing/2014/main" id="{5EBB9E0D-216D-4845-ACB6-0FC47794F3D9}"/>
              </a:ext>
            </a:extLst>
          </p:cNvPr>
          <p:cNvSpPr txBox="1"/>
          <p:nvPr/>
        </p:nvSpPr>
        <p:spPr>
          <a:xfrm>
            <a:off x="1851554" y="5704519"/>
            <a:ext cx="2447252" cy="561211"/>
          </a:xfrm>
          <a:prstGeom prst="rect">
            <a:avLst/>
          </a:prstGeom>
          <a:noFill/>
        </p:spPr>
        <p:txBody>
          <a:bodyPr wrap="none" lIns="179285" tIns="143428" rIns="179285" bIns="143428" rtlCol="0">
            <a:spAutoFit/>
          </a:bodyPr>
          <a:lstStyle/>
          <a:p>
            <a:pPr marL="0" marR="0" lvl="0" indent="0" defTabSz="914367" eaLnBrk="1" fontAlgn="auto" latinLnBrk="0" hangingPunct="1">
              <a:lnSpc>
                <a:spcPct val="90000"/>
              </a:lnSpc>
              <a:spcBef>
                <a:spcPts val="0"/>
              </a:spcBef>
              <a:spcAft>
                <a:spcPts val="588"/>
              </a:spcAft>
              <a:buClrTx/>
              <a:buSzTx/>
              <a:buFontTx/>
              <a:buNone/>
              <a:tabLst/>
              <a:defRPr/>
            </a:pPr>
            <a:r>
              <a:rPr kumimoji="0" lang="en-US" sz="1961" b="0" i="0" u="none" strike="noStrike" kern="0" cap="none" spc="0" normalizeH="0" baseline="0" noProof="0" dirty="0">
                <a:ln>
                  <a:noFill/>
                </a:ln>
                <a:solidFill>
                  <a:srgbClr val="5F5F5F"/>
                </a:solidFill>
                <a:effectLst/>
                <a:uLnTx/>
                <a:uFillTx/>
              </a:rPr>
              <a:t>Azure Subscription</a:t>
            </a:r>
          </a:p>
        </p:txBody>
      </p:sp>
      <p:cxnSp>
        <p:nvCxnSpPr>
          <p:cNvPr id="37" name="Straight Arrow Connector 36">
            <a:extLst>
              <a:ext uri="{FF2B5EF4-FFF2-40B4-BE49-F238E27FC236}">
                <a16:creationId xmlns:a16="http://schemas.microsoft.com/office/drawing/2014/main" id="{22985721-0F67-4D93-ABEE-02C32C26CBD4}"/>
              </a:ext>
            </a:extLst>
          </p:cNvPr>
          <p:cNvCxnSpPr/>
          <p:nvPr/>
        </p:nvCxnSpPr>
        <p:spPr>
          <a:xfrm>
            <a:off x="5215594" y="3831754"/>
            <a:ext cx="1570871" cy="12134"/>
          </a:xfrm>
          <a:prstGeom prst="straightConnector1">
            <a:avLst/>
          </a:prstGeom>
          <a:noFill/>
          <a:ln w="76200" cap="flat" cmpd="sng" algn="ctr">
            <a:solidFill>
              <a:srgbClr val="292929"/>
            </a:solidFill>
            <a:prstDash val="solid"/>
            <a:headEnd type="none"/>
            <a:tailEnd type="triangle"/>
          </a:ln>
          <a:effectLst/>
        </p:spPr>
      </p:cxnSp>
      <p:sp>
        <p:nvSpPr>
          <p:cNvPr id="38" name="TextBox 37">
            <a:extLst>
              <a:ext uri="{FF2B5EF4-FFF2-40B4-BE49-F238E27FC236}">
                <a16:creationId xmlns:a16="http://schemas.microsoft.com/office/drawing/2014/main" id="{8631C9C0-BBFD-4460-B64C-62F7A352548E}"/>
              </a:ext>
            </a:extLst>
          </p:cNvPr>
          <p:cNvSpPr txBox="1"/>
          <p:nvPr/>
        </p:nvSpPr>
        <p:spPr>
          <a:xfrm>
            <a:off x="5070561" y="2634072"/>
            <a:ext cx="2094420" cy="875111"/>
          </a:xfrm>
          <a:prstGeom prst="rect">
            <a:avLst/>
          </a:prstGeom>
          <a:noFill/>
        </p:spPr>
        <p:txBody>
          <a:bodyPr wrap="none" lIns="182880" tIns="146304" rIns="182880" bIns="146304" rtlCol="0">
            <a:spAutoFit/>
          </a:bodyPr>
          <a:lstStyle/>
          <a:p>
            <a:pPr marL="0" marR="0" lvl="0" indent="0" defTabSz="932742" eaLnBrk="1" fontAlgn="auto" latinLnBrk="0" hangingPunct="1">
              <a:lnSpc>
                <a:spcPct val="90000"/>
              </a:lnSpc>
              <a:spcBef>
                <a:spcPts val="0"/>
              </a:spcBef>
              <a:spcAft>
                <a:spcPts val="200"/>
              </a:spcAft>
              <a:buClrTx/>
              <a:buSzTx/>
              <a:buFontTx/>
              <a:buNone/>
              <a:tabLst/>
              <a:defRPr/>
            </a:pPr>
            <a:r>
              <a:rPr kumimoji="0" lang="en-US" sz="2000" b="0" i="0" u="none" strike="noStrike" kern="0" cap="none" spc="0" normalizeH="0" baseline="0" noProof="0" dirty="0">
                <a:ln>
                  <a:noFill/>
                </a:ln>
                <a:solidFill>
                  <a:srgbClr val="5F5F5F"/>
                </a:solidFill>
                <a:effectLst/>
                <a:uLnTx/>
                <a:uFillTx/>
              </a:rPr>
              <a:t>Authentication</a:t>
            </a:r>
          </a:p>
          <a:p>
            <a:pPr marL="0" marR="0" lvl="0" indent="0" defTabSz="932742" eaLnBrk="1" fontAlgn="auto" latinLnBrk="0" hangingPunct="1">
              <a:lnSpc>
                <a:spcPct val="90000"/>
              </a:lnSpc>
              <a:spcBef>
                <a:spcPts val="0"/>
              </a:spcBef>
              <a:spcAft>
                <a:spcPts val="200"/>
              </a:spcAft>
              <a:buClrTx/>
              <a:buSzTx/>
              <a:buFontTx/>
              <a:buNone/>
              <a:tabLst/>
              <a:defRPr/>
            </a:pPr>
            <a:r>
              <a:rPr kumimoji="0" lang="en-US" sz="2000" b="0" i="0" u="none" strike="noStrike" kern="0" cap="none" spc="0" normalizeH="0" baseline="0" noProof="0" dirty="0">
                <a:ln>
                  <a:noFill/>
                </a:ln>
                <a:solidFill>
                  <a:srgbClr val="5F5F5F"/>
                </a:solidFill>
                <a:effectLst/>
                <a:uLnTx/>
                <a:uFillTx/>
              </a:rPr>
              <a:t>&amp; Authorization</a:t>
            </a:r>
          </a:p>
        </p:txBody>
      </p:sp>
      <p:cxnSp>
        <p:nvCxnSpPr>
          <p:cNvPr id="39" name="Straight Connector 38">
            <a:extLst>
              <a:ext uri="{FF2B5EF4-FFF2-40B4-BE49-F238E27FC236}">
                <a16:creationId xmlns:a16="http://schemas.microsoft.com/office/drawing/2014/main" id="{A2CA781F-3F49-4FB4-9EA5-469F90A6CF94}"/>
              </a:ext>
            </a:extLst>
          </p:cNvPr>
          <p:cNvCxnSpPr/>
          <p:nvPr/>
        </p:nvCxnSpPr>
        <p:spPr bwMode="auto">
          <a:xfrm>
            <a:off x="3338525" y="2641344"/>
            <a:ext cx="37362" cy="2465752"/>
          </a:xfrm>
          <a:prstGeom prst="line">
            <a:avLst/>
          </a:prstGeom>
          <a:noFill/>
          <a:ln w="25400" cap="flat" cmpd="sng" algn="ctr">
            <a:solidFill>
              <a:schemeClr val="bg1"/>
            </a:solidFill>
            <a:prstDash val="dash"/>
            <a:headEnd type="none" w="med" len="med"/>
            <a:tailEnd type="none" w="med" len="med"/>
          </a:ln>
          <a:effectLst>
            <a:outerShdw blurRad="40000" dist="20000" dir="5400000" rotWithShape="0">
              <a:srgbClr val="000000">
                <a:alpha val="38000"/>
              </a:srgbClr>
            </a:outerShdw>
          </a:effectLst>
        </p:spPr>
      </p:cxnSp>
      <p:cxnSp>
        <p:nvCxnSpPr>
          <p:cNvPr id="40" name="Straight Connector 39">
            <a:extLst>
              <a:ext uri="{FF2B5EF4-FFF2-40B4-BE49-F238E27FC236}">
                <a16:creationId xmlns:a16="http://schemas.microsoft.com/office/drawing/2014/main" id="{9F752F53-17DA-45B7-91FF-457E56230D29}"/>
              </a:ext>
            </a:extLst>
          </p:cNvPr>
          <p:cNvCxnSpPr/>
          <p:nvPr/>
        </p:nvCxnSpPr>
        <p:spPr bwMode="auto">
          <a:xfrm>
            <a:off x="2424483" y="2641344"/>
            <a:ext cx="32748" cy="2478282"/>
          </a:xfrm>
          <a:prstGeom prst="line">
            <a:avLst/>
          </a:prstGeom>
          <a:noFill/>
          <a:ln w="25400" cap="flat" cmpd="sng" algn="ctr">
            <a:solidFill>
              <a:schemeClr val="bg1"/>
            </a:solidFill>
            <a:prstDash val="dash"/>
            <a:headEnd type="none" w="med" len="med"/>
            <a:tailEnd type="none" w="med" len="med"/>
          </a:ln>
          <a:effectLst>
            <a:outerShdw blurRad="40000" dist="20000" dir="5400000" rotWithShape="0">
              <a:srgbClr val="000000">
                <a:alpha val="38000"/>
              </a:srgbClr>
            </a:outerShdw>
          </a:effectLst>
        </p:spPr>
      </p:cxnSp>
      <p:sp>
        <p:nvSpPr>
          <p:cNvPr id="41" name="TextBox 40">
            <a:extLst>
              <a:ext uri="{FF2B5EF4-FFF2-40B4-BE49-F238E27FC236}">
                <a16:creationId xmlns:a16="http://schemas.microsoft.com/office/drawing/2014/main" id="{F73CAA9C-2AF3-40AE-A7BA-3D74156637BD}"/>
              </a:ext>
            </a:extLst>
          </p:cNvPr>
          <p:cNvSpPr txBox="1"/>
          <p:nvPr/>
        </p:nvSpPr>
        <p:spPr>
          <a:xfrm>
            <a:off x="1182098" y="4793647"/>
            <a:ext cx="1347919" cy="483557"/>
          </a:xfrm>
          <a:prstGeom prst="rect">
            <a:avLst/>
          </a:prstGeom>
          <a:noFill/>
        </p:spPr>
        <p:txBody>
          <a:bodyPr wrap="non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Subscription</a:t>
            </a:r>
          </a:p>
        </p:txBody>
      </p:sp>
      <p:sp>
        <p:nvSpPr>
          <p:cNvPr id="42" name="TextBox 41">
            <a:extLst>
              <a:ext uri="{FF2B5EF4-FFF2-40B4-BE49-F238E27FC236}">
                <a16:creationId xmlns:a16="http://schemas.microsoft.com/office/drawing/2014/main" id="{E37B2FF9-DB7C-4E20-A3FA-C42A9E9C0F6B}"/>
              </a:ext>
            </a:extLst>
          </p:cNvPr>
          <p:cNvSpPr txBox="1"/>
          <p:nvPr/>
        </p:nvSpPr>
        <p:spPr>
          <a:xfrm>
            <a:off x="2361433" y="4799209"/>
            <a:ext cx="1167340" cy="703104"/>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Resource </a:t>
            </a:r>
          </a:p>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Groups</a:t>
            </a:r>
          </a:p>
        </p:txBody>
      </p:sp>
      <p:sp>
        <p:nvSpPr>
          <p:cNvPr id="43" name="TextBox 42">
            <a:extLst>
              <a:ext uri="{FF2B5EF4-FFF2-40B4-BE49-F238E27FC236}">
                <a16:creationId xmlns:a16="http://schemas.microsoft.com/office/drawing/2014/main" id="{F78CE415-5018-4A97-978B-E7039ED23E7A}"/>
              </a:ext>
            </a:extLst>
          </p:cNvPr>
          <p:cNvSpPr txBox="1"/>
          <p:nvPr/>
        </p:nvSpPr>
        <p:spPr>
          <a:xfrm>
            <a:off x="3245661" y="4793646"/>
            <a:ext cx="1167340" cy="483557"/>
          </a:xfrm>
          <a:prstGeom prst="rect">
            <a:avLst/>
          </a:prstGeom>
          <a:noFill/>
        </p:spPr>
        <p:txBody>
          <a:bodyPr wrap="square" lIns="179285" tIns="143428" rIns="179285" bIns="143428" rtlCol="0">
            <a:spAutoFit/>
          </a:bodyPr>
          <a:lstStyle/>
          <a:p>
            <a:pPr marL="0" marR="0" lvl="0" indent="0" algn="ctr" defTabSz="914367" eaLnBrk="1" fontAlgn="auto" latinLnBrk="0" hangingPunct="1">
              <a:lnSpc>
                <a:spcPct val="90000"/>
              </a:lnSpc>
              <a:spcBef>
                <a:spcPts val="0"/>
              </a:spcBef>
              <a:spcAft>
                <a:spcPts val="196"/>
              </a:spcAft>
              <a:buClrTx/>
              <a:buSzTx/>
              <a:buFontTx/>
              <a:buNone/>
              <a:tabLst/>
              <a:defRPr/>
            </a:pPr>
            <a:r>
              <a:rPr kumimoji="0" lang="en-US" sz="1400" b="0" i="0" u="none" strike="noStrike" kern="0" cap="none" spc="0" normalizeH="0" baseline="0" noProof="0" dirty="0">
                <a:ln>
                  <a:noFill/>
                </a:ln>
                <a:solidFill>
                  <a:schemeClr val="bg1"/>
                </a:solidFill>
                <a:effectLst/>
                <a:uLnTx/>
                <a:uFillTx/>
              </a:rPr>
              <a:t>Resources</a:t>
            </a:r>
          </a:p>
        </p:txBody>
      </p:sp>
      <p:pic>
        <p:nvPicPr>
          <p:cNvPr id="44" name="Picture 43">
            <a:extLst>
              <a:ext uri="{FF2B5EF4-FFF2-40B4-BE49-F238E27FC236}">
                <a16:creationId xmlns:a16="http://schemas.microsoft.com/office/drawing/2014/main" id="{A4837FAF-4BD2-417A-B4F5-E6312936184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94236" y="5499803"/>
            <a:ext cx="780290" cy="780290"/>
          </a:xfrm>
          <a:prstGeom prst="rect">
            <a:avLst/>
          </a:prstGeom>
        </p:spPr>
      </p:pic>
      <p:pic>
        <p:nvPicPr>
          <p:cNvPr id="45" name="Picture 44">
            <a:extLst>
              <a:ext uri="{FF2B5EF4-FFF2-40B4-BE49-F238E27FC236}">
                <a16:creationId xmlns:a16="http://schemas.microsoft.com/office/drawing/2014/main" id="{72C97FAC-D8BD-4B2E-A467-CF7C20E17E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27325" y="5551209"/>
            <a:ext cx="780290" cy="780290"/>
          </a:xfrm>
          <a:prstGeom prst="rect">
            <a:avLst/>
          </a:prstGeom>
        </p:spPr>
      </p:pic>
    </p:spTree>
    <p:extLst>
      <p:ext uri="{BB962C8B-B14F-4D97-AF65-F5344CB8AC3E}">
        <p14:creationId xmlns:p14="http://schemas.microsoft.com/office/powerpoint/2010/main" val="1602995564"/>
      </p:ext>
    </p:extLst>
  </p:cSld>
  <p:clrMapOvr>
    <a:masterClrMapping/>
  </p:clrMapOvr>
  <p:transition>
    <p:fad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BBAA50F-9E5E-4A66-B590-F844332A35AB}"/>
              </a:ext>
            </a:extLst>
          </p:cNvPr>
          <p:cNvSpPr>
            <a:spLocks noGrp="1"/>
          </p:cNvSpPr>
          <p:nvPr>
            <p:ph type="body" sz="quarter" idx="11"/>
          </p:nvPr>
        </p:nvSpPr>
        <p:spPr>
          <a:xfrm>
            <a:off x="6519863" y="1709736"/>
            <a:ext cx="5735883" cy="3983037"/>
          </a:xfrm>
        </p:spPr>
        <p:txBody>
          <a:bodyPr/>
          <a:lstStyle/>
          <a:p>
            <a:pPr marL="0" indent="0">
              <a:buNone/>
            </a:pPr>
            <a:r>
              <a:rPr lang="en-US" sz="2800" dirty="0"/>
              <a:t>ARM Policies</a:t>
            </a:r>
          </a:p>
          <a:p>
            <a:r>
              <a:rPr lang="en-US" sz="2000" dirty="0"/>
              <a:t>Manage what resources or configurations are available at the subscription, resource group or resource level </a:t>
            </a:r>
          </a:p>
          <a:p>
            <a:r>
              <a:rPr lang="en-US" sz="2000" dirty="0"/>
              <a:t>Examples</a:t>
            </a:r>
          </a:p>
          <a:p>
            <a:pPr lvl="1"/>
            <a:r>
              <a:rPr lang="en-US" sz="2000" dirty="0"/>
              <a:t>Supported Regions</a:t>
            </a:r>
          </a:p>
          <a:p>
            <a:pPr lvl="1"/>
            <a:r>
              <a:rPr lang="en-US" sz="2000" dirty="0"/>
              <a:t>Naming Conventions</a:t>
            </a:r>
          </a:p>
          <a:p>
            <a:pPr lvl="1"/>
            <a:r>
              <a:rPr lang="en-US" sz="2000" dirty="0"/>
              <a:t>Supported Services</a:t>
            </a:r>
          </a:p>
          <a:p>
            <a:pPr lvl="1"/>
            <a:r>
              <a:rPr lang="en-US" sz="2000" dirty="0"/>
              <a:t>Supported SKUs</a:t>
            </a:r>
          </a:p>
          <a:p>
            <a:pPr lvl="1"/>
            <a:r>
              <a:rPr lang="en-US" sz="2000" dirty="0"/>
              <a:t>Tag requirements</a:t>
            </a:r>
          </a:p>
          <a:p>
            <a:endParaRPr lang="en-US" sz="2000" dirty="0"/>
          </a:p>
        </p:txBody>
      </p:sp>
      <p:sp>
        <p:nvSpPr>
          <p:cNvPr id="8" name="Text Placeholder 7">
            <a:extLst>
              <a:ext uri="{FF2B5EF4-FFF2-40B4-BE49-F238E27FC236}">
                <a16:creationId xmlns:a16="http://schemas.microsoft.com/office/drawing/2014/main" id="{80781A38-E85C-4BC1-A50E-A87C868BAF7B}"/>
              </a:ext>
            </a:extLst>
          </p:cNvPr>
          <p:cNvSpPr>
            <a:spLocks noGrp="1"/>
          </p:cNvSpPr>
          <p:nvPr>
            <p:ph type="body" sz="quarter" idx="12"/>
          </p:nvPr>
        </p:nvSpPr>
        <p:spPr>
          <a:xfrm>
            <a:off x="426577" y="1709737"/>
            <a:ext cx="5735883" cy="3983037"/>
          </a:xfrm>
        </p:spPr>
        <p:txBody>
          <a:bodyPr/>
          <a:lstStyle/>
          <a:p>
            <a:pPr marL="0" indent="0">
              <a:buNone/>
            </a:pPr>
            <a:r>
              <a:rPr lang="en-US" sz="2800" dirty="0"/>
              <a:t>Role Based Access Control</a:t>
            </a:r>
          </a:p>
          <a:p>
            <a:r>
              <a:rPr lang="en-US" sz="2000" dirty="0"/>
              <a:t>Manage which users or groups can perform which actions on which resources</a:t>
            </a:r>
          </a:p>
          <a:p>
            <a:r>
              <a:rPr lang="en-US" sz="2000" dirty="0"/>
              <a:t>Examples</a:t>
            </a:r>
          </a:p>
          <a:p>
            <a:pPr lvl="1"/>
            <a:r>
              <a:rPr lang="en-US" sz="2000" dirty="0"/>
              <a:t>Owner</a:t>
            </a:r>
          </a:p>
          <a:p>
            <a:pPr lvl="1"/>
            <a:r>
              <a:rPr lang="en-US" sz="2000" dirty="0"/>
              <a:t>Contributor</a:t>
            </a:r>
          </a:p>
          <a:p>
            <a:pPr lvl="1"/>
            <a:r>
              <a:rPr lang="en-US" sz="2000" dirty="0"/>
              <a:t>Reader</a:t>
            </a:r>
          </a:p>
          <a:p>
            <a:pPr lvl="1"/>
            <a:r>
              <a:rPr lang="en-US" sz="2000" dirty="0"/>
              <a:t>Resource specific roles like Storage Account Contributor</a:t>
            </a:r>
          </a:p>
          <a:p>
            <a:pPr lvl="1"/>
            <a:r>
              <a:rPr lang="en-US" sz="2000" dirty="0"/>
              <a:t>Custom Roles</a:t>
            </a:r>
          </a:p>
          <a:p>
            <a:endParaRPr lang="en-US" sz="2000" dirty="0"/>
          </a:p>
        </p:txBody>
      </p:sp>
      <p:sp>
        <p:nvSpPr>
          <p:cNvPr id="6" name="Text Placeholder 5">
            <a:extLst>
              <a:ext uri="{FF2B5EF4-FFF2-40B4-BE49-F238E27FC236}">
                <a16:creationId xmlns:a16="http://schemas.microsoft.com/office/drawing/2014/main" id="{5D3D30E7-7CB5-40D4-9833-96116C9C8674}"/>
              </a:ext>
            </a:extLst>
          </p:cNvPr>
          <p:cNvSpPr>
            <a:spLocks noGrp="1"/>
          </p:cNvSpPr>
          <p:nvPr>
            <p:ph type="body" sz="quarter" idx="10"/>
          </p:nvPr>
        </p:nvSpPr>
        <p:spPr/>
        <p:txBody>
          <a:bodyPr/>
          <a:lstStyle/>
          <a:p>
            <a:r>
              <a:rPr lang="en-US" dirty="0"/>
              <a:t>Comparing Policies and RBAC</a:t>
            </a:r>
          </a:p>
        </p:txBody>
      </p:sp>
      <p:sp>
        <p:nvSpPr>
          <p:cNvPr id="5" name="Title 4">
            <a:extLst>
              <a:ext uri="{FF2B5EF4-FFF2-40B4-BE49-F238E27FC236}">
                <a16:creationId xmlns:a16="http://schemas.microsoft.com/office/drawing/2014/main" id="{E8B105B5-37CC-4904-8377-7AD1C7A30619}"/>
              </a:ext>
            </a:extLst>
          </p:cNvPr>
          <p:cNvSpPr>
            <a:spLocks noGrp="1"/>
          </p:cNvSpPr>
          <p:nvPr>
            <p:ph type="title"/>
          </p:nvPr>
        </p:nvSpPr>
        <p:spPr/>
        <p:txBody>
          <a:bodyPr/>
          <a:lstStyle/>
          <a:p>
            <a:r>
              <a:rPr lang="en-US" dirty="0"/>
              <a:t>Controlling Resources within a Subscription</a:t>
            </a:r>
          </a:p>
        </p:txBody>
      </p:sp>
    </p:spTree>
    <p:extLst>
      <p:ext uri="{BB962C8B-B14F-4D97-AF65-F5344CB8AC3E}">
        <p14:creationId xmlns:p14="http://schemas.microsoft.com/office/powerpoint/2010/main" val="577913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animEffect transition="in" filter="fade">
                                      <p:cBhvr>
                                        <p:cTn id="15" dur="500"/>
                                        <p:tgtEl>
                                          <p:spTgt spid="7">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fade">
                                      <p:cBhvr>
                                        <p:cTn id="18" dur="500"/>
                                        <p:tgtEl>
                                          <p:spTgt spid="7">
                                            <p:txEl>
                                              <p:pRg st="3" end="3"/>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7">
                                            <p:txEl>
                                              <p:pRg st="5" end="5"/>
                                            </p:txEl>
                                          </p:spTgt>
                                        </p:tgtEl>
                                        <p:attrNameLst>
                                          <p:attrName>style.visibility</p:attrName>
                                        </p:attrNameLst>
                                      </p:cBhvr>
                                      <p:to>
                                        <p:strVal val="visible"/>
                                      </p:to>
                                    </p:set>
                                    <p:animEffect transition="in" filter="fade">
                                      <p:cBhvr>
                                        <p:cTn id="26" dur="500"/>
                                        <p:tgtEl>
                                          <p:spTgt spid="7">
                                            <p:txEl>
                                              <p:pRg st="5" end="5"/>
                                            </p:txEl>
                                          </p:spTgt>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7">
                                            <p:txEl>
                                              <p:pRg st="6" end="6"/>
                                            </p:txEl>
                                          </p:spTgt>
                                        </p:tgtEl>
                                        <p:attrNameLst>
                                          <p:attrName>style.visibility</p:attrName>
                                        </p:attrNameLst>
                                      </p:cBhvr>
                                      <p:to>
                                        <p:strVal val="visible"/>
                                      </p:to>
                                    </p:set>
                                    <p:animEffect transition="in" filter="fade">
                                      <p:cBhvr>
                                        <p:cTn id="30" dur="500"/>
                                        <p:tgtEl>
                                          <p:spTgt spid="7">
                                            <p:txEl>
                                              <p:pRg st="6" end="6"/>
                                            </p:txEl>
                                          </p:spTgt>
                                        </p:tgtEl>
                                      </p:cBhvr>
                                    </p:animEffect>
                                  </p:childTnLst>
                                </p:cTn>
                              </p:par>
                            </p:childTnLst>
                          </p:cTn>
                        </p:par>
                        <p:par>
                          <p:cTn id="31" fill="hold">
                            <p:stCondLst>
                              <p:cond delay="2000"/>
                            </p:stCondLst>
                            <p:childTnLst>
                              <p:par>
                                <p:cTn id="32" presetID="10" presetClass="entr" presetSubtype="0" fill="hold" nodeType="afterEffect">
                                  <p:stCondLst>
                                    <p:cond delay="0"/>
                                  </p:stCondLst>
                                  <p:childTnLst>
                                    <p:set>
                                      <p:cBhvr>
                                        <p:cTn id="33" dur="1" fill="hold">
                                          <p:stCondLst>
                                            <p:cond delay="0"/>
                                          </p:stCondLst>
                                        </p:cTn>
                                        <p:tgtEl>
                                          <p:spTgt spid="7">
                                            <p:txEl>
                                              <p:pRg st="7" end="7"/>
                                            </p:txEl>
                                          </p:spTgt>
                                        </p:tgtEl>
                                        <p:attrNameLst>
                                          <p:attrName>style.visibility</p:attrName>
                                        </p:attrNameLst>
                                      </p:cBhvr>
                                      <p:to>
                                        <p:strVal val="visible"/>
                                      </p:to>
                                    </p:set>
                                    <p:animEffect transition="in" filter="fade">
                                      <p:cBhvr>
                                        <p:cTn id="34" dur="500"/>
                                        <p:tgtEl>
                                          <p:spTgt spid="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0662" y="1741849"/>
            <a:ext cx="6262688" cy="3983037"/>
          </a:xfrm>
        </p:spPr>
        <p:txBody>
          <a:bodyPr/>
          <a:lstStyle/>
          <a:p>
            <a:r>
              <a:rPr lang="en-US" sz="2400" dirty="0"/>
              <a:t>Define what actions are allowed</a:t>
            </a:r>
          </a:p>
          <a:p>
            <a:r>
              <a:rPr lang="en-US" sz="2400" dirty="0"/>
              <a:t>Polices are a default allow system</a:t>
            </a:r>
          </a:p>
          <a:p>
            <a:r>
              <a:rPr lang="en-US" sz="2400" dirty="0"/>
              <a:t>Policies are described via Policy Definitions</a:t>
            </a:r>
          </a:p>
          <a:p>
            <a:r>
              <a:rPr lang="en-US" sz="2400" dirty="0"/>
              <a:t>Policies are applied via Policy Assignments</a:t>
            </a:r>
          </a:p>
          <a:p>
            <a:r>
              <a:rPr lang="en-US" sz="2400" dirty="0"/>
              <a:t>Scoped at:</a:t>
            </a:r>
          </a:p>
          <a:p>
            <a:pPr lvl="1"/>
            <a:r>
              <a:rPr lang="en-US" sz="1800" dirty="0"/>
              <a:t>Subscription</a:t>
            </a:r>
          </a:p>
          <a:p>
            <a:pPr lvl="1"/>
            <a:r>
              <a:rPr lang="en-US" sz="1800" dirty="0"/>
              <a:t>Resource Group</a:t>
            </a:r>
          </a:p>
          <a:p>
            <a:pPr lvl="1"/>
            <a:r>
              <a:rPr lang="en-US" sz="1800" dirty="0"/>
              <a:t>Resource </a:t>
            </a:r>
          </a:p>
        </p:txBody>
      </p:sp>
      <p:sp>
        <p:nvSpPr>
          <p:cNvPr id="3" name="Text Placeholder 2"/>
          <p:cNvSpPr>
            <a:spLocks noGrp="1"/>
          </p:cNvSpPr>
          <p:nvPr>
            <p:ph type="body" sz="quarter" idx="10"/>
          </p:nvPr>
        </p:nvSpPr>
        <p:spPr/>
        <p:txBody>
          <a:bodyPr/>
          <a:lstStyle/>
          <a:p>
            <a:r>
              <a:rPr lang="en-US" dirty="0"/>
              <a:t>Controlling Resources through Policy</a:t>
            </a:r>
          </a:p>
        </p:txBody>
      </p:sp>
      <p:sp>
        <p:nvSpPr>
          <p:cNvPr id="4" name="Title 3"/>
          <p:cNvSpPr>
            <a:spLocks noGrp="1"/>
          </p:cNvSpPr>
          <p:nvPr>
            <p:ph type="title"/>
          </p:nvPr>
        </p:nvSpPr>
        <p:spPr/>
        <p:txBody>
          <a:bodyPr/>
          <a:lstStyle/>
          <a:p>
            <a:r>
              <a:rPr lang="en-US" dirty="0"/>
              <a:t>Resource Manager Policies</a:t>
            </a:r>
          </a:p>
        </p:txBody>
      </p:sp>
      <p:pic>
        <p:nvPicPr>
          <p:cNvPr id="5" name="Picture 4"/>
          <p:cNvPicPr>
            <a:picLocks noChangeAspect="1"/>
          </p:cNvPicPr>
          <p:nvPr/>
        </p:nvPicPr>
        <p:blipFill>
          <a:blip r:embed="rId3"/>
          <a:stretch>
            <a:fillRect/>
          </a:stretch>
        </p:blipFill>
        <p:spPr>
          <a:xfrm>
            <a:off x="6623050" y="1795949"/>
            <a:ext cx="5647991" cy="3465026"/>
          </a:xfrm>
          <a:prstGeom prst="rect">
            <a:avLst/>
          </a:prstGeom>
          <a:effectLst>
            <a:glow rad="63500">
              <a:schemeClr val="accent2">
                <a:satMod val="175000"/>
                <a:alpha val="40000"/>
              </a:schemeClr>
            </a:glow>
          </a:effectLst>
        </p:spPr>
      </p:pic>
    </p:spTree>
    <p:extLst>
      <p:ext uri="{BB962C8B-B14F-4D97-AF65-F5344CB8AC3E}">
        <p14:creationId xmlns:p14="http://schemas.microsoft.com/office/powerpoint/2010/main" val="1994627601"/>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5D72A18E-1080-41EF-83E6-1DCD3B341D40}"/>
              </a:ext>
            </a:extLst>
          </p:cNvPr>
          <p:cNvSpPr/>
          <p:nvPr/>
        </p:nvSpPr>
        <p:spPr>
          <a:xfrm>
            <a:off x="8673985" y="1626946"/>
            <a:ext cx="3166533" cy="3166533"/>
          </a:xfrm>
          <a:prstGeom prst="ellipse">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itle 3"/>
          <p:cNvSpPr>
            <a:spLocks noGrp="1"/>
          </p:cNvSpPr>
          <p:nvPr>
            <p:ph type="title"/>
          </p:nvPr>
        </p:nvSpPr>
        <p:spPr/>
        <p:txBody>
          <a:bodyPr/>
          <a:lstStyle/>
          <a:p>
            <a:r>
              <a:rPr lang="en-US" dirty="0"/>
              <a:t>What can you do with Resource Manager?</a:t>
            </a:r>
          </a:p>
        </p:txBody>
      </p:sp>
      <p:grpSp>
        <p:nvGrpSpPr>
          <p:cNvPr id="16" name="Group 15">
            <a:extLst>
              <a:ext uri="{FF2B5EF4-FFF2-40B4-BE49-F238E27FC236}">
                <a16:creationId xmlns:a16="http://schemas.microsoft.com/office/drawing/2014/main" id="{B86BB83B-31A4-4AE9-BF26-1DF554E39D10}"/>
              </a:ext>
            </a:extLst>
          </p:cNvPr>
          <p:cNvGrpSpPr/>
          <p:nvPr/>
        </p:nvGrpSpPr>
        <p:grpSpPr>
          <a:xfrm>
            <a:off x="9285835" y="2555125"/>
            <a:ext cx="1942836" cy="1884275"/>
            <a:chOff x="12789234" y="2625342"/>
            <a:chExt cx="1942836" cy="1884275"/>
          </a:xfrm>
        </p:grpSpPr>
        <p:pic>
          <p:nvPicPr>
            <p:cNvPr id="6" name="Picture 5"/>
            <p:cNvPicPr>
              <a:picLocks noChangeAspect="1"/>
            </p:cNvPicPr>
            <p:nvPr/>
          </p:nvPicPr>
          <p:blipFill>
            <a:blip r:embed="rId3"/>
            <a:stretch>
              <a:fillRect/>
            </a:stretch>
          </p:blipFill>
          <p:spPr>
            <a:xfrm>
              <a:off x="12789234" y="2625342"/>
              <a:ext cx="1942836" cy="1450610"/>
            </a:xfrm>
            <a:prstGeom prst="rect">
              <a:avLst/>
            </a:prstGeom>
          </p:spPr>
        </p:pic>
        <p:sp>
          <p:nvSpPr>
            <p:cNvPr id="7" name="TextBox 6"/>
            <p:cNvSpPr txBox="1"/>
            <p:nvPr/>
          </p:nvSpPr>
          <p:spPr>
            <a:xfrm>
              <a:off x="13094283" y="3881753"/>
              <a:ext cx="1332737"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Deploy</a:t>
              </a:r>
            </a:p>
          </p:txBody>
        </p:sp>
      </p:grpSp>
      <p:grpSp>
        <p:nvGrpSpPr>
          <p:cNvPr id="11" name="Group 10">
            <a:extLst>
              <a:ext uri="{FF2B5EF4-FFF2-40B4-BE49-F238E27FC236}">
                <a16:creationId xmlns:a16="http://schemas.microsoft.com/office/drawing/2014/main" id="{F452B464-EA5A-4DFB-98D1-5781D47965C1}"/>
              </a:ext>
            </a:extLst>
          </p:cNvPr>
          <p:cNvGrpSpPr/>
          <p:nvPr/>
        </p:nvGrpSpPr>
        <p:grpSpPr>
          <a:xfrm>
            <a:off x="1207803" y="2555125"/>
            <a:ext cx="2382782" cy="1814058"/>
            <a:chOff x="4711202" y="2625342"/>
            <a:chExt cx="2382782" cy="1814058"/>
          </a:xfrm>
        </p:grpSpPr>
        <p:pic>
          <p:nvPicPr>
            <p:cNvPr id="9" name="Picture 8"/>
            <p:cNvPicPr>
              <a:picLocks noChangeAspect="1"/>
            </p:cNvPicPr>
            <p:nvPr/>
          </p:nvPicPr>
          <p:blipFill>
            <a:blip r:embed="rId4"/>
            <a:stretch>
              <a:fillRect/>
            </a:stretch>
          </p:blipFill>
          <p:spPr>
            <a:xfrm>
              <a:off x="4711202" y="2625342"/>
              <a:ext cx="2382782" cy="1310177"/>
            </a:xfrm>
            <a:prstGeom prst="rect">
              <a:avLst/>
            </a:prstGeom>
          </p:spPr>
        </p:pic>
        <p:sp>
          <p:nvSpPr>
            <p:cNvPr id="10" name="TextBox 9"/>
            <p:cNvSpPr txBox="1"/>
            <p:nvPr/>
          </p:nvSpPr>
          <p:spPr>
            <a:xfrm>
              <a:off x="5105996" y="3811536"/>
              <a:ext cx="15931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Organize</a:t>
              </a:r>
            </a:p>
          </p:txBody>
        </p:sp>
      </p:grpSp>
      <p:grpSp>
        <p:nvGrpSpPr>
          <p:cNvPr id="15" name="Group 14">
            <a:extLst>
              <a:ext uri="{FF2B5EF4-FFF2-40B4-BE49-F238E27FC236}">
                <a16:creationId xmlns:a16="http://schemas.microsoft.com/office/drawing/2014/main" id="{EFAD2340-A7D9-4D04-9C73-B42FF6E4D766}"/>
              </a:ext>
            </a:extLst>
          </p:cNvPr>
          <p:cNvGrpSpPr/>
          <p:nvPr/>
        </p:nvGrpSpPr>
        <p:grpSpPr>
          <a:xfrm>
            <a:off x="5151147" y="2609063"/>
            <a:ext cx="2574125" cy="1760120"/>
            <a:chOff x="8750537" y="2679280"/>
            <a:chExt cx="2574125" cy="1760120"/>
          </a:xfrm>
        </p:grpSpPr>
        <p:pic>
          <p:nvPicPr>
            <p:cNvPr id="12" name="Picture 11"/>
            <p:cNvPicPr>
              <a:picLocks noChangeAspect="1"/>
            </p:cNvPicPr>
            <p:nvPr/>
          </p:nvPicPr>
          <p:blipFill>
            <a:blip r:embed="rId5"/>
            <a:stretch>
              <a:fillRect/>
            </a:stretch>
          </p:blipFill>
          <p:spPr>
            <a:xfrm>
              <a:off x="8750537" y="2679280"/>
              <a:ext cx="2574125" cy="1202301"/>
            </a:xfrm>
            <a:prstGeom prst="rect">
              <a:avLst/>
            </a:prstGeom>
          </p:spPr>
        </p:pic>
        <p:sp>
          <p:nvSpPr>
            <p:cNvPr id="13" name="TextBox 12"/>
            <p:cNvSpPr txBox="1"/>
            <p:nvPr/>
          </p:nvSpPr>
          <p:spPr>
            <a:xfrm>
              <a:off x="9347602" y="3811536"/>
              <a:ext cx="1379993" cy="627864"/>
            </a:xfrm>
            <a:prstGeom prst="rect">
              <a:avLst/>
            </a:prstGeom>
            <a:noFill/>
          </p:spPr>
          <p:txBody>
            <a:bodyPr wrap="none" lIns="182880" tIns="146304" rIns="182880" bIns="146304" rtlCol="0" anchor="ctr">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dirty="0">
                  <a:ln>
                    <a:noFill/>
                  </a:ln>
                  <a:gradFill>
                    <a:gsLst>
                      <a:gs pos="2917">
                        <a:srgbClr val="292929"/>
                      </a:gs>
                      <a:gs pos="30000">
                        <a:srgbClr val="292929"/>
                      </a:gs>
                    </a:gsLst>
                    <a:lin ang="5400000" scaled="0"/>
                  </a:gradFill>
                  <a:effectLst/>
                  <a:uLnTx/>
                  <a:uFillTx/>
                  <a:latin typeface="Segoe UI"/>
                  <a:ea typeface="+mn-ea"/>
                  <a:cs typeface="+mn-cs"/>
                </a:rPr>
                <a:t>Control</a:t>
              </a:r>
            </a:p>
          </p:txBody>
        </p:sp>
      </p:grpSp>
    </p:spTree>
    <p:extLst>
      <p:ext uri="{BB962C8B-B14F-4D97-AF65-F5344CB8AC3E}">
        <p14:creationId xmlns:p14="http://schemas.microsoft.com/office/powerpoint/2010/main" val="1718509904"/>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0362" y="1938338"/>
            <a:ext cx="3921705" cy="3983037"/>
          </a:xfrm>
        </p:spPr>
        <p:txBody>
          <a:bodyPr/>
          <a:lstStyle/>
          <a:p>
            <a:r>
              <a:rPr lang="en-US" sz="2800" dirty="0"/>
              <a:t>JSON file listing the resources (and their dependencies) that ought to make up the deployment</a:t>
            </a:r>
          </a:p>
          <a:p>
            <a:r>
              <a:rPr lang="en-US" sz="2800" dirty="0"/>
              <a:t>Tells Azure “What to Create” (declarative)</a:t>
            </a:r>
          </a:p>
          <a:p>
            <a:endParaRPr lang="en-US" dirty="0"/>
          </a:p>
        </p:txBody>
      </p:sp>
      <p:sp>
        <p:nvSpPr>
          <p:cNvPr id="3" name="Text Placeholder 2"/>
          <p:cNvSpPr>
            <a:spLocks noGrp="1"/>
          </p:cNvSpPr>
          <p:nvPr>
            <p:ph type="body" sz="quarter" idx="10"/>
          </p:nvPr>
        </p:nvSpPr>
        <p:spPr/>
        <p:txBody>
          <a:bodyPr/>
          <a:lstStyle/>
          <a:p>
            <a:r>
              <a:rPr lang="en-US" dirty="0"/>
              <a:t>Infrastructure as Code</a:t>
            </a:r>
          </a:p>
        </p:txBody>
      </p:sp>
      <p:sp>
        <p:nvSpPr>
          <p:cNvPr id="4" name="Title 3"/>
          <p:cNvSpPr>
            <a:spLocks noGrp="1"/>
          </p:cNvSpPr>
          <p:nvPr>
            <p:ph type="title"/>
          </p:nvPr>
        </p:nvSpPr>
        <p:spPr/>
        <p:txBody>
          <a:bodyPr/>
          <a:lstStyle/>
          <a:p>
            <a:r>
              <a:rPr lang="en-US" dirty="0"/>
              <a:t>ARM Templates</a:t>
            </a:r>
          </a:p>
        </p:txBody>
      </p:sp>
      <p:pic>
        <p:nvPicPr>
          <p:cNvPr id="5" name="Picture 4"/>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5113628" y="2622656"/>
            <a:ext cx="1337936" cy="1337936"/>
          </a:xfrm>
          <a:prstGeom prst="rect">
            <a:avLst/>
          </a:prstGeom>
        </p:spPr>
      </p:pic>
      <p:grpSp>
        <p:nvGrpSpPr>
          <p:cNvPr id="6" name="Group 5"/>
          <p:cNvGrpSpPr/>
          <p:nvPr/>
        </p:nvGrpSpPr>
        <p:grpSpPr>
          <a:xfrm>
            <a:off x="6357506" y="1204678"/>
            <a:ext cx="5363440" cy="5108313"/>
            <a:chOff x="6451564" y="1116756"/>
            <a:chExt cx="5363440" cy="5108313"/>
          </a:xfrm>
        </p:grpSpPr>
        <p:pic>
          <p:nvPicPr>
            <p:cNvPr id="7" name="Picture 6"/>
            <p:cNvPicPr>
              <a:picLocks noChangeAspect="1"/>
            </p:cNvPicPr>
            <p:nvPr/>
          </p:nvPicPr>
          <p:blipFill>
            <a:blip r:embed="rId4"/>
            <a:stretch>
              <a:fillRect/>
            </a:stretch>
          </p:blipFill>
          <p:spPr>
            <a:xfrm>
              <a:off x="8462674" y="1116756"/>
              <a:ext cx="3352330" cy="5108313"/>
            </a:xfrm>
            <a:prstGeom prst="rect">
              <a:avLst/>
            </a:prstGeom>
          </p:spPr>
        </p:pic>
        <p:grpSp>
          <p:nvGrpSpPr>
            <p:cNvPr id="8" name="Group 7"/>
            <p:cNvGrpSpPr/>
            <p:nvPr/>
          </p:nvGrpSpPr>
          <p:grpSpPr>
            <a:xfrm>
              <a:off x="6451564" y="1648236"/>
              <a:ext cx="2944253" cy="3286776"/>
              <a:chOff x="6451564" y="1648236"/>
              <a:chExt cx="2944253" cy="3286776"/>
            </a:xfrm>
          </p:grpSpPr>
          <p:cxnSp>
            <p:nvCxnSpPr>
              <p:cNvPr id="9" name="Straight Arrow Connector 8"/>
              <p:cNvCxnSpPr>
                <a:stCxn id="5" idx="3"/>
              </p:cNvCxnSpPr>
              <p:nvPr/>
            </p:nvCxnSpPr>
            <p:spPr>
              <a:xfrm>
                <a:off x="6451564" y="3291624"/>
                <a:ext cx="200451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5" idx="3"/>
              </p:cNvCxnSpPr>
              <p:nvPr/>
            </p:nvCxnSpPr>
            <p:spPr>
              <a:xfrm flipV="1">
                <a:off x="6451564" y="1648236"/>
                <a:ext cx="2944253" cy="1643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5" idx="3"/>
              </p:cNvCxnSpPr>
              <p:nvPr/>
            </p:nvCxnSpPr>
            <p:spPr>
              <a:xfrm>
                <a:off x="6451564" y="3291624"/>
                <a:ext cx="2944253" cy="164338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flipV="1">
                <a:off x="6451564" y="2880657"/>
                <a:ext cx="2262295" cy="3903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a:off x="6497644" y="3320248"/>
                <a:ext cx="2295452" cy="41093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grpSp>
    </p:spTree>
    <p:extLst>
      <p:ext uri="{BB962C8B-B14F-4D97-AF65-F5344CB8AC3E}">
        <p14:creationId xmlns:p14="http://schemas.microsoft.com/office/powerpoint/2010/main" val="25904760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Introduction to Azure IAAS</a:t>
            </a:r>
          </a:p>
        </p:txBody>
      </p:sp>
      <p:sp>
        <p:nvSpPr>
          <p:cNvPr id="3" name="Text Placeholder 2"/>
          <p:cNvSpPr>
            <a:spLocks noGrp="1"/>
          </p:cNvSpPr>
          <p:nvPr>
            <p:ph type="body" sz="quarter" idx="16"/>
          </p:nvPr>
        </p:nvSpPr>
        <p:spPr>
          <a:xfrm>
            <a:off x="548922" y="3328138"/>
            <a:ext cx="2861116" cy="748938"/>
          </a:xfrm>
        </p:spPr>
        <p:txBody>
          <a:bodyPr/>
          <a:lstStyle/>
          <a:p>
            <a:r>
              <a:rPr lang="en-US" dirty="0"/>
              <a:t>IaaS Components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2278432850"/>
      </p:ext>
    </p:extLst>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0362" y="1938338"/>
            <a:ext cx="4662387" cy="3983037"/>
          </a:xfrm>
        </p:spPr>
        <p:txBody>
          <a:bodyPr/>
          <a:lstStyle/>
          <a:p>
            <a:r>
              <a:rPr lang="en-US" sz="2800" dirty="0"/>
              <a:t>Used to store settings specific to an environment</a:t>
            </a:r>
          </a:p>
          <a:p>
            <a:r>
              <a:rPr lang="en-US" sz="2800" dirty="0"/>
              <a:t>Could be used to document different types of environments details, but identical resources</a:t>
            </a:r>
          </a:p>
          <a:p>
            <a:endParaRPr lang="en-US" dirty="0"/>
          </a:p>
        </p:txBody>
      </p:sp>
      <p:sp>
        <p:nvSpPr>
          <p:cNvPr id="3" name="Text Placeholder 2"/>
          <p:cNvSpPr>
            <a:spLocks noGrp="1"/>
          </p:cNvSpPr>
          <p:nvPr>
            <p:ph type="body" sz="quarter" idx="10"/>
          </p:nvPr>
        </p:nvSpPr>
        <p:spPr>
          <a:xfrm>
            <a:off x="352759" y="800099"/>
            <a:ext cx="6081495" cy="404579"/>
          </a:xfrm>
        </p:spPr>
        <p:txBody>
          <a:bodyPr/>
          <a:lstStyle/>
          <a:p>
            <a:r>
              <a:rPr lang="en-US" sz="2400" kern="0" dirty="0">
                <a:solidFill>
                  <a:schemeClr val="bg2"/>
                </a:solidFill>
              </a:rPr>
              <a:t>Define Runtime Parameter Files for different environments</a:t>
            </a:r>
          </a:p>
        </p:txBody>
      </p:sp>
      <p:sp>
        <p:nvSpPr>
          <p:cNvPr id="4" name="Title 3"/>
          <p:cNvSpPr>
            <a:spLocks noGrp="1"/>
          </p:cNvSpPr>
          <p:nvPr>
            <p:ph type="title"/>
          </p:nvPr>
        </p:nvSpPr>
        <p:spPr/>
        <p:txBody>
          <a:bodyPr/>
          <a:lstStyle/>
          <a:p>
            <a:r>
              <a:rPr lang="en-US" dirty="0"/>
              <a:t>Parameter Files</a:t>
            </a:r>
          </a:p>
        </p:txBody>
      </p:sp>
      <p:grpSp>
        <p:nvGrpSpPr>
          <p:cNvPr id="14" name="Group 13"/>
          <p:cNvGrpSpPr/>
          <p:nvPr/>
        </p:nvGrpSpPr>
        <p:grpSpPr>
          <a:xfrm>
            <a:off x="6336331" y="2772991"/>
            <a:ext cx="1535677" cy="1033485"/>
            <a:chOff x="6331260" y="2695881"/>
            <a:chExt cx="1535677" cy="1033485"/>
          </a:xfrm>
        </p:grpSpPr>
        <p:pic>
          <p:nvPicPr>
            <p:cNvPr id="6" name="Picture 5"/>
            <p:cNvPicPr>
              <a:picLocks noChangeAspect="1"/>
            </p:cNvPicPr>
            <p:nvPr/>
          </p:nvPicPr>
          <p:blipFill>
            <a:blip r:embed="rId3"/>
            <a:stretch>
              <a:fillRect/>
            </a:stretch>
          </p:blipFill>
          <p:spPr>
            <a:xfrm>
              <a:off x="6786862" y="2695881"/>
              <a:ext cx="624474" cy="624474"/>
            </a:xfrm>
            <a:prstGeom prst="rect">
              <a:avLst/>
            </a:prstGeom>
          </p:spPr>
        </p:pic>
        <p:sp>
          <p:nvSpPr>
            <p:cNvPr id="9" name="TextBox 8"/>
            <p:cNvSpPr txBox="1"/>
            <p:nvPr/>
          </p:nvSpPr>
          <p:spPr>
            <a:xfrm>
              <a:off x="6331260" y="3452367"/>
              <a:ext cx="1535677" cy="2769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lang="en-US" sz="2000" kern="0" dirty="0">
                  <a:gradFill>
                    <a:gsLst>
                      <a:gs pos="0">
                        <a:srgbClr val="292929">
                          <a:lumMod val="90000"/>
                          <a:lumOff val="10000"/>
                        </a:srgbClr>
                      </a:gs>
                      <a:gs pos="86000">
                        <a:srgbClr val="292929">
                          <a:lumMod val="90000"/>
                          <a:lumOff val="10000"/>
                        </a:srgbClr>
                      </a:gs>
                    </a:gsLst>
                    <a:lin ang="5400000" scaled="0"/>
                  </a:gradFill>
                </a:rPr>
                <a:t>para-dev</a:t>
              </a:r>
              <a:r>
                <a:rPr kumimoji="0" lang="en-US" sz="20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.json</a:t>
              </a:r>
            </a:p>
          </p:txBody>
        </p:sp>
      </p:grpSp>
      <p:grpSp>
        <p:nvGrpSpPr>
          <p:cNvPr id="8" name="Group 7"/>
          <p:cNvGrpSpPr/>
          <p:nvPr/>
        </p:nvGrpSpPr>
        <p:grpSpPr>
          <a:xfrm>
            <a:off x="8021260" y="342464"/>
            <a:ext cx="2014975" cy="1137156"/>
            <a:chOff x="8021260" y="342464"/>
            <a:chExt cx="2014975" cy="1137156"/>
          </a:xfrm>
        </p:grpSpPr>
        <p:pic>
          <p:nvPicPr>
            <p:cNvPr id="12" name="Picture 11"/>
            <p:cNvPicPr>
              <a:picLocks noChangeAspect="1"/>
            </p:cNvPicPr>
            <p:nvPr/>
          </p:nvPicPr>
          <p:blipFill>
            <a:blip r:embed="rId3"/>
            <a:stretch>
              <a:fillRect/>
            </a:stretch>
          </p:blipFill>
          <p:spPr>
            <a:xfrm>
              <a:off x="8675629" y="828306"/>
              <a:ext cx="651314" cy="651314"/>
            </a:xfrm>
            <a:prstGeom prst="rect">
              <a:avLst/>
            </a:prstGeom>
          </p:spPr>
        </p:pic>
        <p:sp>
          <p:nvSpPr>
            <p:cNvPr id="13" name="TextBox 12"/>
            <p:cNvSpPr txBox="1"/>
            <p:nvPr/>
          </p:nvSpPr>
          <p:spPr>
            <a:xfrm>
              <a:off x="8021260" y="342464"/>
              <a:ext cx="2014975" cy="2769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kumimoji="0" lang="en-US" sz="20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azure-</a:t>
              </a:r>
              <a:r>
                <a:rPr kumimoji="0" lang="en-US" sz="2000" b="0" i="0" u="none" strike="noStrike" kern="0" cap="none" spc="0" normalizeH="0" baseline="0" noProof="0" dirty="0" err="1">
                  <a:ln>
                    <a:noFill/>
                  </a:ln>
                  <a:gradFill>
                    <a:gsLst>
                      <a:gs pos="0">
                        <a:srgbClr val="292929">
                          <a:lumMod val="90000"/>
                          <a:lumOff val="10000"/>
                        </a:srgbClr>
                      </a:gs>
                      <a:gs pos="86000">
                        <a:srgbClr val="292929">
                          <a:lumMod val="90000"/>
                          <a:lumOff val="10000"/>
                        </a:srgbClr>
                      </a:gs>
                    </a:gsLst>
                    <a:lin ang="5400000" scaled="0"/>
                  </a:gradFill>
                  <a:effectLst/>
                  <a:uLnTx/>
                  <a:uFillTx/>
                </a:rPr>
                <a:t>deploy.json</a:t>
              </a:r>
              <a:endParaRPr kumimoji="0" lang="en-US" sz="20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endParaRPr>
            </a:p>
          </p:txBody>
        </p:sp>
      </p:grpSp>
      <p:grpSp>
        <p:nvGrpSpPr>
          <p:cNvPr id="17" name="Group 16"/>
          <p:cNvGrpSpPr/>
          <p:nvPr/>
        </p:nvGrpSpPr>
        <p:grpSpPr>
          <a:xfrm>
            <a:off x="10407958" y="2772991"/>
            <a:ext cx="1668727" cy="1033485"/>
            <a:chOff x="10407958" y="2772991"/>
            <a:chExt cx="1668727" cy="1033485"/>
          </a:xfrm>
        </p:grpSpPr>
        <p:pic>
          <p:nvPicPr>
            <p:cNvPr id="5" name="Picture 4"/>
            <p:cNvPicPr>
              <a:picLocks noChangeAspect="1"/>
            </p:cNvPicPr>
            <p:nvPr/>
          </p:nvPicPr>
          <p:blipFill>
            <a:blip r:embed="rId3"/>
            <a:stretch>
              <a:fillRect/>
            </a:stretch>
          </p:blipFill>
          <p:spPr>
            <a:xfrm>
              <a:off x="10850045" y="2772991"/>
              <a:ext cx="624474" cy="624474"/>
            </a:xfrm>
            <a:prstGeom prst="rect">
              <a:avLst/>
            </a:prstGeom>
          </p:spPr>
        </p:pic>
        <p:sp>
          <p:nvSpPr>
            <p:cNvPr id="19" name="TextBox 18"/>
            <p:cNvSpPr txBox="1"/>
            <p:nvPr/>
          </p:nvSpPr>
          <p:spPr>
            <a:xfrm>
              <a:off x="10407958" y="3529477"/>
              <a:ext cx="1668727" cy="2769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lang="en-US" sz="2000" kern="0" dirty="0">
                  <a:gradFill>
                    <a:gsLst>
                      <a:gs pos="0">
                        <a:srgbClr val="292929">
                          <a:lumMod val="90000"/>
                          <a:lumOff val="10000"/>
                        </a:srgbClr>
                      </a:gs>
                      <a:gs pos="86000">
                        <a:srgbClr val="292929">
                          <a:lumMod val="90000"/>
                          <a:lumOff val="10000"/>
                        </a:srgbClr>
                      </a:gs>
                    </a:gsLst>
                    <a:lin ang="5400000" scaled="0"/>
                  </a:gradFill>
                </a:rPr>
                <a:t>para-prod</a:t>
              </a:r>
              <a:r>
                <a:rPr kumimoji="0" lang="en-US" sz="20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.json</a:t>
              </a:r>
            </a:p>
          </p:txBody>
        </p:sp>
      </p:grpSp>
      <p:grpSp>
        <p:nvGrpSpPr>
          <p:cNvPr id="31" name="Group 30"/>
          <p:cNvGrpSpPr/>
          <p:nvPr/>
        </p:nvGrpSpPr>
        <p:grpSpPr>
          <a:xfrm>
            <a:off x="10095245" y="3899524"/>
            <a:ext cx="1646239" cy="2550654"/>
            <a:chOff x="10095245" y="3899524"/>
            <a:chExt cx="1646239" cy="2550654"/>
          </a:xfrm>
        </p:grpSpPr>
        <p:pic>
          <p:nvPicPr>
            <p:cNvPr id="24" name="Picture 23"/>
            <p:cNvPicPr>
              <a:picLocks noChangeAspect="1"/>
            </p:cNvPicPr>
            <p:nvPr/>
          </p:nvPicPr>
          <p:blipFill>
            <a:blip r:embed="rId4"/>
            <a:stretch>
              <a:fillRect/>
            </a:stretch>
          </p:blipFill>
          <p:spPr>
            <a:xfrm>
              <a:off x="10568056" y="4662097"/>
              <a:ext cx="1173428" cy="1788081"/>
            </a:xfrm>
            <a:prstGeom prst="rect">
              <a:avLst/>
            </a:prstGeom>
          </p:spPr>
        </p:pic>
        <p:cxnSp>
          <p:nvCxnSpPr>
            <p:cNvPr id="26" name="Straight Arrow Connector 25"/>
            <p:cNvCxnSpPr/>
            <p:nvPr/>
          </p:nvCxnSpPr>
          <p:spPr>
            <a:xfrm>
              <a:off x="11162282" y="3899524"/>
              <a:ext cx="0" cy="65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rot="16200000">
              <a:off x="9889868" y="5820067"/>
              <a:ext cx="835485" cy="424732"/>
            </a:xfrm>
            <a:prstGeom prst="rect">
              <a:avLst/>
            </a:prstGeom>
            <a:solidFill>
              <a:schemeClr val="tx1"/>
            </a:solidFill>
          </p:spPr>
          <p:txBody>
            <a:bodyPr wrap="none">
              <a:spAutoFit/>
            </a:bodyPr>
            <a:lstStyle/>
            <a:p>
              <a:pPr lvl="0" defTabSz="914400">
                <a:lnSpc>
                  <a:spcPct val="90000"/>
                </a:lnSpc>
                <a:spcBef>
                  <a:spcPct val="20000"/>
                </a:spcBef>
                <a:buSzPct val="80000"/>
                <a:defRPr/>
              </a:pPr>
              <a:r>
                <a:rPr lang="en-US" sz="2400" kern="0" dirty="0">
                  <a:solidFill>
                    <a:schemeClr val="bg1"/>
                  </a:solidFill>
                </a:rPr>
                <a:t>prod</a:t>
              </a:r>
            </a:p>
          </p:txBody>
        </p:sp>
      </p:grpSp>
      <p:grpSp>
        <p:nvGrpSpPr>
          <p:cNvPr id="21" name="Group 20"/>
          <p:cNvGrpSpPr/>
          <p:nvPr/>
        </p:nvGrpSpPr>
        <p:grpSpPr>
          <a:xfrm>
            <a:off x="8099500" y="3865260"/>
            <a:ext cx="1645823" cy="2550653"/>
            <a:chOff x="8099500" y="3865260"/>
            <a:chExt cx="1645823" cy="2550653"/>
          </a:xfrm>
        </p:grpSpPr>
        <p:pic>
          <p:nvPicPr>
            <p:cNvPr id="23" name="Picture 22"/>
            <p:cNvPicPr>
              <a:picLocks noChangeAspect="1"/>
            </p:cNvPicPr>
            <p:nvPr/>
          </p:nvPicPr>
          <p:blipFill>
            <a:blip r:embed="rId4"/>
            <a:stretch>
              <a:fillRect/>
            </a:stretch>
          </p:blipFill>
          <p:spPr>
            <a:xfrm>
              <a:off x="8571895" y="4627832"/>
              <a:ext cx="1173428" cy="1788081"/>
            </a:xfrm>
            <a:prstGeom prst="rect">
              <a:avLst/>
            </a:prstGeom>
          </p:spPr>
        </p:pic>
        <p:cxnSp>
          <p:nvCxnSpPr>
            <p:cNvPr id="25" name="Straight Arrow Connector 24"/>
            <p:cNvCxnSpPr/>
            <p:nvPr/>
          </p:nvCxnSpPr>
          <p:spPr>
            <a:xfrm>
              <a:off x="9095678" y="3865260"/>
              <a:ext cx="0" cy="65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rot="16200000">
              <a:off x="7970266" y="5838644"/>
              <a:ext cx="683200" cy="424732"/>
            </a:xfrm>
            <a:prstGeom prst="rect">
              <a:avLst/>
            </a:prstGeom>
            <a:solidFill>
              <a:schemeClr val="tx1"/>
            </a:solidFill>
          </p:spPr>
          <p:txBody>
            <a:bodyPr wrap="none">
              <a:spAutoFit/>
            </a:bodyPr>
            <a:lstStyle/>
            <a:p>
              <a:pPr lvl="0" defTabSz="914400">
                <a:lnSpc>
                  <a:spcPct val="90000"/>
                </a:lnSpc>
                <a:spcBef>
                  <a:spcPct val="20000"/>
                </a:spcBef>
                <a:buSzPct val="80000"/>
                <a:defRPr/>
              </a:pPr>
              <a:r>
                <a:rPr lang="en-US" sz="2400" kern="0" dirty="0">
                  <a:solidFill>
                    <a:schemeClr val="bg1"/>
                  </a:solidFill>
                </a:rPr>
                <a:t>test</a:t>
              </a:r>
            </a:p>
          </p:txBody>
        </p:sp>
      </p:grpSp>
      <p:grpSp>
        <p:nvGrpSpPr>
          <p:cNvPr id="20" name="Group 19"/>
          <p:cNvGrpSpPr/>
          <p:nvPr/>
        </p:nvGrpSpPr>
        <p:grpSpPr>
          <a:xfrm>
            <a:off x="6078074" y="3888527"/>
            <a:ext cx="1676400" cy="2550652"/>
            <a:chOff x="6078074" y="3888527"/>
            <a:chExt cx="1676400" cy="2550652"/>
          </a:xfrm>
        </p:grpSpPr>
        <p:cxnSp>
          <p:nvCxnSpPr>
            <p:cNvPr id="16" name="Straight Arrow Connector 15"/>
            <p:cNvCxnSpPr/>
            <p:nvPr/>
          </p:nvCxnSpPr>
          <p:spPr>
            <a:xfrm>
              <a:off x="7104170" y="3888527"/>
              <a:ext cx="0" cy="657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1"/>
            <p:cNvPicPr>
              <a:picLocks noChangeAspect="1"/>
            </p:cNvPicPr>
            <p:nvPr/>
          </p:nvPicPr>
          <p:blipFill>
            <a:blip r:embed="rId4"/>
            <a:stretch>
              <a:fillRect/>
            </a:stretch>
          </p:blipFill>
          <p:spPr>
            <a:xfrm>
              <a:off x="6581046" y="4651098"/>
              <a:ext cx="1173428" cy="1788081"/>
            </a:xfrm>
            <a:prstGeom prst="rect">
              <a:avLst/>
            </a:prstGeom>
          </p:spPr>
        </p:pic>
        <p:sp>
          <p:nvSpPr>
            <p:cNvPr id="29" name="Rectangle 28"/>
            <p:cNvSpPr/>
            <p:nvPr/>
          </p:nvSpPr>
          <p:spPr>
            <a:xfrm rot="16200000">
              <a:off x="5953649" y="5890022"/>
              <a:ext cx="673582" cy="424732"/>
            </a:xfrm>
            <a:prstGeom prst="rect">
              <a:avLst/>
            </a:prstGeom>
            <a:solidFill>
              <a:schemeClr val="tx1"/>
            </a:solidFill>
          </p:spPr>
          <p:txBody>
            <a:bodyPr wrap="none">
              <a:spAutoFit/>
            </a:bodyPr>
            <a:lstStyle/>
            <a:p>
              <a:pPr lvl="0" defTabSz="914400">
                <a:lnSpc>
                  <a:spcPct val="90000"/>
                </a:lnSpc>
                <a:spcBef>
                  <a:spcPct val="20000"/>
                </a:spcBef>
                <a:buSzPct val="80000"/>
                <a:defRPr/>
              </a:pPr>
              <a:r>
                <a:rPr lang="en-US" sz="2400" kern="0" dirty="0">
                  <a:solidFill>
                    <a:schemeClr val="bg1"/>
                  </a:solidFill>
                </a:rPr>
                <a:t>dev</a:t>
              </a:r>
            </a:p>
          </p:txBody>
        </p:sp>
      </p:grpSp>
      <p:cxnSp>
        <p:nvCxnSpPr>
          <p:cNvPr id="30" name="Straight Arrow Connector 29"/>
          <p:cNvCxnSpPr/>
          <p:nvPr/>
        </p:nvCxnSpPr>
        <p:spPr>
          <a:xfrm flipH="1">
            <a:off x="7547801" y="1713642"/>
            <a:ext cx="741113" cy="784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974572" y="1715314"/>
            <a:ext cx="0" cy="7107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805580" y="1692943"/>
            <a:ext cx="705269" cy="7554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8334270" y="2759571"/>
            <a:ext cx="1543692" cy="1023222"/>
            <a:chOff x="8334270" y="2759571"/>
            <a:chExt cx="1543692" cy="1023222"/>
          </a:xfrm>
        </p:grpSpPr>
        <p:pic>
          <p:nvPicPr>
            <p:cNvPr id="7" name="Picture 6"/>
            <p:cNvPicPr>
              <a:picLocks noChangeAspect="1"/>
            </p:cNvPicPr>
            <p:nvPr/>
          </p:nvPicPr>
          <p:blipFill>
            <a:blip r:embed="rId3"/>
            <a:stretch>
              <a:fillRect/>
            </a:stretch>
          </p:blipFill>
          <p:spPr>
            <a:xfrm>
              <a:off x="8675629" y="2759571"/>
              <a:ext cx="651314" cy="651314"/>
            </a:xfrm>
            <a:prstGeom prst="rect">
              <a:avLst/>
            </a:prstGeom>
          </p:spPr>
        </p:pic>
        <p:sp>
          <p:nvSpPr>
            <p:cNvPr id="18" name="TextBox 17"/>
            <p:cNvSpPr txBox="1"/>
            <p:nvPr/>
          </p:nvSpPr>
          <p:spPr>
            <a:xfrm>
              <a:off x="8334270" y="3505794"/>
              <a:ext cx="1543692" cy="276999"/>
            </a:xfrm>
            <a:prstGeom prst="rect">
              <a:avLst/>
            </a:prstGeom>
            <a:noFill/>
          </p:spPr>
          <p:txBody>
            <a:bodyPr wrap="none" lIns="0" tIns="0" rIns="0" bIns="0" rtlCol="0">
              <a:spAutoFit/>
            </a:bodyPr>
            <a:lstStyle/>
            <a:p>
              <a:pPr marL="0" marR="0" lvl="0" indent="0" defTabSz="914400" eaLnBrk="1" fontAlgn="auto" latinLnBrk="0" hangingPunct="1">
                <a:lnSpc>
                  <a:spcPct val="90000"/>
                </a:lnSpc>
                <a:spcBef>
                  <a:spcPct val="20000"/>
                </a:spcBef>
                <a:spcAft>
                  <a:spcPts val="0"/>
                </a:spcAft>
                <a:buClrTx/>
                <a:buSzPct val="80000"/>
                <a:buFontTx/>
                <a:buNone/>
                <a:tabLst/>
                <a:defRPr/>
              </a:pPr>
              <a:r>
                <a:rPr lang="en-US" sz="2000" kern="0" dirty="0">
                  <a:gradFill>
                    <a:gsLst>
                      <a:gs pos="0">
                        <a:srgbClr val="292929">
                          <a:lumMod val="90000"/>
                          <a:lumOff val="10000"/>
                        </a:srgbClr>
                      </a:gs>
                      <a:gs pos="86000">
                        <a:srgbClr val="292929">
                          <a:lumMod val="90000"/>
                          <a:lumOff val="10000"/>
                        </a:srgbClr>
                      </a:gs>
                    </a:gsLst>
                    <a:lin ang="5400000" scaled="0"/>
                  </a:gradFill>
                </a:rPr>
                <a:t>para-test</a:t>
              </a:r>
              <a:r>
                <a:rPr kumimoji="0" lang="en-US" sz="2000" b="0" i="0" u="none" strike="noStrike" kern="0" cap="none" spc="0" normalizeH="0" baseline="0" noProof="0" dirty="0">
                  <a:ln>
                    <a:noFill/>
                  </a:ln>
                  <a:gradFill>
                    <a:gsLst>
                      <a:gs pos="0">
                        <a:srgbClr val="292929">
                          <a:lumMod val="90000"/>
                          <a:lumOff val="10000"/>
                        </a:srgbClr>
                      </a:gs>
                      <a:gs pos="86000">
                        <a:srgbClr val="292929">
                          <a:lumMod val="90000"/>
                          <a:lumOff val="10000"/>
                        </a:srgbClr>
                      </a:gs>
                    </a:gsLst>
                    <a:lin ang="5400000" scaled="0"/>
                  </a:gradFill>
                  <a:effectLst/>
                  <a:uLnTx/>
                  <a:uFillTx/>
                </a:rPr>
                <a:t>.json</a:t>
              </a:r>
            </a:p>
          </p:txBody>
        </p:sp>
      </p:grpSp>
    </p:spTree>
    <p:extLst>
      <p:ext uri="{BB962C8B-B14F-4D97-AF65-F5344CB8AC3E}">
        <p14:creationId xmlns:p14="http://schemas.microsoft.com/office/powerpoint/2010/main" val="1139061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wipe(up)">
                                      <p:cBhvr>
                                        <p:cTn id="12" dur="500"/>
                                        <p:tgtEl>
                                          <p:spTgt spid="30"/>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500"/>
                                        <p:tgtEl>
                                          <p:spTgt spid="14"/>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up)">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ipe(up)">
                                      <p:cBhvr>
                                        <p:cTn id="25" dur="500"/>
                                        <p:tgtEl>
                                          <p:spTgt spid="32"/>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wipe(up)">
                                      <p:cBhvr>
                                        <p:cTn id="29" dur="500"/>
                                        <p:tgtEl>
                                          <p:spTgt spid="15"/>
                                        </p:tgtEl>
                                      </p:cBhvr>
                                    </p:animEffect>
                                  </p:childTnLst>
                                </p:cTn>
                              </p:par>
                            </p:childTnLst>
                          </p:cTn>
                        </p:par>
                        <p:par>
                          <p:cTn id="30" fill="hold">
                            <p:stCondLst>
                              <p:cond delay="1000"/>
                            </p:stCondLst>
                            <p:childTnLst>
                              <p:par>
                                <p:cTn id="31" presetID="22" presetClass="entr" presetSubtype="1"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wipe(up)">
                                      <p:cBhvr>
                                        <p:cTn id="38" dur="500"/>
                                        <p:tgtEl>
                                          <p:spTgt spid="37"/>
                                        </p:tgtEl>
                                      </p:cBhvr>
                                    </p:animEffect>
                                  </p:child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up)">
                                      <p:cBhvr>
                                        <p:cTn id="42" dur="500"/>
                                        <p:tgtEl>
                                          <p:spTgt spid="17"/>
                                        </p:tgtEl>
                                      </p:cBhvr>
                                    </p:animEffect>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417240"/>
            <a:ext cx="11730944" cy="2666183"/>
          </a:xfrm>
        </p:spPr>
        <p:txBody>
          <a:bodyPr/>
          <a:lstStyle/>
          <a:p>
            <a:r>
              <a:rPr lang="en-US" sz="2400" dirty="0"/>
              <a:t>Resources are defined out of resource providers</a:t>
            </a:r>
          </a:p>
          <a:p>
            <a:pPr lvl="1"/>
            <a:r>
              <a:rPr lang="en-US" sz="2400" dirty="0"/>
              <a:t>Do the actual work to provision the actual resource(s) the template specifies</a:t>
            </a:r>
          </a:p>
          <a:p>
            <a:r>
              <a:rPr lang="en-US" sz="2400" dirty="0"/>
              <a:t>Resources have properties that can be read and set</a:t>
            </a:r>
          </a:p>
          <a:p>
            <a:r>
              <a:rPr lang="en-US" sz="2400" dirty="0"/>
              <a:t>Resources can have dependencies on other resources</a:t>
            </a:r>
          </a:p>
          <a:p>
            <a:endParaRPr lang="en-US" sz="2800" dirty="0"/>
          </a:p>
          <a:p>
            <a:endParaRPr lang="en-US" dirty="0"/>
          </a:p>
        </p:txBody>
      </p:sp>
      <p:sp>
        <p:nvSpPr>
          <p:cNvPr id="3" name="Text Placeholder 2"/>
          <p:cNvSpPr>
            <a:spLocks noGrp="1"/>
          </p:cNvSpPr>
          <p:nvPr>
            <p:ph type="body" sz="quarter" idx="10"/>
          </p:nvPr>
        </p:nvSpPr>
        <p:spPr/>
        <p:txBody>
          <a:bodyPr/>
          <a:lstStyle/>
          <a:p>
            <a:r>
              <a:rPr lang="en-US" dirty="0"/>
              <a:t>Allowed Resources to a Subscription</a:t>
            </a:r>
          </a:p>
        </p:txBody>
      </p:sp>
      <p:sp>
        <p:nvSpPr>
          <p:cNvPr id="4" name="Title 3"/>
          <p:cNvSpPr>
            <a:spLocks noGrp="1"/>
          </p:cNvSpPr>
          <p:nvPr>
            <p:ph type="title"/>
          </p:nvPr>
        </p:nvSpPr>
        <p:spPr/>
        <p:txBody>
          <a:bodyPr/>
          <a:lstStyle/>
          <a:p>
            <a:r>
              <a:rPr lang="en-US" dirty="0"/>
              <a:t>Resource Providers</a:t>
            </a:r>
          </a:p>
        </p:txBody>
      </p:sp>
      <p:sp>
        <p:nvSpPr>
          <p:cNvPr id="5" name="Rectangle 4"/>
          <p:cNvSpPr/>
          <p:nvPr/>
        </p:nvSpPr>
        <p:spPr>
          <a:xfrm>
            <a:off x="2891307" y="5540405"/>
            <a:ext cx="1872629" cy="584775"/>
          </a:xfrm>
          <a:prstGeom prst="rect">
            <a:avLst/>
          </a:prstGeom>
        </p:spPr>
        <p:txBody>
          <a:bodyPr wrap="none">
            <a:spAutoFit/>
          </a:bodyPr>
          <a:lstStyle/>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Microsoft.Storage</a:t>
            </a:r>
            <a:r>
              <a:rPr kumimoji="0" lang="en-US" sz="1600" b="0" i="0" u="sng" strike="noStrike" kern="0" cap="none" spc="0" normalizeH="0" baseline="0" noProof="0" dirty="0">
                <a:ln>
                  <a:noFill/>
                </a:ln>
                <a:solidFill>
                  <a:sysClr val="windowText" lastClr="000000"/>
                </a:solidFill>
                <a:effectLst/>
                <a:uLnTx/>
                <a:uFillTx/>
              </a:rPr>
              <a:t>/</a:t>
            </a:r>
          </a:p>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storageAccounts</a:t>
            </a:r>
            <a:endParaRPr kumimoji="0" lang="en-US" sz="2400" b="1" i="0" u="sng" strike="noStrike" kern="0" cap="none" spc="-104" normalizeH="0" baseline="0" noProof="0" dirty="0">
              <a:ln>
                <a:noFill/>
              </a:ln>
              <a:solidFill>
                <a:sysClr val="windowText" lastClr="000000"/>
              </a:solidFill>
              <a:effectLst/>
              <a:uLnTx/>
              <a:uFillTx/>
              <a:ea typeface="Segoe UI" pitchFamily="34" charset="0"/>
              <a:cs typeface="Segoe UI" pitchFamily="34" charset="0"/>
            </a:endParaRPr>
          </a:p>
        </p:txBody>
      </p:sp>
      <p:sp>
        <p:nvSpPr>
          <p:cNvPr id="6" name="Rectangle 5"/>
          <p:cNvSpPr/>
          <p:nvPr/>
        </p:nvSpPr>
        <p:spPr>
          <a:xfrm>
            <a:off x="718958" y="5540405"/>
            <a:ext cx="2005677" cy="584775"/>
          </a:xfrm>
          <a:prstGeom prst="rect">
            <a:avLst/>
          </a:prstGeom>
        </p:spPr>
        <p:txBody>
          <a:bodyPr wrap="none">
            <a:spAutoFit/>
          </a:bodyPr>
          <a:lstStyle/>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Microsoft.Compute</a:t>
            </a:r>
            <a:r>
              <a:rPr kumimoji="0" lang="en-US" sz="1600" b="0" i="0" u="sng" strike="noStrike" kern="0" cap="none" spc="0" normalizeH="0" baseline="0" noProof="0" dirty="0">
                <a:ln>
                  <a:noFill/>
                </a:ln>
                <a:solidFill>
                  <a:sysClr val="windowText" lastClr="000000"/>
                </a:solidFill>
                <a:effectLst/>
                <a:uLnTx/>
                <a:uFillTx/>
              </a:rPr>
              <a:t>/</a:t>
            </a:r>
          </a:p>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virtualMachines</a:t>
            </a:r>
            <a:endParaRPr kumimoji="0" lang="en-US" sz="2400" b="1" i="0" u="sng" strike="noStrike" kern="0" cap="none" spc="-104" normalizeH="0" baseline="0" noProof="0" dirty="0">
              <a:ln>
                <a:noFill/>
              </a:ln>
              <a:solidFill>
                <a:sysClr val="windowText" lastClr="000000"/>
              </a:solidFill>
              <a:effectLst/>
              <a:uLnTx/>
              <a:uFillTx/>
              <a:ea typeface="Segoe UI" pitchFamily="34" charset="0"/>
              <a:cs typeface="Segoe UI" pitchFamily="34" charset="0"/>
            </a:endParaRPr>
          </a:p>
        </p:txBody>
      </p:sp>
      <p:sp>
        <p:nvSpPr>
          <p:cNvPr id="7" name="Rectangle 6"/>
          <p:cNvSpPr/>
          <p:nvPr/>
        </p:nvSpPr>
        <p:spPr>
          <a:xfrm>
            <a:off x="5083578" y="5524448"/>
            <a:ext cx="1944763" cy="584775"/>
          </a:xfrm>
          <a:prstGeom prst="rect">
            <a:avLst/>
          </a:prstGeom>
        </p:spPr>
        <p:txBody>
          <a:bodyPr wrap="none">
            <a:spAutoFit/>
          </a:bodyPr>
          <a:lstStyle/>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Microsoft.Network</a:t>
            </a:r>
            <a:r>
              <a:rPr kumimoji="0" lang="en-US" sz="1600" b="0" i="0" u="sng" strike="noStrike" kern="0" cap="none" spc="0" normalizeH="0" baseline="0" noProof="0" dirty="0">
                <a:ln>
                  <a:noFill/>
                </a:ln>
                <a:solidFill>
                  <a:sysClr val="windowText" lastClr="000000"/>
                </a:solidFill>
                <a:effectLst/>
                <a:uLnTx/>
                <a:uFillTx/>
              </a:rPr>
              <a:t>/</a:t>
            </a:r>
          </a:p>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networkInterfaces</a:t>
            </a:r>
            <a:endParaRPr kumimoji="0" lang="en-US" sz="2400" b="1" i="0" u="sng" strike="noStrike" kern="0" cap="none" spc="-104" normalizeH="0" baseline="0" noProof="0" dirty="0">
              <a:ln>
                <a:noFill/>
              </a:ln>
              <a:solidFill>
                <a:sysClr val="windowText" lastClr="000000"/>
              </a:solidFill>
              <a:effectLst/>
              <a:uLnTx/>
              <a:uFillTx/>
              <a:ea typeface="Segoe UI" pitchFamily="34" charset="0"/>
              <a:cs typeface="Segoe UI" pitchFamily="34" charset="0"/>
            </a:endParaRPr>
          </a:p>
        </p:txBody>
      </p:sp>
      <p:sp>
        <p:nvSpPr>
          <p:cNvPr id="8" name="Rectangle 7"/>
          <p:cNvSpPr/>
          <p:nvPr/>
        </p:nvSpPr>
        <p:spPr>
          <a:xfrm>
            <a:off x="9824400" y="5542251"/>
            <a:ext cx="1944763" cy="584775"/>
          </a:xfrm>
          <a:prstGeom prst="rect">
            <a:avLst/>
          </a:prstGeom>
        </p:spPr>
        <p:txBody>
          <a:bodyPr wrap="none">
            <a:spAutoFit/>
          </a:bodyPr>
          <a:lstStyle/>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Microsoft.Network</a:t>
            </a:r>
            <a:r>
              <a:rPr kumimoji="0" lang="en-US" sz="1600" b="0" i="0" u="sng" strike="noStrike" kern="0" cap="none" spc="0" normalizeH="0" baseline="0" noProof="0" dirty="0">
                <a:ln>
                  <a:noFill/>
                </a:ln>
                <a:solidFill>
                  <a:sysClr val="windowText" lastClr="000000"/>
                </a:solidFill>
                <a:effectLst/>
                <a:uLnTx/>
                <a:uFillTx/>
              </a:rPr>
              <a:t>/</a:t>
            </a:r>
          </a:p>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virtualNetworks</a:t>
            </a:r>
            <a:endParaRPr kumimoji="0" lang="en-US" sz="2400" b="1" i="0" u="sng" strike="noStrike" kern="0" cap="none" spc="-104" normalizeH="0" baseline="0" noProof="0" dirty="0">
              <a:ln>
                <a:noFill/>
              </a:ln>
              <a:solidFill>
                <a:sysClr val="windowText" lastClr="000000"/>
              </a:solidFill>
              <a:effectLst/>
              <a:uLnTx/>
              <a:uFillTx/>
              <a:ea typeface="Segoe UI" pitchFamily="34" charset="0"/>
              <a:cs typeface="Segoe UI" pitchFamily="34" charset="0"/>
            </a:endParaRPr>
          </a:p>
        </p:txBody>
      </p:sp>
      <p:sp>
        <p:nvSpPr>
          <p:cNvPr id="9" name="Rectangle 8"/>
          <p:cNvSpPr/>
          <p:nvPr/>
        </p:nvSpPr>
        <p:spPr>
          <a:xfrm>
            <a:off x="7453989" y="5540404"/>
            <a:ext cx="1944763" cy="584775"/>
          </a:xfrm>
          <a:prstGeom prst="rect">
            <a:avLst/>
          </a:prstGeom>
        </p:spPr>
        <p:txBody>
          <a:bodyPr wrap="none">
            <a:spAutoFit/>
          </a:bodyPr>
          <a:lstStyle/>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Microsoft.Network</a:t>
            </a:r>
            <a:r>
              <a:rPr kumimoji="0" lang="en-US" sz="1600" b="0" i="0" u="sng" strike="noStrike" kern="0" cap="none" spc="0" normalizeH="0" baseline="0" noProof="0" dirty="0">
                <a:ln>
                  <a:noFill/>
                </a:ln>
                <a:solidFill>
                  <a:sysClr val="windowText" lastClr="000000"/>
                </a:solidFill>
                <a:effectLst/>
                <a:uLnTx/>
                <a:uFillTx/>
              </a:rPr>
              <a:t>/</a:t>
            </a:r>
          </a:p>
          <a:p>
            <a:pPr marL="0" marR="0" lvl="0" indent="0" defTabSz="950031" eaLnBrk="1" fontAlgn="auto" latinLnBrk="0" hangingPunct="1">
              <a:lnSpc>
                <a:spcPct val="100000"/>
              </a:lnSpc>
              <a:spcBef>
                <a:spcPts val="0"/>
              </a:spcBef>
              <a:spcAft>
                <a:spcPts val="0"/>
              </a:spcAft>
              <a:buClrTx/>
              <a:buSzTx/>
              <a:buFontTx/>
              <a:buNone/>
              <a:tabLst/>
              <a:defRPr/>
            </a:pPr>
            <a:r>
              <a:rPr kumimoji="0" lang="en-US" sz="1600" b="0" i="0" u="sng" strike="noStrike" kern="0" cap="none" spc="0" normalizeH="0" baseline="0" noProof="0" dirty="0" err="1">
                <a:ln>
                  <a:noFill/>
                </a:ln>
                <a:solidFill>
                  <a:sysClr val="windowText" lastClr="000000"/>
                </a:solidFill>
                <a:effectLst/>
                <a:uLnTx/>
                <a:uFillTx/>
              </a:rPr>
              <a:t>publicIPAddresses</a:t>
            </a:r>
            <a:endParaRPr kumimoji="0" lang="en-US" sz="2400" b="1" i="0" u="sng" strike="noStrike" kern="0" cap="none" spc="-104" normalizeH="0" baseline="0" noProof="0" dirty="0">
              <a:ln>
                <a:noFill/>
              </a:ln>
              <a:solidFill>
                <a:sysClr val="windowText" lastClr="000000"/>
              </a:solidFill>
              <a:effectLst/>
              <a:uLnTx/>
              <a:uFillTx/>
              <a:ea typeface="Segoe UI" pitchFamily="34" charset="0"/>
              <a:cs typeface="Segoe UI" pitchFamily="34" charset="0"/>
            </a:endParaRPr>
          </a:p>
        </p:txBody>
      </p:sp>
      <p:pic>
        <p:nvPicPr>
          <p:cNvPr id="13" name="Picture 12"/>
          <p:cNvPicPr>
            <a:picLocks noChangeAspect="1"/>
          </p:cNvPicPr>
          <p:nvPr/>
        </p:nvPicPr>
        <p:blipFill>
          <a:blip r:embed="rId3"/>
          <a:stretch>
            <a:fillRect/>
          </a:stretch>
        </p:blipFill>
        <p:spPr>
          <a:xfrm>
            <a:off x="1161218" y="4383580"/>
            <a:ext cx="1029596" cy="1029596"/>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41316" y="4408032"/>
            <a:ext cx="1172610" cy="1172610"/>
          </a:xfrm>
          <a:prstGeom prst="rect">
            <a:avLst/>
          </a:prstGeom>
        </p:spPr>
      </p:pic>
      <p:pic>
        <p:nvPicPr>
          <p:cNvPr id="15" name="Picture 14"/>
          <p:cNvPicPr>
            <a:picLocks noChangeAspect="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5431666" y="4388723"/>
            <a:ext cx="1152723" cy="1152723"/>
          </a:xfrm>
          <a:prstGeom prst="rect">
            <a:avLst/>
          </a:prstGeom>
        </p:spPr>
      </p:pic>
      <p:sp>
        <p:nvSpPr>
          <p:cNvPr id="16" name="Rectangle 15"/>
          <p:cNvSpPr/>
          <p:nvPr/>
        </p:nvSpPr>
        <p:spPr bwMode="auto">
          <a:xfrm>
            <a:off x="7654778" y="4602325"/>
            <a:ext cx="1288500" cy="72551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marL="0" marR="0" lvl="0" indent="0" algn="ctr" defTabSz="913924" eaLnBrk="1" fontAlgn="base" latinLnBrk="0" hangingPunct="1">
              <a:lnSpc>
                <a:spcPct val="100000"/>
              </a:lnSpc>
              <a:spcBef>
                <a:spcPct val="0"/>
              </a:spcBef>
              <a:spcAft>
                <a:spcPct val="0"/>
              </a:spcAft>
              <a:buClrTx/>
              <a:buSzTx/>
              <a:buFontTx/>
              <a:buNone/>
              <a:tabLst/>
              <a:defRPr/>
            </a:pPr>
            <a:r>
              <a:rPr kumimoji="0" lang="en-US" sz="2800" b="0" i="0" u="none" strike="noStrike" kern="0" cap="none" spc="0" normalizeH="0" baseline="0" noProof="0" dirty="0">
                <a:ln>
                  <a:noFill/>
                </a:ln>
                <a:gradFill>
                  <a:gsLst>
                    <a:gs pos="0">
                      <a:srgbClr val="FFFFFF"/>
                    </a:gs>
                    <a:gs pos="100000">
                      <a:srgbClr val="FFFFFF"/>
                    </a:gs>
                  </a:gsLst>
                  <a:lin ang="5400000" scaled="0"/>
                </a:gradFill>
                <a:effectLst/>
                <a:uLnTx/>
                <a:uFillTx/>
              </a:rPr>
              <a:t>. . . .</a:t>
            </a:r>
          </a:p>
        </p:txBody>
      </p:sp>
      <p:pic>
        <p:nvPicPr>
          <p:cNvPr id="18" name="Picture 17"/>
          <p:cNvPicPr>
            <a:picLocks noChangeAspect="1"/>
          </p:cNvPicPr>
          <p:nvPr/>
        </p:nvPicPr>
        <p:blipFill>
          <a:blip r:embed="rId6"/>
          <a:stretch>
            <a:fillRect/>
          </a:stretch>
        </p:blipFill>
        <p:spPr>
          <a:xfrm>
            <a:off x="10251457" y="4489995"/>
            <a:ext cx="1090647" cy="1090647"/>
          </a:xfrm>
          <a:prstGeom prst="rect">
            <a:avLst/>
          </a:prstGeom>
        </p:spPr>
      </p:pic>
    </p:spTree>
    <p:extLst>
      <p:ext uri="{BB962C8B-B14F-4D97-AF65-F5344CB8AC3E}">
        <p14:creationId xmlns:p14="http://schemas.microsoft.com/office/powerpoint/2010/main" val="2726231407"/>
      </p:ext>
    </p:extLst>
  </p:cSld>
  <p:clrMapOvr>
    <a:masterClrMapping/>
  </p:clrMapOvr>
  <p:transition>
    <p:fade/>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60363" y="1938338"/>
            <a:ext cx="3630612" cy="3983037"/>
          </a:xfrm>
        </p:spPr>
        <p:txBody>
          <a:bodyPr/>
          <a:lstStyle/>
          <a:p>
            <a:r>
              <a:rPr lang="en-US" sz="2400" dirty="0"/>
              <a:t>Tool to review the Resource Providers</a:t>
            </a:r>
          </a:p>
          <a:p>
            <a:r>
              <a:rPr lang="en-US" sz="2400" dirty="0"/>
              <a:t>Document what is available to provision and the currently provisioned Resources by Resource Group</a:t>
            </a:r>
          </a:p>
        </p:txBody>
      </p:sp>
      <p:sp>
        <p:nvSpPr>
          <p:cNvPr id="3" name="Text Placeholder 2"/>
          <p:cNvSpPr>
            <a:spLocks noGrp="1"/>
          </p:cNvSpPr>
          <p:nvPr>
            <p:ph type="body" sz="quarter" idx="10"/>
          </p:nvPr>
        </p:nvSpPr>
        <p:spPr/>
        <p:txBody>
          <a:bodyPr/>
          <a:lstStyle/>
          <a:p>
            <a:r>
              <a:rPr lang="en-US" dirty="0"/>
              <a:t>Portal Tool</a:t>
            </a:r>
          </a:p>
        </p:txBody>
      </p:sp>
      <p:sp>
        <p:nvSpPr>
          <p:cNvPr id="4" name="Title 3"/>
          <p:cNvSpPr>
            <a:spLocks noGrp="1"/>
          </p:cNvSpPr>
          <p:nvPr>
            <p:ph type="title"/>
          </p:nvPr>
        </p:nvSpPr>
        <p:spPr/>
        <p:txBody>
          <a:bodyPr/>
          <a:lstStyle/>
          <a:p>
            <a:r>
              <a:rPr lang="en-US" dirty="0"/>
              <a:t>Azure Resource Explorer</a:t>
            </a:r>
          </a:p>
        </p:txBody>
      </p:sp>
      <p:pic>
        <p:nvPicPr>
          <p:cNvPr id="5" name="Picture 4"/>
          <p:cNvPicPr>
            <a:picLocks noChangeAspect="1"/>
          </p:cNvPicPr>
          <p:nvPr/>
        </p:nvPicPr>
        <p:blipFill>
          <a:blip r:embed="rId3"/>
          <a:stretch>
            <a:fillRect/>
          </a:stretch>
        </p:blipFill>
        <p:spPr>
          <a:xfrm>
            <a:off x="4718738" y="1741849"/>
            <a:ext cx="7273632" cy="3973151"/>
          </a:xfrm>
          <a:prstGeom prst="rect">
            <a:avLst/>
          </a:prstGeom>
        </p:spPr>
      </p:pic>
    </p:spTree>
    <p:extLst>
      <p:ext uri="{BB962C8B-B14F-4D97-AF65-F5344CB8AC3E}">
        <p14:creationId xmlns:p14="http://schemas.microsoft.com/office/powerpoint/2010/main" val="4056000426"/>
      </p:ext>
    </p:extLst>
  </p:cSld>
  <p:clrMapOvr>
    <a:masterClrMapping/>
  </p:clrMapOvr>
  <p:transition>
    <p:fade/>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ARM Template Authoring and Deployments Tools</a:t>
            </a:r>
          </a:p>
        </p:txBody>
      </p:sp>
      <p:sp>
        <p:nvSpPr>
          <p:cNvPr id="3" name="Text Placeholder 2"/>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811712375"/>
      </p:ext>
    </p:extLst>
  </p:cSld>
  <p:clrMapOvr>
    <a:masterClrMapping/>
  </p:clrMapOvr>
  <p:transition>
    <p:fade/>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776652" y="1448209"/>
            <a:ext cx="5980439" cy="648745"/>
          </a:xfrm>
        </p:spPr>
        <p:txBody>
          <a:bodyPr/>
          <a:lstStyle/>
          <a:p>
            <a:r>
              <a:rPr lang="en-US" sz="3200" dirty="0"/>
              <a:t>Azure Management Portal</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dirty="0"/>
              <a:t>Tooling for Azure Resource Manager</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0577" y="2656207"/>
            <a:ext cx="780290" cy="78029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30577" y="3993680"/>
            <a:ext cx="780290" cy="780290"/>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30577" y="5331153"/>
            <a:ext cx="780290" cy="78029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02057" y="1353917"/>
            <a:ext cx="837330" cy="837330"/>
          </a:xfrm>
          <a:prstGeom prst="rect">
            <a:avLst/>
          </a:prstGeom>
        </p:spPr>
      </p:pic>
      <p:sp>
        <p:nvSpPr>
          <p:cNvPr id="9" name="Text Placeholder 1"/>
          <p:cNvSpPr txBox="1">
            <a:spLocks/>
          </p:cNvSpPr>
          <p:nvPr/>
        </p:nvSpPr>
        <p:spPr>
          <a:xfrm>
            <a:off x="2776651" y="2669617"/>
            <a:ext cx="7025271" cy="648745"/>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3200" dirty="0"/>
              <a:t>Visual Studio &amp; Visual Studio Code</a:t>
            </a:r>
          </a:p>
        </p:txBody>
      </p:sp>
      <p:sp>
        <p:nvSpPr>
          <p:cNvPr id="10" name="Text Placeholder 1"/>
          <p:cNvSpPr txBox="1">
            <a:spLocks/>
          </p:cNvSpPr>
          <p:nvPr/>
        </p:nvSpPr>
        <p:spPr>
          <a:xfrm>
            <a:off x="2776650" y="4059452"/>
            <a:ext cx="5980439" cy="648745"/>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3200" dirty="0"/>
              <a:t>PowerShell or Azure CLI</a:t>
            </a:r>
          </a:p>
        </p:txBody>
      </p:sp>
      <p:sp>
        <p:nvSpPr>
          <p:cNvPr id="11" name="Text Placeholder 1"/>
          <p:cNvSpPr txBox="1">
            <a:spLocks/>
          </p:cNvSpPr>
          <p:nvPr/>
        </p:nvSpPr>
        <p:spPr>
          <a:xfrm>
            <a:off x="2776649" y="5396925"/>
            <a:ext cx="6824551" cy="648745"/>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3200" dirty="0"/>
              <a:t>Customer Code calling ARM API</a:t>
            </a:r>
          </a:p>
        </p:txBody>
      </p:sp>
    </p:spTree>
    <p:extLst>
      <p:ext uri="{BB962C8B-B14F-4D97-AF65-F5344CB8AC3E}">
        <p14:creationId xmlns:p14="http://schemas.microsoft.com/office/powerpoint/2010/main" val="557764422"/>
      </p:ext>
    </p:extLst>
  </p:cSld>
  <p:clrMapOvr>
    <a:masterClrMapping/>
  </p:clrMapOvr>
  <p:transition>
    <p:fade/>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800099"/>
            <a:ext cx="6304519" cy="3983037"/>
          </a:xfrm>
        </p:spPr>
        <p:txBody>
          <a:bodyPr/>
          <a:lstStyle/>
          <a:p>
            <a:r>
              <a:rPr lang="en-US" sz="2000" b="1" dirty="0"/>
              <a:t>$schema</a:t>
            </a:r>
          </a:p>
          <a:p>
            <a:pPr lvl="1"/>
            <a:r>
              <a:rPr lang="en-US" sz="1800" dirty="0"/>
              <a:t>The URL to the JSON schema that defines the version of the template language</a:t>
            </a:r>
          </a:p>
          <a:p>
            <a:r>
              <a:rPr lang="en-US" sz="2000" b="1" dirty="0"/>
              <a:t>contentVersion </a:t>
            </a:r>
          </a:p>
          <a:p>
            <a:pPr lvl="1"/>
            <a:r>
              <a:rPr lang="en-US" sz="1800" dirty="0"/>
              <a:t>Version of your template. This is useful to ensure you are deploying the correct version of the template</a:t>
            </a:r>
          </a:p>
          <a:p>
            <a:r>
              <a:rPr lang="en-US" sz="2000" b="1" dirty="0"/>
              <a:t>parameters</a:t>
            </a:r>
          </a:p>
          <a:p>
            <a:pPr lvl="1"/>
            <a:r>
              <a:rPr lang="en-US" sz="1800" dirty="0"/>
              <a:t>Define inputs for the template</a:t>
            </a:r>
          </a:p>
          <a:p>
            <a:r>
              <a:rPr lang="en-US" sz="2000" b="1" dirty="0"/>
              <a:t>variables </a:t>
            </a:r>
          </a:p>
          <a:p>
            <a:pPr lvl="1"/>
            <a:r>
              <a:rPr lang="en-US" sz="1800" dirty="0"/>
              <a:t>Custom values usually created from parameters or output from other templates</a:t>
            </a:r>
          </a:p>
          <a:p>
            <a:r>
              <a:rPr lang="en-US" sz="2000" b="1" dirty="0"/>
              <a:t>resources</a:t>
            </a:r>
          </a:p>
          <a:p>
            <a:pPr lvl="1"/>
            <a:r>
              <a:rPr lang="en-US" sz="1800" dirty="0"/>
              <a:t>What resources in Azure (VMs, Databases, </a:t>
            </a:r>
            <a:r>
              <a:rPr lang="en-US" sz="1800" dirty="0" err="1"/>
              <a:t>etc</a:t>
            </a:r>
            <a:r>
              <a:rPr lang="en-US" sz="1800" dirty="0"/>
              <a:t>) the template actually defines</a:t>
            </a:r>
          </a:p>
          <a:p>
            <a:r>
              <a:rPr lang="en-US" sz="2000" b="1" dirty="0"/>
              <a:t>outputs</a:t>
            </a:r>
          </a:p>
          <a:p>
            <a:pPr lvl="1"/>
            <a:r>
              <a:rPr lang="en-US" sz="1800" dirty="0"/>
              <a:t>Return values (if any) that the template produces</a:t>
            </a:r>
          </a:p>
          <a:p>
            <a:endParaRPr lang="en-US" sz="1800" dirty="0"/>
          </a:p>
        </p:txBody>
      </p:sp>
      <p:sp>
        <p:nvSpPr>
          <p:cNvPr id="4" name="Title 3"/>
          <p:cNvSpPr>
            <a:spLocks noGrp="1"/>
          </p:cNvSpPr>
          <p:nvPr>
            <p:ph type="title"/>
          </p:nvPr>
        </p:nvSpPr>
        <p:spPr/>
        <p:txBody>
          <a:bodyPr/>
          <a:lstStyle/>
          <a:p>
            <a:r>
              <a:rPr lang="en-US" dirty="0"/>
              <a:t>Anatomy of an ARM Template</a:t>
            </a:r>
          </a:p>
        </p:txBody>
      </p:sp>
      <p:sp>
        <p:nvSpPr>
          <p:cNvPr id="7" name="Rectangle 6">
            <a:extLst>
              <a:ext uri="{FF2B5EF4-FFF2-40B4-BE49-F238E27FC236}">
                <a16:creationId xmlns:a16="http://schemas.microsoft.com/office/drawing/2014/main" id="{8F3FF96C-C9E5-4F14-B9BF-738F3EC308FC}"/>
              </a:ext>
            </a:extLst>
          </p:cNvPr>
          <p:cNvSpPr/>
          <p:nvPr/>
        </p:nvSpPr>
        <p:spPr>
          <a:xfrm>
            <a:off x="6570996" y="687180"/>
            <a:ext cx="5713533" cy="5940088"/>
          </a:xfrm>
          <a:prstGeom prst="rect">
            <a:avLst/>
          </a:prstGeom>
        </p:spPr>
        <p:txBody>
          <a:bodyPr wrap="square">
            <a:spAutoFit/>
          </a:bodyPr>
          <a:lstStyle/>
          <a:p>
            <a:r>
              <a:rPr lang="en-US" sz="2000" dirty="0">
                <a:latin typeface="Consolas" panose="020B0609020204030204" pitchFamily="49" charset="0"/>
              </a:rPr>
              <a:t>{</a:t>
            </a:r>
          </a:p>
          <a:p>
            <a:r>
              <a:rPr lang="en-US" sz="2000" dirty="0">
                <a:solidFill>
                  <a:srgbClr val="0070C0"/>
                </a:solidFill>
                <a:latin typeface="Consolas" panose="020B0609020204030204" pitchFamily="49" charset="0"/>
              </a:rPr>
              <a:t>"$schema"</a:t>
            </a:r>
            <a:r>
              <a:rPr lang="en-US" sz="2000" dirty="0">
                <a:latin typeface="Consolas" panose="020B0609020204030204" pitchFamily="49" charset="0"/>
              </a:rPr>
              <a:t>:</a:t>
            </a:r>
            <a:r>
              <a:rPr lang="en-US" sz="2000" dirty="0">
                <a:solidFill>
                  <a:srgbClr val="D4D4D4"/>
                </a:solidFill>
                <a:latin typeface="Consolas" panose="020B0609020204030204" pitchFamily="49" charset="0"/>
              </a:rPr>
              <a:t> </a:t>
            </a:r>
            <a:r>
              <a:rPr lang="en-US" sz="2000" dirty="0">
                <a:solidFill>
                  <a:srgbClr val="C27556"/>
                </a:solidFill>
                <a:latin typeface="Consolas" panose="020B0609020204030204" pitchFamily="49" charset="0"/>
              </a:rPr>
              <a:t>"https://schema.management.azure.com/schemas/2015-01-01/</a:t>
            </a:r>
            <a:r>
              <a:rPr lang="en-US" sz="2000" dirty="0" err="1">
                <a:solidFill>
                  <a:srgbClr val="C27556"/>
                </a:solidFill>
                <a:latin typeface="Consolas" panose="020B0609020204030204" pitchFamily="49" charset="0"/>
              </a:rPr>
              <a:t>deploymentTemplate.json</a:t>
            </a:r>
            <a:r>
              <a:rPr lang="en-US" sz="2000" dirty="0">
                <a:solidFill>
                  <a:srgbClr val="C27556"/>
                </a:solidFill>
                <a:latin typeface="Consolas" panose="020B0609020204030204" pitchFamily="49" charset="0"/>
              </a:rPr>
              <a:t>#"</a:t>
            </a:r>
            <a:r>
              <a:rPr lang="en-US" sz="2000" dirty="0">
                <a:latin typeface="Consolas" panose="020B0609020204030204" pitchFamily="49" charset="0"/>
              </a:rPr>
              <a:t>,</a:t>
            </a:r>
          </a:p>
          <a:p>
            <a:br>
              <a:rPr lang="en-US" sz="2000" dirty="0">
                <a:solidFill>
                  <a:srgbClr val="D4D4D4"/>
                </a:solidFill>
                <a:latin typeface="Consolas" panose="020B0609020204030204" pitchFamily="49" charset="0"/>
              </a:rPr>
            </a:br>
            <a:r>
              <a:rPr lang="en-US" sz="2000" dirty="0">
                <a:solidFill>
                  <a:srgbClr val="0070C0"/>
                </a:solidFill>
                <a:latin typeface="Consolas" panose="020B0609020204030204" pitchFamily="49" charset="0"/>
              </a:rPr>
              <a:t>"</a:t>
            </a:r>
            <a:r>
              <a:rPr lang="en-US" sz="2000" dirty="0" err="1">
                <a:solidFill>
                  <a:srgbClr val="0070C0"/>
                </a:solidFill>
                <a:latin typeface="Consolas" panose="020B0609020204030204" pitchFamily="49" charset="0"/>
              </a:rPr>
              <a:t>contentVersion</a:t>
            </a:r>
            <a:r>
              <a:rPr lang="en-US" sz="2000" dirty="0">
                <a:solidFill>
                  <a:srgbClr val="0070C0"/>
                </a:solidFill>
                <a:latin typeface="Consolas" panose="020B0609020204030204" pitchFamily="49" charset="0"/>
              </a:rPr>
              <a:t>"</a:t>
            </a:r>
            <a:r>
              <a:rPr lang="en-US" sz="2000" dirty="0">
                <a:latin typeface="Consolas" panose="020B0609020204030204" pitchFamily="49" charset="0"/>
              </a:rPr>
              <a:t>:</a:t>
            </a:r>
            <a:r>
              <a:rPr lang="en-US" sz="2000" dirty="0">
                <a:solidFill>
                  <a:srgbClr val="D4D4D4"/>
                </a:solidFill>
                <a:latin typeface="Consolas" panose="020B0609020204030204" pitchFamily="49" charset="0"/>
              </a:rPr>
              <a:t> </a:t>
            </a:r>
            <a:r>
              <a:rPr lang="en-US" sz="2000" dirty="0">
                <a:solidFill>
                  <a:srgbClr val="C27556"/>
                </a:solidFill>
                <a:latin typeface="Consolas" panose="020B0609020204030204" pitchFamily="49" charset="0"/>
              </a:rPr>
              <a:t>"1.0.0.0"</a:t>
            </a:r>
            <a:r>
              <a:rPr lang="en-US" sz="2000" dirty="0">
                <a:latin typeface="Consolas" panose="020B0609020204030204" pitchFamily="49" charset="0"/>
              </a:rPr>
              <a:t>,</a:t>
            </a:r>
          </a:p>
          <a:p>
            <a:endParaRPr lang="en-US" sz="2000" dirty="0">
              <a:solidFill>
                <a:srgbClr val="0070C0"/>
              </a:solidFill>
              <a:latin typeface="Consolas" panose="020B0609020204030204" pitchFamily="49" charset="0"/>
            </a:endParaRPr>
          </a:p>
          <a:p>
            <a:r>
              <a:rPr lang="en-US" sz="2000" dirty="0">
                <a:solidFill>
                  <a:srgbClr val="0070C0"/>
                </a:solidFill>
                <a:latin typeface="Consolas" panose="020B0609020204030204" pitchFamily="49" charset="0"/>
              </a:rPr>
              <a:t>"parameters"</a:t>
            </a:r>
            <a:r>
              <a:rPr lang="en-US" sz="2000" dirty="0">
                <a:latin typeface="Consolas" panose="020B0609020204030204" pitchFamily="49" charset="0"/>
              </a:rPr>
              <a:t>: {},</a:t>
            </a:r>
          </a:p>
          <a:p>
            <a:endParaRPr lang="en-US" sz="2000" dirty="0">
              <a:solidFill>
                <a:srgbClr val="0070C0"/>
              </a:solidFill>
              <a:latin typeface="Consolas" panose="020B0609020204030204" pitchFamily="49" charset="0"/>
            </a:endParaRPr>
          </a:p>
          <a:p>
            <a:endParaRPr lang="en-US" sz="2000" dirty="0">
              <a:solidFill>
                <a:srgbClr val="0070C0"/>
              </a:solidFill>
              <a:latin typeface="Consolas" panose="020B0609020204030204" pitchFamily="49" charset="0"/>
            </a:endParaRPr>
          </a:p>
          <a:p>
            <a:r>
              <a:rPr lang="en-US" sz="2000" dirty="0">
                <a:solidFill>
                  <a:srgbClr val="0070C0"/>
                </a:solidFill>
                <a:latin typeface="Consolas" panose="020B0609020204030204" pitchFamily="49" charset="0"/>
              </a:rPr>
              <a:t>"variables"</a:t>
            </a:r>
            <a:r>
              <a:rPr lang="en-US" sz="2000" dirty="0">
                <a:latin typeface="Consolas" panose="020B0609020204030204" pitchFamily="49" charset="0"/>
              </a:rPr>
              <a:t>: {},</a:t>
            </a:r>
          </a:p>
          <a:p>
            <a:endParaRPr lang="en-US" sz="2000" dirty="0">
              <a:solidFill>
                <a:srgbClr val="0070C0"/>
              </a:solidFill>
              <a:latin typeface="Consolas" panose="020B0609020204030204" pitchFamily="49" charset="0"/>
            </a:endParaRPr>
          </a:p>
          <a:p>
            <a:endParaRPr lang="en-US" sz="2000" dirty="0">
              <a:solidFill>
                <a:srgbClr val="0070C0"/>
              </a:solidFill>
              <a:latin typeface="Consolas" panose="020B0609020204030204" pitchFamily="49" charset="0"/>
            </a:endParaRPr>
          </a:p>
          <a:p>
            <a:r>
              <a:rPr lang="en-US" sz="2000" dirty="0">
                <a:solidFill>
                  <a:srgbClr val="0070C0"/>
                </a:solidFill>
                <a:latin typeface="Consolas" panose="020B0609020204030204" pitchFamily="49" charset="0"/>
              </a:rPr>
              <a:t>"resources"</a:t>
            </a:r>
            <a:r>
              <a:rPr lang="en-US" sz="2000" dirty="0">
                <a:latin typeface="Consolas" panose="020B0609020204030204" pitchFamily="49" charset="0"/>
              </a:rPr>
              <a:t>: [],</a:t>
            </a:r>
          </a:p>
          <a:p>
            <a:endParaRPr lang="en-US" sz="2000" dirty="0">
              <a:solidFill>
                <a:srgbClr val="0070C0"/>
              </a:solidFill>
              <a:latin typeface="Consolas" panose="020B0609020204030204" pitchFamily="49" charset="0"/>
            </a:endParaRPr>
          </a:p>
          <a:p>
            <a:endParaRPr lang="en-US" sz="2000" dirty="0">
              <a:solidFill>
                <a:srgbClr val="0070C0"/>
              </a:solidFill>
              <a:latin typeface="Consolas" panose="020B0609020204030204" pitchFamily="49" charset="0"/>
            </a:endParaRPr>
          </a:p>
          <a:p>
            <a:r>
              <a:rPr lang="en-US" sz="2000" dirty="0">
                <a:solidFill>
                  <a:srgbClr val="0070C0"/>
                </a:solidFill>
                <a:latin typeface="Consolas" panose="020B0609020204030204" pitchFamily="49" charset="0"/>
              </a:rPr>
              <a:t>"outputs"</a:t>
            </a:r>
            <a:r>
              <a:rPr lang="en-US" sz="2000" dirty="0">
                <a:latin typeface="Consolas" panose="020B0609020204030204" pitchFamily="49" charset="0"/>
              </a:rPr>
              <a:t>: {}</a:t>
            </a:r>
          </a:p>
          <a:p>
            <a:r>
              <a:rPr lang="en-US" sz="2000" dirty="0">
                <a:latin typeface="Consolas" panose="020B0609020204030204" pitchFamily="49" charset="0"/>
              </a:rPr>
              <a:t>}</a:t>
            </a:r>
            <a:endParaRPr lang="en-US" b="0" dirty="0">
              <a:effectLst/>
              <a:latin typeface="Consolas" panose="020B0609020204030204" pitchFamily="49" charset="0"/>
            </a:endParaRPr>
          </a:p>
        </p:txBody>
      </p:sp>
    </p:spTree>
    <p:extLst>
      <p:ext uri="{BB962C8B-B14F-4D97-AF65-F5344CB8AC3E}">
        <p14:creationId xmlns:p14="http://schemas.microsoft.com/office/powerpoint/2010/main" val="7488246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500"/>
                                        <p:tgtEl>
                                          <p:spTgt spid="7">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Effect transition="in" filter="fade">
                                      <p:cBhvr>
                                        <p:cTn id="19" dur="500"/>
                                        <p:tgtEl>
                                          <p:spTgt spid="2">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7">
                                            <p:txEl>
                                              <p:pRg st="2" end="2"/>
                                            </p:txEl>
                                          </p:spTgt>
                                        </p:tgtEl>
                                        <p:attrNameLst>
                                          <p:attrName>style.visibility</p:attrName>
                                        </p:attrNameLst>
                                      </p:cBhvr>
                                      <p:to>
                                        <p:strVal val="visible"/>
                                      </p:to>
                                    </p:set>
                                    <p:animEffect transition="in" filter="fade">
                                      <p:cBhvr>
                                        <p:cTn id="26" dur="500"/>
                                        <p:tgtEl>
                                          <p:spTgt spid="7">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
                                            <p:txEl>
                                              <p:pRg st="4" end="4"/>
                                            </p:txEl>
                                          </p:spTgt>
                                        </p:tgtEl>
                                        <p:attrNameLst>
                                          <p:attrName>style.visibility</p:attrName>
                                        </p:attrNameLst>
                                      </p:cBhvr>
                                      <p:to>
                                        <p:strVal val="visible"/>
                                      </p:to>
                                    </p:set>
                                    <p:animEffect transition="in" filter="fade">
                                      <p:cBhvr>
                                        <p:cTn id="31" dur="500"/>
                                        <p:tgtEl>
                                          <p:spTgt spid="2">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2">
                                            <p:txEl>
                                              <p:pRg st="5" end="5"/>
                                            </p:txEl>
                                          </p:spTgt>
                                        </p:tgtEl>
                                        <p:attrNameLst>
                                          <p:attrName>style.visibility</p:attrName>
                                        </p:attrNameLst>
                                      </p:cBhvr>
                                      <p:to>
                                        <p:strVal val="visible"/>
                                      </p:to>
                                    </p:set>
                                    <p:animEffect transition="in" filter="fade">
                                      <p:cBhvr>
                                        <p:cTn id="34" dur="500"/>
                                        <p:tgtEl>
                                          <p:spTgt spid="2">
                                            <p:txEl>
                                              <p:pRg st="5" end="5"/>
                                            </p:txEl>
                                          </p:spTgt>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7">
                                            <p:txEl>
                                              <p:pRg st="4" end="4"/>
                                            </p:txEl>
                                          </p:spTgt>
                                        </p:tgtEl>
                                        <p:attrNameLst>
                                          <p:attrName>style.visibility</p:attrName>
                                        </p:attrNameLst>
                                      </p:cBhvr>
                                      <p:to>
                                        <p:strVal val="visible"/>
                                      </p:to>
                                    </p:set>
                                    <p:animEffect transition="in" filter="fade">
                                      <p:cBhvr>
                                        <p:cTn id="38" dur="500"/>
                                        <p:tgtEl>
                                          <p:spTgt spid="7">
                                            <p:txEl>
                                              <p:pRg st="4" end="4"/>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
                                            <p:txEl>
                                              <p:pRg st="6" end="6"/>
                                            </p:txEl>
                                          </p:spTgt>
                                        </p:tgtEl>
                                        <p:attrNameLst>
                                          <p:attrName>style.visibility</p:attrName>
                                        </p:attrNameLst>
                                      </p:cBhvr>
                                      <p:to>
                                        <p:strVal val="visible"/>
                                      </p:to>
                                    </p:set>
                                    <p:animEffect transition="in" filter="fade">
                                      <p:cBhvr>
                                        <p:cTn id="43" dur="500"/>
                                        <p:tgtEl>
                                          <p:spTgt spid="2">
                                            <p:txEl>
                                              <p:pRg st="6" end="6"/>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2">
                                            <p:txEl>
                                              <p:pRg st="7" end="7"/>
                                            </p:txEl>
                                          </p:spTgt>
                                        </p:tgtEl>
                                        <p:attrNameLst>
                                          <p:attrName>style.visibility</p:attrName>
                                        </p:attrNameLst>
                                      </p:cBhvr>
                                      <p:to>
                                        <p:strVal val="visible"/>
                                      </p:to>
                                    </p:set>
                                    <p:animEffect transition="in" filter="fade">
                                      <p:cBhvr>
                                        <p:cTn id="46" dur="500"/>
                                        <p:tgtEl>
                                          <p:spTgt spid="2">
                                            <p:txEl>
                                              <p:pRg st="7" end="7"/>
                                            </p:txEl>
                                          </p:spTgt>
                                        </p:tgtEl>
                                      </p:cBhvr>
                                    </p:animEffect>
                                  </p:childTnLst>
                                </p:cTn>
                              </p:par>
                            </p:childTnLst>
                          </p:cTn>
                        </p:par>
                        <p:par>
                          <p:cTn id="47" fill="hold">
                            <p:stCondLst>
                              <p:cond delay="500"/>
                            </p:stCondLst>
                            <p:childTnLst>
                              <p:par>
                                <p:cTn id="48" presetID="10" presetClass="entr" presetSubtype="0" fill="hold" nodeType="afterEffect">
                                  <p:stCondLst>
                                    <p:cond delay="0"/>
                                  </p:stCondLst>
                                  <p:childTnLst>
                                    <p:set>
                                      <p:cBhvr>
                                        <p:cTn id="49" dur="1" fill="hold">
                                          <p:stCondLst>
                                            <p:cond delay="0"/>
                                          </p:stCondLst>
                                        </p:cTn>
                                        <p:tgtEl>
                                          <p:spTgt spid="7">
                                            <p:txEl>
                                              <p:pRg st="7" end="7"/>
                                            </p:txEl>
                                          </p:spTgt>
                                        </p:tgtEl>
                                        <p:attrNameLst>
                                          <p:attrName>style.visibility</p:attrName>
                                        </p:attrNameLst>
                                      </p:cBhvr>
                                      <p:to>
                                        <p:strVal val="visible"/>
                                      </p:to>
                                    </p:set>
                                    <p:animEffect transition="in" filter="fade">
                                      <p:cBhvr>
                                        <p:cTn id="50" dur="500"/>
                                        <p:tgtEl>
                                          <p:spTgt spid="7">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
                                            <p:txEl>
                                              <p:pRg st="8" end="8"/>
                                            </p:txEl>
                                          </p:spTgt>
                                        </p:tgtEl>
                                        <p:attrNameLst>
                                          <p:attrName>style.visibility</p:attrName>
                                        </p:attrNameLst>
                                      </p:cBhvr>
                                      <p:to>
                                        <p:strVal val="visible"/>
                                      </p:to>
                                    </p:set>
                                    <p:animEffect transition="in" filter="fade">
                                      <p:cBhvr>
                                        <p:cTn id="55" dur="500"/>
                                        <p:tgtEl>
                                          <p:spTgt spid="2">
                                            <p:txEl>
                                              <p:pRg st="8" end="8"/>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
                                            <p:txEl>
                                              <p:pRg st="9" end="9"/>
                                            </p:txEl>
                                          </p:spTgt>
                                        </p:tgtEl>
                                        <p:attrNameLst>
                                          <p:attrName>style.visibility</p:attrName>
                                        </p:attrNameLst>
                                      </p:cBhvr>
                                      <p:to>
                                        <p:strVal val="visible"/>
                                      </p:to>
                                    </p:set>
                                    <p:animEffect transition="in" filter="fade">
                                      <p:cBhvr>
                                        <p:cTn id="58" dur="500"/>
                                        <p:tgtEl>
                                          <p:spTgt spid="2">
                                            <p:txEl>
                                              <p:pRg st="9" end="9"/>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7">
                                            <p:txEl>
                                              <p:pRg st="10" end="10"/>
                                            </p:txEl>
                                          </p:spTgt>
                                        </p:tgtEl>
                                        <p:attrNameLst>
                                          <p:attrName>style.visibility</p:attrName>
                                        </p:attrNameLst>
                                      </p:cBhvr>
                                      <p:to>
                                        <p:strVal val="visible"/>
                                      </p:to>
                                    </p:set>
                                    <p:animEffect transition="in" filter="fade">
                                      <p:cBhvr>
                                        <p:cTn id="62" dur="500"/>
                                        <p:tgtEl>
                                          <p:spTgt spid="7">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0" end="10"/>
                                            </p:txEl>
                                          </p:spTgt>
                                        </p:tgtEl>
                                        <p:attrNameLst>
                                          <p:attrName>style.visibility</p:attrName>
                                        </p:attrNameLst>
                                      </p:cBhvr>
                                      <p:to>
                                        <p:strVal val="visible"/>
                                      </p:to>
                                    </p:set>
                                    <p:animEffect transition="in" filter="fade">
                                      <p:cBhvr>
                                        <p:cTn id="67" dur="500"/>
                                        <p:tgtEl>
                                          <p:spTgt spid="2">
                                            <p:txEl>
                                              <p:pRg st="10" end="10"/>
                                            </p:txEl>
                                          </p:spTgt>
                                        </p:tgtEl>
                                      </p:cBhvr>
                                    </p:animEffect>
                                  </p:childTnLst>
                                </p:cTn>
                              </p:par>
                              <p:par>
                                <p:cTn id="68" presetID="10" presetClass="entr" presetSubtype="0" fill="hold" nodeType="withEffect">
                                  <p:stCondLst>
                                    <p:cond delay="0"/>
                                  </p:stCondLst>
                                  <p:childTnLst>
                                    <p:set>
                                      <p:cBhvr>
                                        <p:cTn id="69" dur="1" fill="hold">
                                          <p:stCondLst>
                                            <p:cond delay="0"/>
                                          </p:stCondLst>
                                        </p:cTn>
                                        <p:tgtEl>
                                          <p:spTgt spid="2">
                                            <p:txEl>
                                              <p:pRg st="11" end="11"/>
                                            </p:txEl>
                                          </p:spTgt>
                                        </p:tgtEl>
                                        <p:attrNameLst>
                                          <p:attrName>style.visibility</p:attrName>
                                        </p:attrNameLst>
                                      </p:cBhvr>
                                      <p:to>
                                        <p:strVal val="visible"/>
                                      </p:to>
                                    </p:set>
                                    <p:animEffect transition="in" filter="fade">
                                      <p:cBhvr>
                                        <p:cTn id="70" dur="500"/>
                                        <p:tgtEl>
                                          <p:spTgt spid="2">
                                            <p:txEl>
                                              <p:pRg st="11" end="11"/>
                                            </p:txEl>
                                          </p:spTgt>
                                        </p:tgtEl>
                                      </p:cBhvr>
                                    </p:animEffect>
                                  </p:childTnLst>
                                </p:cTn>
                              </p:par>
                            </p:childTnLst>
                          </p:cTn>
                        </p:par>
                        <p:par>
                          <p:cTn id="71" fill="hold">
                            <p:stCondLst>
                              <p:cond delay="500"/>
                            </p:stCondLst>
                            <p:childTnLst>
                              <p:par>
                                <p:cTn id="72" presetID="10" presetClass="entr" presetSubtype="0" fill="hold" nodeType="afterEffect">
                                  <p:stCondLst>
                                    <p:cond delay="0"/>
                                  </p:stCondLst>
                                  <p:childTnLst>
                                    <p:set>
                                      <p:cBhvr>
                                        <p:cTn id="73" dur="1" fill="hold">
                                          <p:stCondLst>
                                            <p:cond delay="0"/>
                                          </p:stCondLst>
                                        </p:cTn>
                                        <p:tgtEl>
                                          <p:spTgt spid="7">
                                            <p:txEl>
                                              <p:pRg st="13" end="13"/>
                                            </p:txEl>
                                          </p:spTgt>
                                        </p:tgtEl>
                                        <p:attrNameLst>
                                          <p:attrName>style.visibility</p:attrName>
                                        </p:attrNameLst>
                                      </p:cBhvr>
                                      <p:to>
                                        <p:strVal val="visible"/>
                                      </p:to>
                                    </p:set>
                                    <p:animEffect transition="in" filter="fade">
                                      <p:cBhvr>
                                        <p:cTn id="74" dur="500"/>
                                        <p:tgtEl>
                                          <p:spTgt spid="7">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CCBB9120-EEAF-4EC3-A65D-97ACC44F368C}"/>
              </a:ext>
            </a:extLst>
          </p:cNvPr>
          <p:cNvSpPr>
            <a:spLocks noGrp="1"/>
          </p:cNvSpPr>
          <p:nvPr>
            <p:ph type="body" sz="quarter" idx="15"/>
          </p:nvPr>
        </p:nvSpPr>
        <p:spPr/>
        <p:txBody>
          <a:bodyPr/>
          <a:lstStyle/>
          <a:p>
            <a:r>
              <a:rPr lang="en-US" dirty="0"/>
              <a:t>Building an ARM Template using Visual Studio</a:t>
            </a:r>
          </a:p>
        </p:txBody>
      </p:sp>
      <p:sp>
        <p:nvSpPr>
          <p:cNvPr id="6" name="Text Placeholder 5">
            <a:extLst>
              <a:ext uri="{FF2B5EF4-FFF2-40B4-BE49-F238E27FC236}">
                <a16:creationId xmlns:a16="http://schemas.microsoft.com/office/drawing/2014/main" id="{83FB5CB8-A2CD-4FE2-86A7-C3D290CFA7BB}"/>
              </a:ext>
            </a:extLst>
          </p:cNvPr>
          <p:cNvSpPr>
            <a:spLocks noGrp="1"/>
          </p:cNvSpPr>
          <p:nvPr>
            <p:ph type="body" sz="quarter" idx="16"/>
          </p:nvPr>
        </p:nvSpPr>
        <p:spPr/>
        <p:txBody>
          <a:bodyPr/>
          <a:lstStyle/>
          <a:p>
            <a:r>
              <a:rPr lang="en-US" dirty="0"/>
              <a:t>Demo</a:t>
            </a:r>
          </a:p>
        </p:txBody>
      </p:sp>
    </p:spTree>
    <p:extLst>
      <p:ext uri="{BB962C8B-B14F-4D97-AF65-F5344CB8AC3E}">
        <p14:creationId xmlns:p14="http://schemas.microsoft.com/office/powerpoint/2010/main" val="35229501"/>
      </p:ext>
    </p:extLst>
  </p:cSld>
  <p:clrMapOvr>
    <a:masterClrMapping/>
  </p:clrMapOvr>
  <p:transition>
    <p:fade/>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ARM Template Deployment Options</a:t>
            </a:r>
          </a:p>
        </p:txBody>
      </p:sp>
      <p:sp>
        <p:nvSpPr>
          <p:cNvPr id="3" name="Text Placeholder 2"/>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1385189003"/>
      </p:ext>
    </p:extLst>
  </p:cSld>
  <p:clrMapOvr>
    <a:masterClrMapping/>
  </p:clrMapOvr>
  <p:transition>
    <p:fade/>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dirty="0"/>
              <a:t>Deployment Modes</a:t>
            </a:r>
          </a:p>
        </p:txBody>
      </p:sp>
      <p:sp>
        <p:nvSpPr>
          <p:cNvPr id="5" name="Rectangle 4"/>
          <p:cNvSpPr/>
          <p:nvPr/>
        </p:nvSpPr>
        <p:spPr bwMode="auto">
          <a:xfrm>
            <a:off x="352759" y="1817834"/>
            <a:ext cx="5805352" cy="537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a:gradFill>
                  <a:gsLst>
                    <a:gs pos="0">
                      <a:srgbClr val="FFFFFF"/>
                    </a:gs>
                    <a:gs pos="100000">
                      <a:srgbClr val="FFFFFF"/>
                    </a:gs>
                  </a:gsLst>
                  <a:lin ang="5400000" scaled="0"/>
                </a:gradFill>
              </a:rPr>
              <a:t>INCREMENTAL</a:t>
            </a:r>
          </a:p>
        </p:txBody>
      </p:sp>
      <p:sp>
        <p:nvSpPr>
          <p:cNvPr id="6" name="Rectangle 5"/>
          <p:cNvSpPr/>
          <p:nvPr/>
        </p:nvSpPr>
        <p:spPr bwMode="auto">
          <a:xfrm>
            <a:off x="352759" y="2498118"/>
            <a:ext cx="5805352" cy="2092881"/>
          </a:xfrm>
          <a:prstGeom prst="rect">
            <a:avLst/>
          </a:prstGeom>
          <a:solidFill>
            <a:srgbClr val="05C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182880" rIns="182880" bIns="182880" numCol="1" rtlCol="0" anchor="ctr" anchorCtr="0" compatLnSpc="1">
            <a:prstTxWarp prst="textNoShape">
              <a:avLst/>
            </a:prstTxWarp>
            <a:spAutoFit/>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Resource Manager </a:t>
            </a:r>
            <a:r>
              <a:rPr lang="en-US" sz="2800" b="1" dirty="0">
                <a:gradFill>
                  <a:gsLst>
                    <a:gs pos="0">
                      <a:srgbClr val="FFFFFF"/>
                    </a:gs>
                    <a:gs pos="100000">
                      <a:srgbClr val="FFFFFF"/>
                    </a:gs>
                  </a:gsLst>
                  <a:lin ang="5400000" scaled="0"/>
                </a:gradFill>
              </a:rPr>
              <a:t>leaves unchanged</a:t>
            </a:r>
            <a:r>
              <a:rPr lang="en-US" sz="2800" dirty="0">
                <a:gradFill>
                  <a:gsLst>
                    <a:gs pos="0">
                      <a:srgbClr val="FFFFFF"/>
                    </a:gs>
                    <a:gs pos="100000">
                      <a:srgbClr val="FFFFFF"/>
                    </a:gs>
                  </a:gsLst>
                  <a:lin ang="5400000" scaled="0"/>
                </a:gradFill>
              </a:rPr>
              <a:t> resources that exist in the resource group but are not specified in the template</a:t>
            </a:r>
            <a:endParaRPr lang="en-US" sz="2800" b="1" dirty="0">
              <a:gradFill>
                <a:gsLst>
                  <a:gs pos="0">
                    <a:srgbClr val="FFFFFF"/>
                  </a:gs>
                  <a:gs pos="100000">
                    <a:srgbClr val="FFFFFF"/>
                  </a:gs>
                </a:gsLst>
                <a:lin ang="5400000" scaled="0"/>
              </a:gradFill>
            </a:endParaRPr>
          </a:p>
        </p:txBody>
      </p:sp>
      <p:sp>
        <p:nvSpPr>
          <p:cNvPr id="7" name="Rectangle 6"/>
          <p:cNvSpPr/>
          <p:nvPr/>
        </p:nvSpPr>
        <p:spPr bwMode="auto">
          <a:xfrm>
            <a:off x="6335116" y="1817834"/>
            <a:ext cx="5806440" cy="53702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200" b="1" dirty="0">
                <a:gradFill>
                  <a:gsLst>
                    <a:gs pos="0">
                      <a:srgbClr val="FFFFFF"/>
                    </a:gs>
                    <a:gs pos="100000">
                      <a:srgbClr val="FFFFFF"/>
                    </a:gs>
                  </a:gsLst>
                  <a:lin ang="5400000" scaled="0"/>
                </a:gradFill>
              </a:rPr>
              <a:t>COMPLETE</a:t>
            </a:r>
          </a:p>
        </p:txBody>
      </p:sp>
      <p:sp>
        <p:nvSpPr>
          <p:cNvPr id="8" name="Rectangle 7"/>
          <p:cNvSpPr/>
          <p:nvPr/>
        </p:nvSpPr>
        <p:spPr bwMode="auto">
          <a:xfrm>
            <a:off x="6335116" y="2498118"/>
            <a:ext cx="5806440" cy="2000548"/>
          </a:xfrm>
          <a:prstGeom prst="rect">
            <a:avLst/>
          </a:prstGeom>
          <a:solidFill>
            <a:srgbClr val="05C8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182880" bIns="182880" numCol="1" rtlCol="0" anchor="ctr" anchorCtr="0" compatLnSpc="1">
            <a:prstTxWarp prst="textNoShape">
              <a:avLst/>
            </a:prstTxWarp>
            <a:spAutoFit/>
          </a:bodyPr>
          <a:lstStyle/>
          <a:p>
            <a:pPr defTabSz="914099" fontAlgn="base">
              <a:spcBef>
                <a:spcPct val="0"/>
              </a:spcBef>
              <a:spcAft>
                <a:spcPct val="0"/>
              </a:spcAft>
            </a:pPr>
            <a:r>
              <a:rPr lang="en-US" sz="2800" dirty="0">
                <a:gradFill>
                  <a:gsLst>
                    <a:gs pos="0">
                      <a:srgbClr val="FFFFFF"/>
                    </a:gs>
                    <a:gs pos="100000">
                      <a:srgbClr val="FFFFFF"/>
                    </a:gs>
                  </a:gsLst>
                  <a:lin ang="5400000" scaled="0"/>
                </a:gradFill>
              </a:rPr>
              <a:t>Resource Manager </a:t>
            </a:r>
            <a:r>
              <a:rPr lang="en-US" sz="2800" b="1" dirty="0">
                <a:gradFill>
                  <a:gsLst>
                    <a:gs pos="0">
                      <a:srgbClr val="FFFFFF"/>
                    </a:gs>
                    <a:gs pos="100000">
                      <a:srgbClr val="FFFFFF"/>
                    </a:gs>
                  </a:gsLst>
                  <a:lin ang="5400000" scaled="0"/>
                </a:gradFill>
              </a:rPr>
              <a:t>deletes</a:t>
            </a:r>
            <a:r>
              <a:rPr lang="en-US" sz="2800" dirty="0">
                <a:gradFill>
                  <a:gsLst>
                    <a:gs pos="0">
                      <a:srgbClr val="FFFFFF"/>
                    </a:gs>
                    <a:gs pos="100000">
                      <a:srgbClr val="FFFFFF"/>
                    </a:gs>
                  </a:gsLst>
                  <a:lin ang="5400000" scaled="0"/>
                </a:gradFill>
              </a:rPr>
              <a:t> resources that exist in the resource group but are not specified in the template</a:t>
            </a:r>
            <a:endParaRPr lang="en-US" sz="2800" b="1" dirty="0">
              <a:gradFill>
                <a:gsLst>
                  <a:gs pos="0">
                    <a:srgbClr val="FFFFFF"/>
                  </a:gs>
                  <a:gs pos="100000">
                    <a:srgbClr val="FFFFFF"/>
                  </a:gs>
                </a:gsLst>
                <a:lin ang="5400000" scaled="0"/>
              </a:gradFill>
            </a:endParaRPr>
          </a:p>
        </p:txBody>
      </p:sp>
      <p:sp>
        <p:nvSpPr>
          <p:cNvPr id="2" name="Rectangle 1">
            <a:extLst>
              <a:ext uri="{FF2B5EF4-FFF2-40B4-BE49-F238E27FC236}">
                <a16:creationId xmlns:a16="http://schemas.microsoft.com/office/drawing/2014/main" id="{238EE74A-668B-4FB4-873E-8E3DFE4A0BB5}"/>
              </a:ext>
            </a:extLst>
          </p:cNvPr>
          <p:cNvSpPr/>
          <p:nvPr/>
        </p:nvSpPr>
        <p:spPr>
          <a:xfrm>
            <a:off x="2160814" y="1856014"/>
            <a:ext cx="2160815" cy="4354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cxnSp>
        <p:nvCxnSpPr>
          <p:cNvPr id="10" name="Straight Connector 9">
            <a:extLst>
              <a:ext uri="{FF2B5EF4-FFF2-40B4-BE49-F238E27FC236}">
                <a16:creationId xmlns:a16="http://schemas.microsoft.com/office/drawing/2014/main" id="{76536919-EF89-4409-AA97-069B3AB61A13}"/>
              </a:ext>
            </a:extLst>
          </p:cNvPr>
          <p:cNvCxnSpPr>
            <a:cxnSpLocks/>
          </p:cNvCxnSpPr>
          <p:nvPr/>
        </p:nvCxnSpPr>
        <p:spPr>
          <a:xfrm flipV="1">
            <a:off x="4321629" y="1594758"/>
            <a:ext cx="685800" cy="2612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3D6FB60-1182-4E81-9074-42A05AFADBEF}"/>
              </a:ext>
            </a:extLst>
          </p:cNvPr>
          <p:cNvSpPr txBox="1"/>
          <p:nvPr/>
        </p:nvSpPr>
        <p:spPr>
          <a:xfrm>
            <a:off x="4931228" y="1325391"/>
            <a:ext cx="1126671" cy="492443"/>
          </a:xfrm>
          <a:prstGeom prst="rect">
            <a:avLst/>
          </a:prstGeom>
        </p:spPr>
        <p:txBody>
          <a:bodyPr vert="horz" wrap="square" lIns="91440" tIns="91440" rIns="91440" bIns="91440" rtlCol="0" anchor="t">
            <a:spAutoFit/>
          </a:bodyPr>
          <a:lstStyle/>
          <a:p>
            <a:pPr algn="ctr"/>
            <a:r>
              <a:rPr lang="en-US" sz="2000" b="1" dirty="0">
                <a:solidFill>
                  <a:srgbClr val="FF0000"/>
                </a:solidFill>
                <a:latin typeface="Segoe UI" pitchFamily="34" charset="0"/>
                <a:ea typeface="Segoe UI" pitchFamily="34" charset="0"/>
                <a:cs typeface="Segoe UI" pitchFamily="34" charset="0"/>
              </a:rPr>
              <a:t>Default</a:t>
            </a:r>
          </a:p>
        </p:txBody>
      </p:sp>
      <p:pic>
        <p:nvPicPr>
          <p:cNvPr id="14" name="Snagit_PPTB732">
            <a:extLst>
              <a:ext uri="{FF2B5EF4-FFF2-40B4-BE49-F238E27FC236}">
                <a16:creationId xmlns:a16="http://schemas.microsoft.com/office/drawing/2014/main" id="{D2ACA604-25F0-452B-8126-391E54B71D5C}"/>
              </a:ext>
            </a:extLst>
          </p:cNvPr>
          <p:cNvPicPr>
            <a:picLocks noChangeAspect="1"/>
          </p:cNvPicPr>
          <p:nvPr/>
        </p:nvPicPr>
        <p:blipFill>
          <a:blip r:embed="rId3"/>
          <a:stretch>
            <a:fillRect/>
          </a:stretch>
        </p:blipFill>
        <p:spPr>
          <a:xfrm>
            <a:off x="1505093" y="5149611"/>
            <a:ext cx="9410262" cy="685133"/>
          </a:xfrm>
          <a:prstGeom prst="rect">
            <a:avLst/>
          </a:prstGeom>
        </p:spPr>
      </p:pic>
      <p:sp>
        <p:nvSpPr>
          <p:cNvPr id="15" name="Rectangle 14">
            <a:extLst>
              <a:ext uri="{FF2B5EF4-FFF2-40B4-BE49-F238E27FC236}">
                <a16:creationId xmlns:a16="http://schemas.microsoft.com/office/drawing/2014/main" id="{DB212D24-64F6-47E8-8C9C-BC7CB8C9B0AB}"/>
              </a:ext>
            </a:extLst>
          </p:cNvPr>
          <p:cNvSpPr/>
          <p:nvPr/>
        </p:nvSpPr>
        <p:spPr>
          <a:xfrm>
            <a:off x="5475513" y="5224801"/>
            <a:ext cx="1645983" cy="2673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4745638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1000"/>
                                        <p:tgtEl>
                                          <p:spTgt spid="6">
                                            <p:txEl>
                                              <p:pRg st="0" end="0"/>
                                            </p:txEl>
                                          </p:spTgt>
                                        </p:tgtEl>
                                      </p:cBhvr>
                                    </p:animEffect>
                                    <p:anim calcmode="lin" valueType="num">
                                      <p:cBhvr>
                                        <p:cTn id="8"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xEl>
                                              <p:pRg st="0" end="0"/>
                                            </p:txEl>
                                          </p:spTgt>
                                        </p:tgtEl>
                                        <p:attrNameLst>
                                          <p:attrName>style.visibility</p:attrName>
                                        </p:attrNameLst>
                                      </p:cBhvr>
                                      <p:to>
                                        <p:strVal val="visible"/>
                                      </p:to>
                                    </p:set>
                                    <p:animEffect transition="in" filter="fade">
                                      <p:cBhvr>
                                        <p:cTn id="14" dur="1000"/>
                                        <p:tgtEl>
                                          <p:spTgt spid="8">
                                            <p:txEl>
                                              <p:pRg st="0" end="0"/>
                                            </p:txEl>
                                          </p:spTgt>
                                        </p:tgtEl>
                                      </p:cBhvr>
                                    </p:animEffect>
                                    <p:anim calcmode="lin" valueType="num">
                                      <p:cBhvr>
                                        <p:cTn id="15"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10" presetClass="entr" presetSubtype="0" fill="hold"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Portal</a:t>
            </a:r>
          </a:p>
        </p:txBody>
      </p:sp>
      <p:sp>
        <p:nvSpPr>
          <p:cNvPr id="4" name="Title 3"/>
          <p:cNvSpPr>
            <a:spLocks noGrp="1"/>
          </p:cNvSpPr>
          <p:nvPr>
            <p:ph type="title"/>
          </p:nvPr>
        </p:nvSpPr>
        <p:spPr/>
        <p:txBody>
          <a:bodyPr/>
          <a:lstStyle/>
          <a:p>
            <a:r>
              <a:rPr lang="en-US" dirty="0"/>
              <a:t>Deployment Options</a:t>
            </a:r>
          </a:p>
        </p:txBody>
      </p:sp>
      <p:pic>
        <p:nvPicPr>
          <p:cNvPr id="9" name="Picture 8"/>
          <p:cNvPicPr>
            <a:picLocks noChangeAspect="1"/>
          </p:cNvPicPr>
          <p:nvPr/>
        </p:nvPicPr>
        <p:blipFill>
          <a:blip r:embed="rId3"/>
          <a:stretch>
            <a:fillRect/>
          </a:stretch>
        </p:blipFill>
        <p:spPr>
          <a:xfrm>
            <a:off x="707862" y="1353917"/>
            <a:ext cx="4771429" cy="1914286"/>
          </a:xfrm>
          <a:prstGeom prst="rect">
            <a:avLst/>
          </a:prstGeom>
        </p:spPr>
      </p:pic>
      <p:pic>
        <p:nvPicPr>
          <p:cNvPr id="10" name="Picture 9"/>
          <p:cNvPicPr>
            <a:picLocks noChangeAspect="1"/>
          </p:cNvPicPr>
          <p:nvPr/>
        </p:nvPicPr>
        <p:blipFill>
          <a:blip r:embed="rId4"/>
          <a:stretch>
            <a:fillRect/>
          </a:stretch>
        </p:blipFill>
        <p:spPr>
          <a:xfrm>
            <a:off x="1459276" y="3487462"/>
            <a:ext cx="3104762" cy="3171429"/>
          </a:xfrm>
          <a:prstGeom prst="rect">
            <a:avLst/>
          </a:prstGeom>
        </p:spPr>
      </p:pic>
      <p:pic>
        <p:nvPicPr>
          <p:cNvPr id="11" name="Picture 10"/>
          <p:cNvPicPr>
            <a:picLocks noChangeAspect="1"/>
          </p:cNvPicPr>
          <p:nvPr/>
        </p:nvPicPr>
        <p:blipFill>
          <a:blip r:embed="rId5"/>
          <a:stretch>
            <a:fillRect/>
          </a:stretch>
        </p:blipFill>
        <p:spPr>
          <a:xfrm>
            <a:off x="6499513" y="1544922"/>
            <a:ext cx="4619048" cy="4571429"/>
          </a:xfrm>
          <a:prstGeom prst="rect">
            <a:avLst/>
          </a:prstGeom>
        </p:spPr>
      </p:pic>
    </p:spTree>
    <p:extLst>
      <p:ext uri="{BB962C8B-B14F-4D97-AF65-F5344CB8AC3E}">
        <p14:creationId xmlns:p14="http://schemas.microsoft.com/office/powerpoint/2010/main" val="2543286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972113" y="2043884"/>
            <a:ext cx="2705100" cy="3743325"/>
          </a:xfrm>
          <a:prstGeom prst="rect">
            <a:avLst/>
          </a:prstGeom>
        </p:spPr>
      </p:pic>
      <p:pic>
        <p:nvPicPr>
          <p:cNvPr id="9" name="Picture 8"/>
          <p:cNvPicPr>
            <a:picLocks noChangeAspect="1"/>
          </p:cNvPicPr>
          <p:nvPr/>
        </p:nvPicPr>
        <p:blipFill>
          <a:blip r:embed="rId4"/>
          <a:stretch>
            <a:fillRect/>
          </a:stretch>
        </p:blipFill>
        <p:spPr>
          <a:xfrm>
            <a:off x="761523" y="1865417"/>
            <a:ext cx="3238944" cy="4333544"/>
          </a:xfrm>
          <a:prstGeom prst="rect">
            <a:avLst/>
          </a:prstGeom>
        </p:spPr>
      </p:pic>
      <p:pic>
        <p:nvPicPr>
          <p:cNvPr id="1026" name="Picture 2"/>
          <p:cNvPicPr>
            <a:picLocks noChangeAspect="1" noChangeArrowheads="1"/>
          </p:cNvPicPr>
          <p:nvPr/>
        </p:nvPicPr>
        <p:blipFill>
          <a:blip r:embed="rId5"/>
          <a:stretch>
            <a:fillRect/>
          </a:stretch>
        </p:blipFill>
        <p:spPr bwMode="auto">
          <a:xfrm>
            <a:off x="671211" y="1630319"/>
            <a:ext cx="3551626" cy="4570457"/>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a:xfrm>
            <a:off x="277124" y="800101"/>
            <a:ext cx="5164851" cy="404579"/>
          </a:xfrm>
        </p:spPr>
        <p:txBody>
          <a:bodyPr/>
          <a:lstStyle/>
          <a:p>
            <a:r>
              <a:rPr lang="en-US" dirty="0"/>
              <a:t>IaaS Components and Resource Groups</a:t>
            </a:r>
          </a:p>
        </p:txBody>
      </p:sp>
      <p:sp>
        <p:nvSpPr>
          <p:cNvPr id="3" name="Title 2"/>
          <p:cNvSpPr>
            <a:spLocks noGrp="1"/>
          </p:cNvSpPr>
          <p:nvPr>
            <p:ph type="title"/>
          </p:nvPr>
        </p:nvSpPr>
        <p:spPr/>
        <p:txBody>
          <a:bodyPr/>
          <a:lstStyle/>
          <a:p>
            <a:r>
              <a:rPr lang="en-US" dirty="0"/>
              <a:t>Building Blocks of Azure IaaS</a:t>
            </a:r>
          </a:p>
        </p:txBody>
      </p:sp>
      <p:sp>
        <p:nvSpPr>
          <p:cNvPr id="4" name="TextBox 3"/>
          <p:cNvSpPr txBox="1"/>
          <p:nvPr/>
        </p:nvSpPr>
        <p:spPr>
          <a:xfrm>
            <a:off x="4318063" y="2125671"/>
            <a:ext cx="7323081" cy="553998"/>
          </a:xfrm>
          <a:prstGeom prst="rect">
            <a:avLst/>
          </a:prstGeom>
        </p:spPr>
        <p:txBody>
          <a:bodyPr vert="horz" wrap="square" lIns="91440" tIns="91440" rIns="91440" bIns="91440" rtlCol="0" anchor="t">
            <a:spAutoFit/>
          </a:bodyPr>
          <a:lstStyle/>
          <a:p>
            <a:r>
              <a:rPr lang="en-US" sz="2400" dirty="0">
                <a:latin typeface="Segoe UI" pitchFamily="34" charset="0"/>
                <a:ea typeface="Segoe UI" pitchFamily="34" charset="0"/>
                <a:cs typeface="Segoe UI" pitchFamily="34" charset="0"/>
              </a:rPr>
              <a:t>Virtual machines, Availability sets, Scale sets…</a:t>
            </a:r>
          </a:p>
        </p:txBody>
      </p:sp>
      <p:sp>
        <p:nvSpPr>
          <p:cNvPr id="11" name="TextBox 10"/>
          <p:cNvSpPr txBox="1"/>
          <p:nvPr/>
        </p:nvSpPr>
        <p:spPr>
          <a:xfrm>
            <a:off x="4318063" y="3175501"/>
            <a:ext cx="6599087" cy="553998"/>
          </a:xfrm>
          <a:prstGeom prst="rect">
            <a:avLst/>
          </a:prstGeom>
        </p:spPr>
        <p:txBody>
          <a:bodyPr vert="horz" wrap="square" lIns="91440" tIns="91440" rIns="91440" bIns="91440" rtlCol="0" anchor="t">
            <a:spAutoFit/>
          </a:bodyPr>
          <a:lstStyle/>
          <a:p>
            <a:r>
              <a:rPr lang="en-US" sz="2400" dirty="0">
                <a:latin typeface="Segoe UI" pitchFamily="34" charset="0"/>
                <a:ea typeface="Segoe UI" pitchFamily="34" charset="0"/>
                <a:cs typeface="Segoe UI" pitchFamily="34" charset="0"/>
              </a:rPr>
              <a:t>Storage accounts, disks…</a:t>
            </a:r>
          </a:p>
        </p:txBody>
      </p:sp>
      <p:sp>
        <p:nvSpPr>
          <p:cNvPr id="12" name="TextBox 11"/>
          <p:cNvSpPr txBox="1"/>
          <p:nvPr/>
        </p:nvSpPr>
        <p:spPr>
          <a:xfrm>
            <a:off x="4318063" y="4313016"/>
            <a:ext cx="7323081" cy="923330"/>
          </a:xfrm>
          <a:prstGeom prst="rect">
            <a:avLst/>
          </a:prstGeom>
        </p:spPr>
        <p:txBody>
          <a:bodyPr vert="horz" wrap="square" lIns="91440" tIns="91440" rIns="91440" bIns="91440" rtlCol="0" anchor="t">
            <a:spAutoFit/>
          </a:bodyPr>
          <a:lstStyle/>
          <a:p>
            <a:r>
              <a:rPr lang="en-US" sz="2400" dirty="0">
                <a:latin typeface="Segoe UI" pitchFamily="34" charset="0"/>
                <a:ea typeface="Segoe UI" pitchFamily="34" charset="0"/>
                <a:cs typeface="Segoe UI" pitchFamily="34" charset="0"/>
              </a:rPr>
              <a:t>Network interfaces, Virtual networks, Network security groups…</a:t>
            </a:r>
          </a:p>
        </p:txBody>
      </p:sp>
      <p:sp>
        <p:nvSpPr>
          <p:cNvPr id="10" name="Right Arrow 9"/>
          <p:cNvSpPr/>
          <p:nvPr/>
        </p:nvSpPr>
        <p:spPr>
          <a:xfrm>
            <a:off x="4902463" y="3285721"/>
            <a:ext cx="2740909" cy="1355706"/>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3" name="Picture 2" descr="Image result for Azure Resource Manager template">
            <a:extLst>
              <a:ext uri="{FF2B5EF4-FFF2-40B4-BE49-F238E27FC236}">
                <a16:creationId xmlns:a16="http://schemas.microsoft.com/office/drawing/2014/main" id="{8793D364-CCD9-46B8-BB63-5CF6AB765348}"/>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5215" y="2929664"/>
            <a:ext cx="2548023" cy="206782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8946394" y="5147403"/>
            <a:ext cx="2044919" cy="430887"/>
          </a:xfrm>
          <a:prstGeom prst="rect">
            <a:avLst/>
          </a:prstGeom>
        </p:spPr>
        <p:txBody>
          <a:bodyPr vert="horz" wrap="none" lIns="91440" tIns="91440" rIns="91440" bIns="91440" rtlCol="0" anchor="t">
            <a:spAutoFit/>
          </a:bodyPr>
          <a:lstStyle/>
          <a:p>
            <a:r>
              <a:rPr lang="en-US" sz="1600" dirty="0">
                <a:solidFill>
                  <a:schemeClr val="accent1"/>
                </a:solidFill>
                <a:latin typeface="Segoe UI" pitchFamily="34" charset="0"/>
                <a:ea typeface="Segoe UI" pitchFamily="34" charset="0"/>
                <a:cs typeface="Segoe UI" pitchFamily="34" charset="0"/>
              </a:rPr>
              <a:t>Azure Resource Group</a:t>
            </a:r>
          </a:p>
        </p:txBody>
      </p:sp>
    </p:spTree>
    <p:extLst>
      <p:ext uri="{BB962C8B-B14F-4D97-AF65-F5344CB8AC3E}">
        <p14:creationId xmlns:p14="http://schemas.microsoft.com/office/powerpoint/2010/main" val="17719324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hidden"/>
                                      </p:to>
                                    </p:set>
                                  </p:childTnLst>
                                </p:cTn>
                              </p:par>
                              <p:par>
                                <p:cTn id="10" presetID="1" presetClass="exit"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hidden"/>
                                      </p:to>
                                    </p:set>
                                  </p:childTnLst>
                                </p:cTn>
                              </p:par>
                            </p:childTnLst>
                          </p:cTn>
                        </p:par>
                        <p:par>
                          <p:cTn id="12" fill="hold">
                            <p:stCondLst>
                              <p:cond delay="0"/>
                            </p:stCondLst>
                            <p:childTnLst>
                              <p:par>
                                <p:cTn id="13" presetID="31" presetClass="exit" presetSubtype="0" fill="hold" nodeType="afterEffect">
                                  <p:stCondLst>
                                    <p:cond delay="0"/>
                                  </p:stCondLst>
                                  <p:childTnLst>
                                    <p:anim calcmode="lin" valueType="num">
                                      <p:cBhvr>
                                        <p:cTn id="14" dur="1000"/>
                                        <p:tgtEl>
                                          <p:spTgt spid="1026"/>
                                        </p:tgtEl>
                                        <p:attrNameLst>
                                          <p:attrName>ppt_w</p:attrName>
                                        </p:attrNameLst>
                                      </p:cBhvr>
                                      <p:tavLst>
                                        <p:tav tm="0">
                                          <p:val>
                                            <p:strVal val="ppt_w"/>
                                          </p:val>
                                        </p:tav>
                                        <p:tav tm="100000">
                                          <p:val>
                                            <p:fltVal val="0"/>
                                          </p:val>
                                        </p:tav>
                                      </p:tavLst>
                                    </p:anim>
                                    <p:anim calcmode="lin" valueType="num">
                                      <p:cBhvr>
                                        <p:cTn id="15" dur="1000"/>
                                        <p:tgtEl>
                                          <p:spTgt spid="1026"/>
                                        </p:tgtEl>
                                        <p:attrNameLst>
                                          <p:attrName>ppt_h</p:attrName>
                                        </p:attrNameLst>
                                      </p:cBhvr>
                                      <p:tavLst>
                                        <p:tav tm="0">
                                          <p:val>
                                            <p:strVal val="ppt_h"/>
                                          </p:val>
                                        </p:tav>
                                        <p:tav tm="100000">
                                          <p:val>
                                            <p:fltVal val="0"/>
                                          </p:val>
                                        </p:tav>
                                      </p:tavLst>
                                    </p:anim>
                                    <p:anim calcmode="lin" valueType="num">
                                      <p:cBhvr>
                                        <p:cTn id="16" dur="1000"/>
                                        <p:tgtEl>
                                          <p:spTgt spid="1026"/>
                                        </p:tgtEl>
                                        <p:attrNameLst>
                                          <p:attrName>style.rotation</p:attrName>
                                        </p:attrNameLst>
                                      </p:cBhvr>
                                      <p:tavLst>
                                        <p:tav tm="0">
                                          <p:val>
                                            <p:fltVal val="0"/>
                                          </p:val>
                                        </p:tav>
                                        <p:tav tm="100000">
                                          <p:val>
                                            <p:fltVal val="90"/>
                                          </p:val>
                                        </p:tav>
                                      </p:tavLst>
                                    </p:anim>
                                    <p:animEffect transition="out" filter="fade">
                                      <p:cBhvr>
                                        <p:cTn id="17" dur="1000"/>
                                        <p:tgtEl>
                                          <p:spTgt spid="1026"/>
                                        </p:tgtEl>
                                      </p:cBhvr>
                                    </p:animEffect>
                                    <p:set>
                                      <p:cBhvr>
                                        <p:cTn id="18" dur="1" fill="hold">
                                          <p:stCondLst>
                                            <p:cond delay="999"/>
                                          </p:stCondLst>
                                        </p:cTn>
                                        <p:tgtEl>
                                          <p:spTgt spid="1026"/>
                                        </p:tgtEl>
                                        <p:attrNameLst>
                                          <p:attrName>style.visibility</p:attrName>
                                        </p:attrNameLst>
                                      </p:cBhvr>
                                      <p:to>
                                        <p:strVal val="hidden"/>
                                      </p:to>
                                    </p:set>
                                  </p:childTnLst>
                                </p:cTn>
                              </p:par>
                            </p:childTnLst>
                          </p:cTn>
                        </p:par>
                        <p:par>
                          <p:cTn id="19" fill="hold">
                            <p:stCondLst>
                              <p:cond delay="1000"/>
                            </p:stCondLst>
                            <p:childTnLst>
                              <p:par>
                                <p:cTn id="20" presetID="4" presetClass="exit" presetSubtype="32" fill="hold" nodeType="afterEffect">
                                  <p:stCondLst>
                                    <p:cond delay="0"/>
                                  </p:stCondLst>
                                  <p:childTnLst>
                                    <p:animEffect transition="out" filter="box(out)">
                                      <p:cBhvr>
                                        <p:cTn id="21" dur="2000"/>
                                        <p:tgtEl>
                                          <p:spTgt spid="9"/>
                                        </p:tgtEl>
                                      </p:cBhvr>
                                    </p:animEffect>
                                    <p:set>
                                      <p:cBhvr>
                                        <p:cTn id="22" dur="1" fill="hold">
                                          <p:stCondLst>
                                            <p:cond delay="1999"/>
                                          </p:stCondLst>
                                        </p:cTn>
                                        <p:tgtEl>
                                          <p:spTgt spid="9"/>
                                        </p:tgtEl>
                                        <p:attrNameLst>
                                          <p:attrName>style.visibility</p:attrName>
                                        </p:attrNameLst>
                                      </p:cBhvr>
                                      <p:to>
                                        <p:strVal val="hidden"/>
                                      </p:to>
                                    </p:set>
                                  </p:childTnLst>
                                </p:cTn>
                              </p:par>
                            </p:childTnLst>
                          </p:cTn>
                        </p:par>
                        <p:par>
                          <p:cTn id="23" fill="hold">
                            <p:stCondLst>
                              <p:cond delay="3000"/>
                            </p:stCondLst>
                            <p:childTnLst>
                              <p:par>
                                <p:cTn id="24" presetID="10" presetClass="entr" presetSubtype="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par>
                          <p:cTn id="27" fill="hold">
                            <p:stCondLst>
                              <p:cond delay="3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2" grpId="0"/>
      <p:bldP spid="10" grpId="0" animBg="1"/>
      <p:bldP spid="5" grpId="0"/>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Azure CLI</a:t>
            </a:r>
          </a:p>
        </p:txBody>
      </p:sp>
      <p:sp>
        <p:nvSpPr>
          <p:cNvPr id="4" name="Title 3"/>
          <p:cNvSpPr>
            <a:spLocks noGrp="1"/>
          </p:cNvSpPr>
          <p:nvPr>
            <p:ph type="title"/>
          </p:nvPr>
        </p:nvSpPr>
        <p:spPr/>
        <p:txBody>
          <a:bodyPr/>
          <a:lstStyle/>
          <a:p>
            <a:r>
              <a:rPr lang="en-US" dirty="0"/>
              <a:t>Deployment Options</a:t>
            </a:r>
          </a:p>
        </p:txBody>
      </p:sp>
      <p:sp>
        <p:nvSpPr>
          <p:cNvPr id="7" name="Text Placeholder 2"/>
          <p:cNvSpPr>
            <a:spLocks noGrp="1"/>
          </p:cNvSpPr>
          <p:nvPr>
            <p:ph type="body" sz="quarter" idx="4294967295"/>
          </p:nvPr>
        </p:nvSpPr>
        <p:spPr>
          <a:xfrm>
            <a:off x="528774" y="1651320"/>
            <a:ext cx="11152188" cy="4311330"/>
          </a:xfrm>
          <a:prstGeom prst="rect">
            <a:avLst/>
          </a:prstGeom>
        </p:spPr>
        <p:txBody>
          <a:bodyPr/>
          <a:lstStyle/>
          <a:p>
            <a:pPr marL="0" indent="0">
              <a:buNone/>
            </a:pPr>
            <a:r>
              <a:rPr lang="en-US" sz="2400" dirty="0" err="1">
                <a:solidFill>
                  <a:schemeClr val="tx1"/>
                </a:solidFill>
                <a:latin typeface="Lucida Console" panose="020B0609040504020204" pitchFamily="49" charset="0"/>
              </a:rPr>
              <a:t>az</a:t>
            </a:r>
            <a:r>
              <a:rPr lang="en-US" sz="2400" dirty="0">
                <a:solidFill>
                  <a:schemeClr val="tx1"/>
                </a:solidFill>
                <a:latin typeface="Lucida Console" panose="020B0609040504020204" pitchFamily="49" charset="0"/>
              </a:rPr>
              <a:t> group deployment create -g </a:t>
            </a:r>
            <a:r>
              <a:rPr lang="en-US" sz="2400" dirty="0" err="1">
                <a:solidFill>
                  <a:schemeClr val="tx1"/>
                </a:solidFill>
                <a:latin typeface="Lucida Console" panose="020B0609040504020204" pitchFamily="49" charset="0"/>
              </a:rPr>
              <a:t>MyResourceGroup</a:t>
            </a:r>
            <a:r>
              <a:rPr lang="en-US" sz="2400" dirty="0">
                <a:solidFill>
                  <a:schemeClr val="tx1"/>
                </a:solidFill>
                <a:latin typeface="Lucida Console" panose="020B0609040504020204" pitchFamily="49" charset="0"/>
              </a:rPr>
              <a:t> --template-file azuredeploy.json</a:t>
            </a:r>
          </a:p>
          <a:p>
            <a:pPr marL="0" indent="0">
              <a:buNone/>
            </a:pPr>
            <a:endParaRPr lang="en-US" sz="2400" dirty="0">
              <a:solidFill>
                <a:schemeClr val="tx1"/>
              </a:solidFill>
              <a:latin typeface="Lucida Console" panose="020B0609040504020204" pitchFamily="49" charset="0"/>
            </a:endParaRPr>
          </a:p>
          <a:p>
            <a:pPr marL="0" indent="0">
              <a:buNone/>
            </a:pPr>
            <a:r>
              <a:rPr lang="en-US" sz="2400" dirty="0" err="1">
                <a:solidFill>
                  <a:schemeClr val="tx1"/>
                </a:solidFill>
                <a:latin typeface="Lucida Console" panose="020B0609040504020204" pitchFamily="49" charset="0"/>
              </a:rPr>
              <a:t>az</a:t>
            </a:r>
            <a:r>
              <a:rPr lang="en-US" sz="2400" dirty="0">
                <a:solidFill>
                  <a:schemeClr val="tx1"/>
                </a:solidFill>
                <a:latin typeface="Lucida Console" panose="020B0609040504020204" pitchFamily="49" charset="0"/>
              </a:rPr>
              <a:t> group deployment create -g </a:t>
            </a:r>
            <a:r>
              <a:rPr lang="en-US" sz="2400" dirty="0" err="1">
                <a:solidFill>
                  <a:schemeClr val="tx1"/>
                </a:solidFill>
                <a:latin typeface="Lucida Console" panose="020B0609040504020204" pitchFamily="49" charset="0"/>
              </a:rPr>
              <a:t>MyResourceGroup</a:t>
            </a:r>
            <a:r>
              <a:rPr lang="en-US" sz="2400" dirty="0">
                <a:solidFill>
                  <a:schemeClr val="tx1"/>
                </a:solidFill>
                <a:latin typeface="Lucida Console" panose="020B0609040504020204" pitchFamily="49" charset="0"/>
              </a:rPr>
              <a:t> --template-file azuredeploy.json --parameters "{"location": {"value": "</a:t>
            </a:r>
            <a:r>
              <a:rPr lang="en-US" sz="2400" dirty="0" err="1">
                <a:solidFill>
                  <a:schemeClr val="tx1"/>
                </a:solidFill>
                <a:latin typeface="Lucida Console" panose="020B0609040504020204" pitchFamily="49" charset="0"/>
              </a:rPr>
              <a:t>westus</a:t>
            </a:r>
            <a:r>
              <a:rPr lang="en-US" sz="2400" dirty="0">
                <a:solidFill>
                  <a:schemeClr val="tx1"/>
                </a:solidFill>
                <a:latin typeface="Lucida Console" panose="020B0609040504020204" pitchFamily="49" charset="0"/>
              </a:rPr>
              <a:t>"}}“</a:t>
            </a:r>
          </a:p>
          <a:p>
            <a:pPr marL="0" indent="0">
              <a:buNone/>
            </a:pPr>
            <a:endParaRPr lang="en-US" sz="2400" dirty="0">
              <a:solidFill>
                <a:schemeClr val="tx1"/>
              </a:solidFill>
              <a:latin typeface="Lucida Console" panose="020B0609040504020204" pitchFamily="49" charset="0"/>
            </a:endParaRPr>
          </a:p>
          <a:p>
            <a:pPr marL="0" indent="0">
              <a:buNone/>
            </a:pPr>
            <a:r>
              <a:rPr lang="en-US" sz="2400" dirty="0" err="1">
                <a:solidFill>
                  <a:schemeClr val="tx1"/>
                </a:solidFill>
                <a:latin typeface="Lucida Console" panose="020B0609040504020204" pitchFamily="49" charset="0"/>
              </a:rPr>
              <a:t>az</a:t>
            </a:r>
            <a:r>
              <a:rPr lang="en-US" sz="2400" dirty="0">
                <a:solidFill>
                  <a:schemeClr val="tx1"/>
                </a:solidFill>
                <a:latin typeface="Lucida Console" panose="020B0609040504020204" pitchFamily="49" charset="0"/>
              </a:rPr>
              <a:t> group deployment create -g </a:t>
            </a:r>
            <a:r>
              <a:rPr lang="en-US" sz="2400" dirty="0" err="1">
                <a:solidFill>
                  <a:schemeClr val="tx1"/>
                </a:solidFill>
                <a:latin typeface="Lucida Console" panose="020B0609040504020204" pitchFamily="49" charset="0"/>
              </a:rPr>
              <a:t>MyResourceGroup</a:t>
            </a:r>
            <a:r>
              <a:rPr lang="en-US" sz="2400" dirty="0">
                <a:solidFill>
                  <a:schemeClr val="tx1"/>
                </a:solidFill>
                <a:latin typeface="Lucida Console" panose="020B0609040504020204" pitchFamily="49" charset="0"/>
              </a:rPr>
              <a:t> --template-</a:t>
            </a:r>
            <a:r>
              <a:rPr lang="en-US" sz="2400" dirty="0" err="1">
                <a:solidFill>
                  <a:schemeClr val="tx1"/>
                </a:solidFill>
                <a:latin typeface="Lucida Console" panose="020B0609040504020204" pitchFamily="49" charset="0"/>
              </a:rPr>
              <a:t>uri</a:t>
            </a:r>
            <a:r>
              <a:rPr lang="en-US" sz="2400" dirty="0">
                <a:solidFill>
                  <a:schemeClr val="tx1"/>
                </a:solidFill>
                <a:latin typeface="Lucida Console" panose="020B0609040504020204" pitchFamily="49" charset="0"/>
              </a:rPr>
              <a:t> https://myresource/azuredeploy.json --parameters @</a:t>
            </a:r>
            <a:r>
              <a:rPr lang="en-US" sz="2400" dirty="0" err="1">
                <a:solidFill>
                  <a:schemeClr val="tx1"/>
                </a:solidFill>
                <a:latin typeface="Lucida Console" panose="020B0609040504020204" pitchFamily="49" charset="0"/>
              </a:rPr>
              <a:t>myparameters.json</a:t>
            </a:r>
            <a:endParaRPr lang="en-US" sz="2400" dirty="0">
              <a:solidFill>
                <a:schemeClr val="tx1"/>
              </a:solidFill>
              <a:latin typeface="Lucida Console" panose="020B0609040504020204" pitchFamily="49" charset="0"/>
            </a:endParaRPr>
          </a:p>
          <a:p>
            <a:pPr marL="0" indent="0">
              <a:buNone/>
            </a:pPr>
            <a:endParaRPr lang="en-US" sz="1800" dirty="0">
              <a:solidFill>
                <a:schemeClr val="tx1"/>
              </a:solidFill>
              <a:latin typeface="Lucida Console" panose="020B0609040504020204" pitchFamily="49" charset="0"/>
            </a:endParaRPr>
          </a:p>
        </p:txBody>
      </p:sp>
    </p:spTree>
    <p:extLst>
      <p:ext uri="{BB962C8B-B14F-4D97-AF65-F5344CB8AC3E}">
        <p14:creationId xmlns:p14="http://schemas.microsoft.com/office/powerpoint/2010/main" val="3348889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454090" y="1407819"/>
            <a:ext cx="11010122" cy="9123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Rectangle 8"/>
          <p:cNvSpPr/>
          <p:nvPr/>
        </p:nvSpPr>
        <p:spPr>
          <a:xfrm>
            <a:off x="454090" y="3166188"/>
            <a:ext cx="10829262" cy="1244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 name="Text Placeholder 2"/>
          <p:cNvSpPr>
            <a:spLocks noGrp="1"/>
          </p:cNvSpPr>
          <p:nvPr>
            <p:ph type="body" sz="quarter" idx="10"/>
          </p:nvPr>
        </p:nvSpPr>
        <p:spPr/>
        <p:txBody>
          <a:bodyPr/>
          <a:lstStyle/>
          <a:p>
            <a:r>
              <a:rPr lang="en-US" dirty="0">
                <a:solidFill>
                  <a:schemeClr val="bg1"/>
                </a:solidFill>
              </a:rPr>
              <a:t>PowerShell</a:t>
            </a:r>
          </a:p>
        </p:txBody>
      </p:sp>
      <p:sp>
        <p:nvSpPr>
          <p:cNvPr id="4" name="Title 3"/>
          <p:cNvSpPr>
            <a:spLocks noGrp="1"/>
          </p:cNvSpPr>
          <p:nvPr>
            <p:ph type="title"/>
          </p:nvPr>
        </p:nvSpPr>
        <p:spPr/>
        <p:txBody>
          <a:bodyPr/>
          <a:lstStyle/>
          <a:p>
            <a:r>
              <a:rPr lang="en-US" dirty="0">
                <a:solidFill>
                  <a:schemeClr val="bg1"/>
                </a:solidFill>
              </a:rPr>
              <a:t>Deployment Options</a:t>
            </a:r>
          </a:p>
        </p:txBody>
      </p:sp>
      <p:sp>
        <p:nvSpPr>
          <p:cNvPr id="5" name="Rectangle 4"/>
          <p:cNvSpPr/>
          <p:nvPr/>
        </p:nvSpPr>
        <p:spPr>
          <a:xfrm>
            <a:off x="621573" y="1420592"/>
            <a:ext cx="11675201" cy="1200329"/>
          </a:xfrm>
          <a:prstGeom prst="rect">
            <a:avLst/>
          </a:prstGeom>
        </p:spPr>
        <p:txBody>
          <a:bodyPr wrap="square">
            <a:spAutoFit/>
          </a:bodyPr>
          <a:lstStyle/>
          <a:p>
            <a:r>
              <a:rPr lang="en-US" sz="1800" dirty="0">
                <a:solidFill>
                  <a:srgbClr val="0000FF"/>
                </a:solidFill>
                <a:latin typeface="Lucida Console" panose="020B0609040504020204" pitchFamily="49" charset="0"/>
              </a:rPr>
              <a:t>New-</a:t>
            </a:r>
            <a:r>
              <a:rPr lang="en-US" sz="1800" dirty="0" err="1">
                <a:solidFill>
                  <a:srgbClr val="0000FF"/>
                </a:solidFill>
                <a:latin typeface="Lucida Console" panose="020B0609040504020204" pitchFamily="49" charset="0"/>
              </a:rPr>
              <a:t>AzureRmResourceGroupDeployment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-Name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ExampleDeployment</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ResourceGroupName</a:t>
            </a:r>
            <a:r>
              <a:rPr lang="en-US" sz="1800" dirty="0">
                <a:solidFill>
                  <a:prstClr val="black"/>
                </a:solidFill>
                <a:latin typeface="Lucida Console" panose="020B0609040504020204" pitchFamily="49" charset="0"/>
              </a:rPr>
              <a:t> </a:t>
            </a:r>
            <a:r>
              <a:rPr lang="en-US" sz="1800" dirty="0" err="1">
                <a:solidFill>
                  <a:srgbClr val="8A2BE2"/>
                </a:solidFill>
                <a:latin typeface="Lucida Console" panose="020B0609040504020204" pitchFamily="49" charset="0"/>
              </a:rPr>
              <a:t>ExampleResourceGroup</a:t>
            </a:r>
            <a:r>
              <a:rPr lang="en-US" sz="1800" dirty="0">
                <a:solidFill>
                  <a:prstClr val="black"/>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TemplateFile</a:t>
            </a:r>
            <a:r>
              <a:rPr lang="en-US" sz="1800" dirty="0">
                <a:solidFill>
                  <a:prstClr val="black"/>
                </a:solidFill>
                <a:latin typeface="Lucida Console" panose="020B0609040504020204" pitchFamily="49" charset="0"/>
              </a:rPr>
              <a:t> </a:t>
            </a:r>
            <a:r>
              <a:rPr lang="en-US" sz="1800" dirty="0">
                <a:solidFill>
                  <a:srgbClr val="8A2BE2"/>
                </a:solidFill>
                <a:latin typeface="Lucida Console" panose="020B0609040504020204" pitchFamily="49" charset="0"/>
              </a:rPr>
              <a:t>c:\MyTemplates\example.json</a:t>
            </a:r>
          </a:p>
          <a:p>
            <a:endParaRPr lang="en-US" sz="1800" dirty="0">
              <a:solidFill>
                <a:prstClr val="black"/>
              </a:solidFill>
              <a:latin typeface="Lucida Console" panose="020B0609040504020204" pitchFamily="49" charset="0"/>
            </a:endParaRPr>
          </a:p>
          <a:p>
            <a:endParaRPr lang="en-US" sz="1800" dirty="0">
              <a:solidFill>
                <a:srgbClr val="8A2BE2"/>
              </a:solidFill>
              <a:latin typeface="Lucida Console" panose="020B0609040504020204" pitchFamily="49" charset="0"/>
            </a:endParaRPr>
          </a:p>
        </p:txBody>
      </p:sp>
      <p:sp>
        <p:nvSpPr>
          <p:cNvPr id="8" name="Rectangle 7"/>
          <p:cNvSpPr/>
          <p:nvPr/>
        </p:nvSpPr>
        <p:spPr>
          <a:xfrm>
            <a:off x="621573" y="3381693"/>
            <a:ext cx="10233039" cy="765081"/>
          </a:xfrm>
          <a:prstGeom prst="rect">
            <a:avLst/>
          </a:prstGeom>
        </p:spPr>
        <p:txBody>
          <a:bodyPr wrap="square">
            <a:spAutoFit/>
          </a:bodyPr>
          <a:lstStyle/>
          <a:p>
            <a:r>
              <a:rPr lang="en-US" sz="1800" dirty="0">
                <a:solidFill>
                  <a:srgbClr val="0000FF"/>
                </a:solidFill>
                <a:latin typeface="Lucida Console" panose="020B0609040504020204" pitchFamily="49" charset="0"/>
              </a:rPr>
              <a:t>New-</a:t>
            </a:r>
            <a:r>
              <a:rPr lang="en-US" sz="1800" dirty="0" err="1">
                <a:solidFill>
                  <a:srgbClr val="0000FF"/>
                </a:solidFill>
                <a:latin typeface="Lucida Console" panose="020B0609040504020204" pitchFamily="49" charset="0"/>
              </a:rPr>
              <a:t>AzureRmResourceGroupDeployment</a:t>
            </a:r>
            <a:r>
              <a:rPr lang="en-US" dirty="0"/>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ResourceGroupName</a:t>
            </a:r>
            <a:r>
              <a:rPr lang="en-US" sz="1800" dirty="0">
                <a:solidFill>
                  <a:srgbClr val="000080"/>
                </a:solidFill>
                <a:latin typeface="Lucida Console" panose="020B0609040504020204" pitchFamily="49" charset="0"/>
              </a:rPr>
              <a:t> </a:t>
            </a:r>
            <a:r>
              <a:rPr lang="en-US" dirty="0"/>
              <a:t>$</a:t>
            </a:r>
            <a:r>
              <a:rPr lang="en-US" sz="1800" dirty="0" err="1">
                <a:solidFill>
                  <a:srgbClr val="8A2BE2"/>
                </a:solidFill>
                <a:latin typeface="Lucida Console" panose="020B0609040504020204" pitchFamily="49" charset="0"/>
              </a:rPr>
              <a:t>resourceGroupName</a:t>
            </a:r>
            <a:r>
              <a:rPr lang="en-US" sz="1800" dirty="0">
                <a:solidFill>
                  <a:srgbClr val="8A2BE2"/>
                </a:solidFill>
                <a:latin typeface="Lucida Console" panose="020B0609040504020204" pitchFamily="49" charset="0"/>
              </a:rPr>
              <a:t> </a:t>
            </a:r>
            <a:r>
              <a:rPr lang="en-US" sz="1800" dirty="0">
                <a:solidFill>
                  <a:srgbClr val="000080"/>
                </a:solidFill>
                <a:latin typeface="Lucida Console" panose="020B0609040504020204" pitchFamily="49" charset="0"/>
              </a:rPr>
              <a:t>-</a:t>
            </a:r>
            <a:r>
              <a:rPr lang="en-US" sz="1800" dirty="0" err="1">
                <a:solidFill>
                  <a:srgbClr val="000080"/>
                </a:solidFill>
                <a:latin typeface="Lucida Console" panose="020B0609040504020204" pitchFamily="49" charset="0"/>
              </a:rPr>
              <a:t>TemplateFile</a:t>
            </a:r>
            <a:r>
              <a:rPr lang="en-US" dirty="0"/>
              <a:t> </a:t>
            </a:r>
            <a:r>
              <a:rPr lang="en-US" sz="1800" dirty="0">
                <a:solidFill>
                  <a:srgbClr val="8A2BE2"/>
                </a:solidFill>
                <a:latin typeface="Lucida Console" panose="020B0609040504020204" pitchFamily="49" charset="0"/>
              </a:rPr>
              <a:t>C:\Studentfiles\template.json</a:t>
            </a:r>
          </a:p>
        </p:txBody>
      </p:sp>
      <p:sp>
        <p:nvSpPr>
          <p:cNvPr id="11" name="Text Placeholder 2"/>
          <p:cNvSpPr>
            <a:spLocks noGrp="1"/>
          </p:cNvSpPr>
          <p:nvPr>
            <p:ph type="body" sz="quarter" idx="10"/>
          </p:nvPr>
        </p:nvSpPr>
        <p:spPr>
          <a:xfrm>
            <a:off x="387084" y="2691265"/>
            <a:ext cx="5481637" cy="404579"/>
          </a:xfrm>
        </p:spPr>
        <p:txBody>
          <a:bodyPr/>
          <a:lstStyle/>
          <a:p>
            <a:r>
              <a:rPr lang="en-US" dirty="0">
                <a:solidFill>
                  <a:schemeClr val="bg1"/>
                </a:solidFill>
              </a:rPr>
              <a:t>PowerShell – Contoso Ads Deployment</a:t>
            </a:r>
          </a:p>
        </p:txBody>
      </p:sp>
    </p:spTree>
    <p:extLst>
      <p:ext uri="{BB962C8B-B14F-4D97-AF65-F5344CB8AC3E}">
        <p14:creationId xmlns:p14="http://schemas.microsoft.com/office/powerpoint/2010/main" val="522623740"/>
      </p:ext>
    </p:extLst>
  </p:cSld>
  <p:clrMapOvr>
    <a:masterClrMapping/>
  </p:clrMapOvr>
  <p:transition>
    <p:fade/>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485CC2-6F8A-41F5-9A3D-4A3164AD12E0}"/>
              </a:ext>
            </a:extLst>
          </p:cNvPr>
          <p:cNvSpPr>
            <a:spLocks noGrp="1"/>
          </p:cNvSpPr>
          <p:nvPr>
            <p:ph type="body" sz="quarter" idx="11"/>
          </p:nvPr>
        </p:nvSpPr>
        <p:spPr/>
        <p:txBody>
          <a:bodyPr/>
          <a:lstStyle/>
          <a:p>
            <a:r>
              <a:rPr lang="en-US" sz="1800" dirty="0"/>
              <a:t>Azure Resource Policies</a:t>
            </a:r>
          </a:p>
          <a:p>
            <a:pPr lvl="1"/>
            <a:r>
              <a:rPr lang="en-US" sz="1800" dirty="0">
                <a:hlinkClick r:id="rId3"/>
              </a:rPr>
              <a:t>https://docs.microsoft.com/en-us/azure/azure-resource-manager/resource-manager-policy</a:t>
            </a:r>
            <a:endParaRPr lang="en-US" sz="1800" dirty="0"/>
          </a:p>
          <a:p>
            <a:r>
              <a:rPr lang="en-US" sz="1800" dirty="0"/>
              <a:t>Azure Role Based Access Control</a:t>
            </a:r>
          </a:p>
          <a:p>
            <a:pPr lvl="1"/>
            <a:r>
              <a:rPr lang="en-US" sz="1800" dirty="0">
                <a:hlinkClick r:id="rId4"/>
              </a:rPr>
              <a:t>https://docs.microsoft.com/en-us/azure/active-directory/role-based-access-control-what-is</a:t>
            </a:r>
            <a:endParaRPr lang="en-US" sz="1800" dirty="0"/>
          </a:p>
          <a:p>
            <a:r>
              <a:rPr lang="en-US" sz="1800" dirty="0"/>
              <a:t>Azure Resource Manager Templates</a:t>
            </a:r>
          </a:p>
          <a:p>
            <a:pPr lvl="1"/>
            <a:r>
              <a:rPr lang="en-US" sz="1600" dirty="0"/>
              <a:t>Quick Starts, reference by resource and </a:t>
            </a:r>
          </a:p>
          <a:p>
            <a:pPr lvl="1"/>
            <a:r>
              <a:rPr lang="en-US" sz="1600" dirty="0">
                <a:hlinkClick r:id="rId5"/>
              </a:rPr>
              <a:t>https://docs.microsoft.com/en-us/azure/templates</a:t>
            </a:r>
            <a:endParaRPr lang="en-US" sz="1600" dirty="0"/>
          </a:p>
          <a:p>
            <a:r>
              <a:rPr lang="en-US" sz="1600" dirty="0"/>
              <a:t>Azure Quick Start Samples Repository</a:t>
            </a:r>
          </a:p>
          <a:p>
            <a:pPr lvl="1"/>
            <a:r>
              <a:rPr lang="en-US" sz="1600" dirty="0"/>
              <a:t>100’s of example templates</a:t>
            </a:r>
          </a:p>
          <a:p>
            <a:pPr lvl="1"/>
            <a:r>
              <a:rPr lang="en-US" sz="1600" dirty="0">
                <a:hlinkClick r:id="rId6"/>
              </a:rPr>
              <a:t>https://azure.microsoft.com/en-us/resources/templates/</a:t>
            </a:r>
            <a:r>
              <a:rPr lang="en-US" sz="1600" dirty="0"/>
              <a:t> </a:t>
            </a:r>
          </a:p>
          <a:p>
            <a:pPr lvl="1"/>
            <a:r>
              <a:rPr lang="en-US" sz="1600" dirty="0"/>
              <a:t>Direct GitHub repo:</a:t>
            </a:r>
          </a:p>
          <a:p>
            <a:pPr lvl="1"/>
            <a:r>
              <a:rPr lang="en-US" sz="1600" dirty="0">
                <a:hlinkClick r:id="rId7"/>
              </a:rPr>
              <a:t>https://github.com/Azure/azure-quickstart-templates</a:t>
            </a:r>
            <a:r>
              <a:rPr lang="en-US" sz="1600" dirty="0"/>
              <a:t> </a:t>
            </a:r>
          </a:p>
        </p:txBody>
      </p:sp>
      <p:sp>
        <p:nvSpPr>
          <p:cNvPr id="3" name="Text Placeholder 2">
            <a:extLst>
              <a:ext uri="{FF2B5EF4-FFF2-40B4-BE49-F238E27FC236}">
                <a16:creationId xmlns:a16="http://schemas.microsoft.com/office/drawing/2014/main" id="{339605D2-5171-4ED8-A22D-5AA9570E3229}"/>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DF17F016-BA46-4DA1-BDC8-8D37A6FEC18E}"/>
              </a:ext>
            </a:extLst>
          </p:cNvPr>
          <p:cNvSpPr>
            <a:spLocks noGrp="1"/>
          </p:cNvSpPr>
          <p:nvPr>
            <p:ph type="title"/>
          </p:nvPr>
        </p:nvSpPr>
        <p:spPr/>
        <p:txBody>
          <a:bodyPr/>
          <a:lstStyle/>
          <a:p>
            <a:r>
              <a:rPr lang="en-US" dirty="0"/>
              <a:t>More Resources</a:t>
            </a:r>
          </a:p>
        </p:txBody>
      </p:sp>
    </p:spTree>
    <p:extLst>
      <p:ext uri="{BB962C8B-B14F-4D97-AF65-F5344CB8AC3E}">
        <p14:creationId xmlns:p14="http://schemas.microsoft.com/office/powerpoint/2010/main" val="3056285294"/>
      </p:ext>
    </p:extLst>
  </p:cSld>
  <p:clrMapOvr>
    <a:masterClrMapping/>
  </p:clrMapOvr>
  <p:transition>
    <p:fade/>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Introduction to Containers in Azure</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1509167071"/>
      </p:ext>
    </p:extLst>
  </p:cSld>
  <p:clrMapOvr>
    <a:masterClrMapping/>
  </p:clrMapOvr>
  <p:transition>
    <p:fade/>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8" y="1486054"/>
            <a:ext cx="5222131" cy="3983037"/>
          </a:xfrm>
        </p:spPr>
        <p:txBody>
          <a:bodyPr/>
          <a:lstStyle/>
          <a:p>
            <a:r>
              <a:rPr lang="en-US" sz="2400"/>
              <a:t>Exact same dimensions &amp; strength</a:t>
            </a:r>
          </a:p>
          <a:p>
            <a:r>
              <a:rPr lang="en-US" sz="2400"/>
              <a:t>Initially being carried by a truck to a port</a:t>
            </a:r>
          </a:p>
          <a:p>
            <a:r>
              <a:rPr lang="en-US" sz="2400"/>
              <a:t>Stacked alongside thousands of other containers on a huge container ship</a:t>
            </a:r>
          </a:p>
          <a:p>
            <a:r>
              <a:rPr lang="en-US" sz="2400"/>
              <a:t>Ship carries them to the other side of the world</a:t>
            </a:r>
          </a:p>
          <a:p>
            <a:r>
              <a:rPr lang="en-US" sz="2400"/>
              <a:t>At no time during the journey does the container need to opened, repacked or modified in any way to reach its destination</a:t>
            </a:r>
          </a:p>
        </p:txBody>
      </p:sp>
      <p:sp>
        <p:nvSpPr>
          <p:cNvPr id="3" name="Text Placeholder 2"/>
          <p:cNvSpPr>
            <a:spLocks noGrp="1"/>
          </p:cNvSpPr>
          <p:nvPr>
            <p:ph type="body" sz="quarter" idx="10"/>
          </p:nvPr>
        </p:nvSpPr>
        <p:spPr>
          <a:xfrm>
            <a:off x="352759" y="800099"/>
            <a:ext cx="10639706" cy="404579"/>
          </a:xfrm>
        </p:spPr>
        <p:txBody>
          <a:bodyPr/>
          <a:lstStyle/>
          <a:p>
            <a:r>
              <a:rPr lang="en-US" sz="2400"/>
              <a:t>Shipping containers are efficiently moved using different modes of transport</a:t>
            </a:r>
          </a:p>
          <a:p>
            <a:endParaRPr lang="en-US"/>
          </a:p>
        </p:txBody>
      </p:sp>
      <p:sp>
        <p:nvSpPr>
          <p:cNvPr id="4" name="Title 3"/>
          <p:cNvSpPr>
            <a:spLocks noGrp="1"/>
          </p:cNvSpPr>
          <p:nvPr>
            <p:ph type="title"/>
          </p:nvPr>
        </p:nvSpPr>
        <p:spPr/>
        <p:txBody>
          <a:bodyPr/>
          <a:lstStyle/>
          <a:p>
            <a:r>
              <a:rPr lang="en-US"/>
              <a:t>Containers</a:t>
            </a:r>
          </a:p>
        </p:txBody>
      </p:sp>
      <p:pic>
        <p:nvPicPr>
          <p:cNvPr id="5" name="Picture 4"/>
          <p:cNvPicPr>
            <a:picLocks noChangeAspect="1"/>
          </p:cNvPicPr>
          <p:nvPr/>
        </p:nvPicPr>
        <p:blipFill>
          <a:blip r:embed="rId3"/>
          <a:stretch>
            <a:fillRect/>
          </a:stretch>
        </p:blipFill>
        <p:spPr>
          <a:xfrm>
            <a:off x="6156170" y="2284207"/>
            <a:ext cx="5226589" cy="2926890"/>
          </a:xfrm>
          <a:prstGeom prst="rect">
            <a:avLst/>
          </a:prstGeom>
        </p:spPr>
      </p:pic>
    </p:spTree>
    <p:extLst>
      <p:ext uri="{BB962C8B-B14F-4D97-AF65-F5344CB8AC3E}">
        <p14:creationId xmlns:p14="http://schemas.microsoft.com/office/powerpoint/2010/main" val="1285510919"/>
      </p:ext>
    </p:extLst>
  </p:cSld>
  <p:clrMapOvr>
    <a:masterClrMapping/>
  </p:clrMapOvr>
  <p:transition>
    <p:fade/>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8AC250-6C0C-4707-82C0-3C75E4F75706}"/>
              </a:ext>
            </a:extLst>
          </p:cNvPr>
          <p:cNvSpPr>
            <a:spLocks noGrp="1"/>
          </p:cNvSpPr>
          <p:nvPr>
            <p:ph type="body" sz="quarter" idx="11"/>
          </p:nvPr>
        </p:nvSpPr>
        <p:spPr>
          <a:xfrm>
            <a:off x="352759" y="1075196"/>
            <a:ext cx="5847558" cy="5168559"/>
          </a:xfrm>
        </p:spPr>
        <p:txBody>
          <a:bodyPr/>
          <a:lstStyle/>
          <a:p>
            <a:r>
              <a:rPr lang="en-US" sz="1600"/>
              <a:t>1979 – Unix V7</a:t>
            </a:r>
          </a:p>
          <a:p>
            <a:pPr lvl="1"/>
            <a:r>
              <a:rPr lang="en-US"/>
              <a:t>chroot: The beginning of process isolation. Worked by segregating file access for each process.</a:t>
            </a:r>
          </a:p>
          <a:p>
            <a:r>
              <a:rPr lang="en-US" sz="1600"/>
              <a:t>2000 – FreeBSD Jails</a:t>
            </a:r>
          </a:p>
          <a:p>
            <a:pPr lvl="1"/>
            <a:r>
              <a:rPr lang="en-US"/>
              <a:t>Partitions a FreeBSD computer system into several independent, smaller systems called “jails” with the ability to assign an IP address for each system</a:t>
            </a:r>
          </a:p>
          <a:p>
            <a:r>
              <a:rPr lang="en-US" sz="1600"/>
              <a:t>2001 – Linux </a:t>
            </a:r>
            <a:r>
              <a:rPr lang="en-US" sz="1600" err="1"/>
              <a:t>VServer</a:t>
            </a:r>
            <a:endParaRPr lang="en-US" sz="1600"/>
          </a:p>
          <a:p>
            <a:pPr lvl="1"/>
            <a:r>
              <a:rPr lang="en-US"/>
              <a:t>A “jail” mechanism that can partition resources (file systems, network addresses, memory) on a computer system</a:t>
            </a:r>
          </a:p>
          <a:p>
            <a:r>
              <a:rPr lang="en-US" sz="1600"/>
              <a:t>2004 – Oracle Solaris Containers</a:t>
            </a:r>
          </a:p>
          <a:p>
            <a:pPr lvl="1"/>
            <a:r>
              <a:rPr lang="en-US"/>
              <a:t>Combines system resource controls and boundary separation provided by zones</a:t>
            </a:r>
          </a:p>
          <a:p>
            <a:r>
              <a:rPr lang="en-US" sz="1600"/>
              <a:t>2005 – Open VZ (Open </a:t>
            </a:r>
            <a:r>
              <a:rPr lang="en-US" sz="1600" err="1"/>
              <a:t>Virtuzzo</a:t>
            </a:r>
            <a:r>
              <a:rPr lang="en-US" sz="1600"/>
              <a:t>)</a:t>
            </a:r>
          </a:p>
          <a:p>
            <a:pPr lvl="1"/>
            <a:r>
              <a:rPr lang="en-US"/>
              <a:t>An operating system-level virtualization technology for Linux that uses a patched Linux kernel for virtualization, isolation, resource management and checkpointing</a:t>
            </a:r>
          </a:p>
        </p:txBody>
      </p:sp>
      <p:sp>
        <p:nvSpPr>
          <p:cNvPr id="4" name="Title 3">
            <a:extLst>
              <a:ext uri="{FF2B5EF4-FFF2-40B4-BE49-F238E27FC236}">
                <a16:creationId xmlns:a16="http://schemas.microsoft.com/office/drawing/2014/main" id="{558731B8-D00F-4C85-B15B-2607C282FBB9}"/>
              </a:ext>
            </a:extLst>
          </p:cNvPr>
          <p:cNvSpPr>
            <a:spLocks noGrp="1"/>
          </p:cNvSpPr>
          <p:nvPr>
            <p:ph type="title"/>
          </p:nvPr>
        </p:nvSpPr>
        <p:spPr/>
        <p:txBody>
          <a:bodyPr/>
          <a:lstStyle/>
          <a:p>
            <a:r>
              <a:rPr lang="en-US"/>
              <a:t>A History of Containers</a:t>
            </a:r>
          </a:p>
        </p:txBody>
      </p:sp>
      <p:sp>
        <p:nvSpPr>
          <p:cNvPr id="5" name="Text Placeholder 1">
            <a:extLst>
              <a:ext uri="{FF2B5EF4-FFF2-40B4-BE49-F238E27FC236}">
                <a16:creationId xmlns:a16="http://schemas.microsoft.com/office/drawing/2014/main" id="{C0745A85-AD39-48B8-996C-199BCAD1CA91}"/>
              </a:ext>
            </a:extLst>
          </p:cNvPr>
          <p:cNvSpPr txBox="1">
            <a:spLocks/>
          </p:cNvSpPr>
          <p:nvPr/>
        </p:nvSpPr>
        <p:spPr>
          <a:xfrm>
            <a:off x="6304509" y="1075195"/>
            <a:ext cx="5847558" cy="5168559"/>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1600"/>
              <a:t>2006 – Process Containers</a:t>
            </a:r>
          </a:p>
          <a:p>
            <a:pPr lvl="1"/>
            <a:r>
              <a:rPr lang="en-US"/>
              <a:t>Launched by Google to limit, account for and isolate resource usage for a collection of processes. Later named Control Groups (</a:t>
            </a:r>
            <a:r>
              <a:rPr lang="en-US" err="1"/>
              <a:t>cgroups</a:t>
            </a:r>
            <a:r>
              <a:rPr lang="en-US"/>
              <a:t>)</a:t>
            </a:r>
          </a:p>
          <a:p>
            <a:r>
              <a:rPr lang="en-US" sz="1600"/>
              <a:t>2008 – LXC (</a:t>
            </a:r>
            <a:r>
              <a:rPr lang="en-US" sz="1600" err="1"/>
              <a:t>LinuX</a:t>
            </a:r>
            <a:r>
              <a:rPr lang="en-US" sz="1600"/>
              <a:t> Containers)</a:t>
            </a:r>
          </a:p>
          <a:p>
            <a:pPr lvl="1"/>
            <a:r>
              <a:rPr lang="en-US"/>
              <a:t>Most complete implementation of Linux container manager, using </a:t>
            </a:r>
            <a:r>
              <a:rPr lang="en-US" err="1"/>
              <a:t>cgroups</a:t>
            </a:r>
            <a:r>
              <a:rPr lang="en-US"/>
              <a:t> and Linux namespaces</a:t>
            </a:r>
          </a:p>
          <a:p>
            <a:r>
              <a:rPr lang="en-US" sz="1600"/>
              <a:t>2011 – Warden</a:t>
            </a:r>
          </a:p>
          <a:p>
            <a:pPr lvl="1"/>
            <a:r>
              <a:rPr lang="en-US" err="1"/>
              <a:t>CloudFoundry</a:t>
            </a:r>
            <a:r>
              <a:rPr lang="en-US"/>
              <a:t> started Warden initially using LXC; later replaced with its own implementation. Works on any OS, running as a daemon and providing an API for container management</a:t>
            </a:r>
          </a:p>
          <a:p>
            <a:r>
              <a:rPr lang="en-US" sz="1600"/>
              <a:t>2013 – LMCTFY</a:t>
            </a:r>
          </a:p>
          <a:p>
            <a:pPr lvl="1"/>
            <a:r>
              <a:rPr lang="en-US"/>
              <a:t>Let Me Contain That For You (LMCTFY) began as an open-source version of Google’s container stack. Development in LMCTFY stopped in 2015 as efforts shifted toward </a:t>
            </a:r>
            <a:r>
              <a:rPr lang="en-US" err="1"/>
              <a:t>libcontainer</a:t>
            </a:r>
            <a:r>
              <a:rPr lang="en-US"/>
              <a:t> (part of the Open Container Foundation</a:t>
            </a:r>
          </a:p>
          <a:p>
            <a:r>
              <a:rPr lang="en-US" sz="1600"/>
              <a:t>2013 – Docker</a:t>
            </a:r>
          </a:p>
          <a:p>
            <a:pPr lvl="1"/>
            <a:r>
              <a:rPr lang="en-US"/>
              <a:t>With the emergence of Docker, containers exploded in popularity. Docker offered an entire ecosystem for container management.</a:t>
            </a:r>
          </a:p>
        </p:txBody>
      </p:sp>
      <p:sp>
        <p:nvSpPr>
          <p:cNvPr id="6" name="Rectangle 5">
            <a:extLst>
              <a:ext uri="{FF2B5EF4-FFF2-40B4-BE49-F238E27FC236}">
                <a16:creationId xmlns:a16="http://schemas.microsoft.com/office/drawing/2014/main" id="{56B86606-04AF-4B80-8661-710F9A73C7FE}"/>
              </a:ext>
            </a:extLst>
          </p:cNvPr>
          <p:cNvSpPr/>
          <p:nvPr/>
        </p:nvSpPr>
        <p:spPr>
          <a:xfrm>
            <a:off x="193007" y="6410104"/>
            <a:ext cx="6377989" cy="261610"/>
          </a:xfrm>
          <a:prstGeom prst="rect">
            <a:avLst/>
          </a:prstGeom>
        </p:spPr>
        <p:txBody>
          <a:bodyPr wrap="square">
            <a:spAutoFit/>
          </a:bodyPr>
          <a:lstStyle/>
          <a:p>
            <a:r>
              <a:rPr lang="en-US" sz="1100"/>
              <a:t>Credits: https://blog.aquasec.com/a-brief-history-of-containers-from-1970s-chroot-to-docker-2016</a:t>
            </a:r>
          </a:p>
        </p:txBody>
      </p:sp>
    </p:spTree>
    <p:extLst>
      <p:ext uri="{BB962C8B-B14F-4D97-AF65-F5344CB8AC3E}">
        <p14:creationId xmlns:p14="http://schemas.microsoft.com/office/powerpoint/2010/main" val="3751177376"/>
      </p:ext>
    </p:extLst>
  </p:cSld>
  <p:clrMapOvr>
    <a:masterClrMapping/>
  </p:clrMapOvr>
  <p:transition>
    <p:fade/>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Architecture</a:t>
            </a:r>
          </a:p>
        </p:txBody>
      </p:sp>
      <p:sp>
        <p:nvSpPr>
          <p:cNvPr id="9" name="TextBox 8"/>
          <p:cNvSpPr txBox="1"/>
          <p:nvPr/>
        </p:nvSpPr>
        <p:spPr>
          <a:xfrm>
            <a:off x="7379154" y="5873351"/>
            <a:ext cx="3752193" cy="498598"/>
          </a:xfrm>
          <a:prstGeom prst="rect">
            <a:avLst/>
          </a:prstGeom>
          <a:noFill/>
        </p:spPr>
        <p:txBody>
          <a:bodyPr wrap="square" lIns="0" tIns="0" rIns="0" bIns="0" rtlCol="0">
            <a:spAutoFit/>
          </a:bodyPr>
          <a:lstStyle/>
          <a:p>
            <a:pPr algn="ctr">
              <a:lnSpc>
                <a:spcPct val="90000"/>
              </a:lnSpc>
              <a:spcBef>
                <a:spcPct val="20000"/>
              </a:spcBef>
              <a:buSzPct val="80000"/>
            </a:pPr>
            <a:r>
              <a:rPr lang="en-US" sz="3600">
                <a:solidFill>
                  <a:srgbClr val="00AEEF"/>
                </a:solidFill>
              </a:rPr>
              <a:t>Containers</a:t>
            </a:r>
          </a:p>
        </p:txBody>
      </p:sp>
      <p:grpSp>
        <p:nvGrpSpPr>
          <p:cNvPr id="61" name="Group 60"/>
          <p:cNvGrpSpPr/>
          <p:nvPr/>
        </p:nvGrpSpPr>
        <p:grpSpPr>
          <a:xfrm>
            <a:off x="1005590" y="1062114"/>
            <a:ext cx="3950480" cy="4580944"/>
            <a:chOff x="6815376" y="950561"/>
            <a:chExt cx="3950480" cy="4580944"/>
          </a:xfrm>
        </p:grpSpPr>
        <p:sp>
          <p:nvSpPr>
            <p:cNvPr id="24" name="Rectangle: Rounded Corners 23"/>
            <p:cNvSpPr/>
            <p:nvPr/>
          </p:nvSpPr>
          <p:spPr>
            <a:xfrm>
              <a:off x="6815376" y="950561"/>
              <a:ext cx="3950480" cy="458094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8" name="Rectangle: Rounded Corners 47"/>
            <p:cNvSpPr/>
            <p:nvPr/>
          </p:nvSpPr>
          <p:spPr>
            <a:xfrm>
              <a:off x="8166644" y="1033321"/>
              <a:ext cx="1247942" cy="2770369"/>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6" name="Rectangle: Rounded Corners 25"/>
            <p:cNvSpPr/>
            <p:nvPr/>
          </p:nvSpPr>
          <p:spPr>
            <a:xfrm>
              <a:off x="7084479" y="4611500"/>
              <a:ext cx="3412273"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7" name="Rectangle: Rounded Corners 26"/>
            <p:cNvSpPr/>
            <p:nvPr/>
          </p:nvSpPr>
          <p:spPr>
            <a:xfrm>
              <a:off x="7084479" y="3843740"/>
              <a:ext cx="3412273"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8" name="Rectangle: Rounded Corners 27"/>
            <p:cNvSpPr/>
            <p:nvPr/>
          </p:nvSpPr>
          <p:spPr>
            <a:xfrm>
              <a:off x="7084480" y="3061323"/>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9" name="Rectangle: Rounded Corners 28"/>
            <p:cNvSpPr/>
            <p:nvPr/>
          </p:nvSpPr>
          <p:spPr>
            <a:xfrm>
              <a:off x="7084480" y="2293563"/>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0" name="Rectangle: Rounded Corners 29"/>
            <p:cNvSpPr/>
            <p:nvPr/>
          </p:nvSpPr>
          <p:spPr>
            <a:xfrm>
              <a:off x="8270097" y="3061317"/>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1" name="Rectangle: Rounded Corners 30"/>
            <p:cNvSpPr/>
            <p:nvPr/>
          </p:nvSpPr>
          <p:spPr>
            <a:xfrm>
              <a:off x="8270097" y="2269941"/>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2" name="Rectangle: Rounded Corners 31"/>
            <p:cNvSpPr/>
            <p:nvPr/>
          </p:nvSpPr>
          <p:spPr>
            <a:xfrm>
              <a:off x="9454399" y="3061317"/>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3" name="Rectangle: Rounded Corners 32"/>
            <p:cNvSpPr/>
            <p:nvPr/>
          </p:nvSpPr>
          <p:spPr>
            <a:xfrm>
              <a:off x="9454399" y="2264010"/>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5" name="Rectangle: Rounded Corners 44"/>
            <p:cNvSpPr/>
            <p:nvPr/>
          </p:nvSpPr>
          <p:spPr>
            <a:xfrm>
              <a:off x="7084480" y="1475548"/>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6" name="Rectangle: Rounded Corners 45"/>
            <p:cNvSpPr/>
            <p:nvPr/>
          </p:nvSpPr>
          <p:spPr>
            <a:xfrm>
              <a:off x="8270097" y="1451926"/>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7" name="Rectangle: Rounded Corners 46"/>
            <p:cNvSpPr/>
            <p:nvPr/>
          </p:nvSpPr>
          <p:spPr>
            <a:xfrm>
              <a:off x="9454399" y="1445995"/>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9" name="TextBox 48"/>
            <p:cNvSpPr txBox="1"/>
            <p:nvPr/>
          </p:nvSpPr>
          <p:spPr>
            <a:xfrm>
              <a:off x="8193097" y="1015108"/>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VM</a:t>
              </a:r>
            </a:p>
          </p:txBody>
        </p:sp>
        <p:sp>
          <p:nvSpPr>
            <p:cNvPr id="50" name="TextBox 49"/>
            <p:cNvSpPr txBox="1"/>
            <p:nvPr/>
          </p:nvSpPr>
          <p:spPr>
            <a:xfrm>
              <a:off x="8193097" y="1603753"/>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B</a:t>
              </a:r>
            </a:p>
          </p:txBody>
        </p:sp>
        <p:sp>
          <p:nvSpPr>
            <p:cNvPr id="51" name="TextBox 50"/>
            <p:cNvSpPr txBox="1"/>
            <p:nvPr/>
          </p:nvSpPr>
          <p:spPr>
            <a:xfrm>
              <a:off x="8193097" y="2392851"/>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52" name="TextBox 51"/>
            <p:cNvSpPr txBox="1"/>
            <p:nvPr/>
          </p:nvSpPr>
          <p:spPr>
            <a:xfrm>
              <a:off x="8203635" y="3203269"/>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Guest OS</a:t>
              </a:r>
            </a:p>
          </p:txBody>
        </p:sp>
        <p:sp>
          <p:nvSpPr>
            <p:cNvPr id="53" name="TextBox 52"/>
            <p:cNvSpPr txBox="1"/>
            <p:nvPr/>
          </p:nvSpPr>
          <p:spPr>
            <a:xfrm>
              <a:off x="7008600" y="1600086"/>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A</a:t>
              </a:r>
            </a:p>
          </p:txBody>
        </p:sp>
        <p:sp>
          <p:nvSpPr>
            <p:cNvPr id="54" name="TextBox 53"/>
            <p:cNvSpPr txBox="1"/>
            <p:nvPr/>
          </p:nvSpPr>
          <p:spPr>
            <a:xfrm>
              <a:off x="7008600" y="2389184"/>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56" name="TextBox 55"/>
            <p:cNvSpPr txBox="1"/>
            <p:nvPr/>
          </p:nvSpPr>
          <p:spPr>
            <a:xfrm>
              <a:off x="9364742" y="1589002"/>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C</a:t>
              </a:r>
            </a:p>
          </p:txBody>
        </p:sp>
        <p:sp>
          <p:nvSpPr>
            <p:cNvPr id="57" name="TextBox 56"/>
            <p:cNvSpPr txBox="1"/>
            <p:nvPr/>
          </p:nvSpPr>
          <p:spPr>
            <a:xfrm>
              <a:off x="9364742" y="2378100"/>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58" name="TextBox 57"/>
            <p:cNvSpPr txBox="1"/>
            <p:nvPr/>
          </p:nvSpPr>
          <p:spPr>
            <a:xfrm>
              <a:off x="9375280" y="3188518"/>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Guest OS</a:t>
              </a:r>
            </a:p>
          </p:txBody>
        </p:sp>
        <p:sp>
          <p:nvSpPr>
            <p:cNvPr id="59" name="TextBox 58"/>
            <p:cNvSpPr txBox="1"/>
            <p:nvPr/>
          </p:nvSpPr>
          <p:spPr>
            <a:xfrm>
              <a:off x="7971118" y="4739885"/>
              <a:ext cx="1638991"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Infrastructure</a:t>
              </a:r>
            </a:p>
          </p:txBody>
        </p:sp>
        <p:sp>
          <p:nvSpPr>
            <p:cNvPr id="60" name="TextBox 59"/>
            <p:cNvSpPr txBox="1"/>
            <p:nvPr/>
          </p:nvSpPr>
          <p:spPr>
            <a:xfrm>
              <a:off x="7981656" y="3945642"/>
              <a:ext cx="1638991"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Hypervisor</a:t>
              </a:r>
            </a:p>
          </p:txBody>
        </p:sp>
      </p:grpSp>
      <p:sp>
        <p:nvSpPr>
          <p:cNvPr id="63" name="TextBox 62"/>
          <p:cNvSpPr txBox="1"/>
          <p:nvPr/>
        </p:nvSpPr>
        <p:spPr>
          <a:xfrm>
            <a:off x="1104730" y="5873351"/>
            <a:ext cx="3752193" cy="498598"/>
          </a:xfrm>
          <a:prstGeom prst="rect">
            <a:avLst/>
          </a:prstGeom>
          <a:noFill/>
        </p:spPr>
        <p:txBody>
          <a:bodyPr wrap="square" lIns="0" tIns="0" rIns="0" bIns="0" rtlCol="0">
            <a:spAutoFit/>
          </a:bodyPr>
          <a:lstStyle/>
          <a:p>
            <a:pPr algn="ctr">
              <a:lnSpc>
                <a:spcPct val="90000"/>
              </a:lnSpc>
              <a:spcBef>
                <a:spcPct val="20000"/>
              </a:spcBef>
              <a:buSzPct val="80000"/>
            </a:pPr>
            <a:r>
              <a:rPr lang="en-US" sz="3600">
                <a:solidFill>
                  <a:srgbClr val="00AEEF"/>
                </a:solidFill>
              </a:rPr>
              <a:t>Virtual Machines</a:t>
            </a:r>
          </a:p>
        </p:txBody>
      </p:sp>
      <p:grpSp>
        <p:nvGrpSpPr>
          <p:cNvPr id="64" name="Group 63"/>
          <p:cNvGrpSpPr/>
          <p:nvPr/>
        </p:nvGrpSpPr>
        <p:grpSpPr>
          <a:xfrm>
            <a:off x="7280010" y="993003"/>
            <a:ext cx="3950480" cy="4650055"/>
            <a:chOff x="1091087" y="950561"/>
            <a:chExt cx="3950480" cy="4650055"/>
          </a:xfrm>
        </p:grpSpPr>
        <p:sp>
          <p:nvSpPr>
            <p:cNvPr id="65" name="Rectangle: Rounded Corners 64"/>
            <p:cNvSpPr/>
            <p:nvPr/>
          </p:nvSpPr>
          <p:spPr>
            <a:xfrm>
              <a:off x="1091087" y="950561"/>
              <a:ext cx="3950480" cy="4650055"/>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66" name="Rectangle: Rounded Corners 65"/>
            <p:cNvSpPr/>
            <p:nvPr/>
          </p:nvSpPr>
          <p:spPr>
            <a:xfrm>
              <a:off x="2442355" y="1030662"/>
              <a:ext cx="1247942" cy="208539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67" name="Rectangle: Rounded Corners 66"/>
            <p:cNvSpPr/>
            <p:nvPr/>
          </p:nvSpPr>
          <p:spPr>
            <a:xfrm>
              <a:off x="1360190" y="4721175"/>
              <a:ext cx="3412273"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68" name="Rectangle: Rounded Corners 67"/>
            <p:cNvSpPr/>
            <p:nvPr/>
          </p:nvSpPr>
          <p:spPr>
            <a:xfrm>
              <a:off x="1360190" y="3923868"/>
              <a:ext cx="3412273"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69" name="Rectangle: Rounded Corners 68"/>
            <p:cNvSpPr/>
            <p:nvPr/>
          </p:nvSpPr>
          <p:spPr>
            <a:xfrm>
              <a:off x="1360190" y="3156108"/>
              <a:ext cx="3412273"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0" name="Rectangle: Rounded Corners 69"/>
            <p:cNvSpPr/>
            <p:nvPr/>
          </p:nvSpPr>
          <p:spPr>
            <a:xfrm>
              <a:off x="1360191" y="2373691"/>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1" name="Rectangle: Rounded Corners 70"/>
            <p:cNvSpPr/>
            <p:nvPr/>
          </p:nvSpPr>
          <p:spPr>
            <a:xfrm>
              <a:off x="1360191" y="1605931"/>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2" name="Rectangle: Rounded Corners 71"/>
            <p:cNvSpPr/>
            <p:nvPr/>
          </p:nvSpPr>
          <p:spPr>
            <a:xfrm>
              <a:off x="2545808" y="2373685"/>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3" name="Rectangle: Rounded Corners 72"/>
            <p:cNvSpPr/>
            <p:nvPr/>
          </p:nvSpPr>
          <p:spPr>
            <a:xfrm>
              <a:off x="2545808" y="1582309"/>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4" name="Rectangle: Rounded Corners 73"/>
            <p:cNvSpPr/>
            <p:nvPr/>
          </p:nvSpPr>
          <p:spPr>
            <a:xfrm>
              <a:off x="3730110" y="2373685"/>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5" name="Rectangle: Rounded Corners 74"/>
            <p:cNvSpPr/>
            <p:nvPr/>
          </p:nvSpPr>
          <p:spPr>
            <a:xfrm>
              <a:off x="3730110" y="1576378"/>
              <a:ext cx="1041038" cy="68765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76" name="TextBox 75"/>
            <p:cNvSpPr txBox="1"/>
            <p:nvPr/>
          </p:nvSpPr>
          <p:spPr>
            <a:xfrm>
              <a:off x="2468808" y="1071321"/>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Container</a:t>
              </a:r>
            </a:p>
          </p:txBody>
        </p:sp>
        <p:sp>
          <p:nvSpPr>
            <p:cNvPr id="77" name="TextBox 76"/>
            <p:cNvSpPr txBox="1"/>
            <p:nvPr/>
          </p:nvSpPr>
          <p:spPr>
            <a:xfrm>
              <a:off x="2475772" y="1704762"/>
              <a:ext cx="1195035" cy="430887"/>
            </a:xfrm>
            <a:prstGeom prst="rect">
              <a:avLst/>
            </a:prstGeom>
            <a:no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B</a:t>
              </a:r>
            </a:p>
          </p:txBody>
        </p:sp>
        <p:sp>
          <p:nvSpPr>
            <p:cNvPr id="78" name="TextBox 77"/>
            <p:cNvSpPr txBox="1"/>
            <p:nvPr/>
          </p:nvSpPr>
          <p:spPr>
            <a:xfrm>
              <a:off x="2475772" y="2493860"/>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79" name="TextBox 78"/>
            <p:cNvSpPr txBox="1"/>
            <p:nvPr/>
          </p:nvSpPr>
          <p:spPr>
            <a:xfrm>
              <a:off x="1278483" y="1756316"/>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A</a:t>
              </a:r>
            </a:p>
          </p:txBody>
        </p:sp>
        <p:sp>
          <p:nvSpPr>
            <p:cNvPr id="80" name="TextBox 79"/>
            <p:cNvSpPr txBox="1"/>
            <p:nvPr/>
          </p:nvSpPr>
          <p:spPr>
            <a:xfrm>
              <a:off x="1278483" y="2545414"/>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81" name="TextBox 80"/>
            <p:cNvSpPr txBox="1"/>
            <p:nvPr/>
          </p:nvSpPr>
          <p:spPr>
            <a:xfrm>
              <a:off x="3645415" y="1701427"/>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App C</a:t>
              </a:r>
            </a:p>
          </p:txBody>
        </p:sp>
        <p:sp>
          <p:nvSpPr>
            <p:cNvPr id="82" name="TextBox 81"/>
            <p:cNvSpPr txBox="1"/>
            <p:nvPr/>
          </p:nvSpPr>
          <p:spPr>
            <a:xfrm>
              <a:off x="3645415" y="2490525"/>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Bins/Libs</a:t>
              </a:r>
            </a:p>
          </p:txBody>
        </p:sp>
        <p:sp>
          <p:nvSpPr>
            <p:cNvPr id="83" name="TextBox 82"/>
            <p:cNvSpPr txBox="1"/>
            <p:nvPr/>
          </p:nvSpPr>
          <p:spPr>
            <a:xfrm>
              <a:off x="2475772" y="3176656"/>
              <a:ext cx="1195035" cy="677108"/>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Container Engine</a:t>
              </a:r>
            </a:p>
          </p:txBody>
        </p:sp>
        <p:sp>
          <p:nvSpPr>
            <p:cNvPr id="84" name="TextBox 83"/>
            <p:cNvSpPr txBox="1"/>
            <p:nvPr/>
          </p:nvSpPr>
          <p:spPr>
            <a:xfrm>
              <a:off x="2468808" y="4052219"/>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Host OS</a:t>
              </a:r>
            </a:p>
          </p:txBody>
        </p:sp>
        <p:sp>
          <p:nvSpPr>
            <p:cNvPr id="85" name="TextBox 84"/>
            <p:cNvSpPr txBox="1"/>
            <p:nvPr/>
          </p:nvSpPr>
          <p:spPr>
            <a:xfrm>
              <a:off x="2246829" y="4849559"/>
              <a:ext cx="1638991"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Infrastructure</a:t>
              </a:r>
            </a:p>
          </p:txBody>
        </p:sp>
      </p:grpSp>
      <p:sp>
        <p:nvSpPr>
          <p:cNvPr id="62" name="TextBox 61"/>
          <p:cNvSpPr txBox="1"/>
          <p:nvPr/>
        </p:nvSpPr>
        <p:spPr>
          <a:xfrm>
            <a:off x="1178251" y="3295718"/>
            <a:ext cx="1195035"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Guest OS</a:t>
            </a:r>
          </a:p>
        </p:txBody>
      </p:sp>
    </p:spTree>
    <p:extLst>
      <p:ext uri="{BB962C8B-B14F-4D97-AF65-F5344CB8AC3E}">
        <p14:creationId xmlns:p14="http://schemas.microsoft.com/office/powerpoint/2010/main" val="3675507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down)">
                                      <p:cBhvr>
                                        <p:cTn id="7" dur="500"/>
                                        <p:tgtEl>
                                          <p:spTgt spid="6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3"/>
                                        </p:tgtEl>
                                        <p:attrNameLst>
                                          <p:attrName>style.visibility</p:attrName>
                                        </p:attrNameLst>
                                      </p:cBhvr>
                                      <p:to>
                                        <p:strVal val="visible"/>
                                      </p:to>
                                    </p:set>
                                    <p:animEffect transition="in" filter="wipe(down)">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wipe(down)">
                                      <p:cBhvr>
                                        <p:cTn id="15" dur="500"/>
                                        <p:tgtEl>
                                          <p:spTgt spid="64"/>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3"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1"/>
          </p:nvPr>
        </p:nvSpPr>
        <p:spPr>
          <a:xfrm>
            <a:off x="352759" y="1353917"/>
            <a:ext cx="11730944" cy="3983037"/>
          </a:xfrm>
        </p:spPr>
        <p:txBody>
          <a:bodyPr/>
          <a:lstStyle/>
          <a:p>
            <a:r>
              <a:rPr lang="en-US" sz="3200"/>
              <a:t>All the required components to make a piece of software run is packaged into containers</a:t>
            </a:r>
          </a:p>
          <a:p>
            <a:r>
              <a:rPr lang="en-US" sz="3200"/>
              <a:t>Containers are different than VMs since they don’t have a full operating system</a:t>
            </a:r>
          </a:p>
          <a:p>
            <a:r>
              <a:rPr lang="en-US" sz="3200"/>
              <a:t>Containers remove the overheard of VMs and they will always run the same, regardless of how or where they are deployed</a:t>
            </a:r>
          </a:p>
        </p:txBody>
      </p:sp>
      <p:sp>
        <p:nvSpPr>
          <p:cNvPr id="6" name="Text Placeholder 5"/>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a:t>What is a Container?</a:t>
            </a:r>
          </a:p>
        </p:txBody>
      </p:sp>
    </p:spTree>
    <p:extLst>
      <p:ext uri="{BB962C8B-B14F-4D97-AF65-F5344CB8AC3E}">
        <p14:creationId xmlns:p14="http://schemas.microsoft.com/office/powerpoint/2010/main" val="575650011"/>
      </p:ext>
    </p:extLst>
  </p:cSld>
  <p:clrMapOvr>
    <a:masterClrMapping/>
  </p:clrMapOvr>
  <p:transition>
    <p:fade/>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11730944" cy="3983037"/>
          </a:xfrm>
        </p:spPr>
        <p:txBody>
          <a:bodyPr/>
          <a:lstStyle/>
          <a:p>
            <a:r>
              <a:rPr lang="en-US" sz="2800"/>
              <a:t>Encapsulate the application environment</a:t>
            </a:r>
          </a:p>
          <a:p>
            <a:r>
              <a:rPr lang="en-US" sz="2800"/>
              <a:t>Generic API between management systems and applications</a:t>
            </a:r>
          </a:p>
          <a:p>
            <a:r>
              <a:rPr lang="en-US" sz="2800"/>
              <a:t>Improved application deployment and introspection</a:t>
            </a:r>
          </a:p>
          <a:p>
            <a:r>
              <a:rPr lang="en-US" sz="2800"/>
              <a:t>Manage applications instead of machines</a:t>
            </a:r>
          </a:p>
          <a:p>
            <a:r>
              <a:rPr lang="en-US" sz="2800"/>
              <a:t>Relieve developers and operations from being concerned with the specific details of the machine and OS</a:t>
            </a:r>
          </a:p>
          <a:p>
            <a:r>
              <a:rPr lang="en-US" sz="2800"/>
              <a:t>Ties system telemetry to the application (CPU, Memory, </a:t>
            </a:r>
            <a:r>
              <a:rPr lang="en-US" sz="2800" err="1"/>
              <a:t>etc</a:t>
            </a:r>
            <a:r>
              <a:rPr lang="en-US" sz="2800"/>
              <a:t>…)</a:t>
            </a:r>
          </a:p>
          <a:p>
            <a:r>
              <a:rPr lang="en-US" sz="2800"/>
              <a:t>Allows infrastructure team flexibility in rolling out new hardware, OS, or system SKU’s without impacting the applications</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Why Containers?</a:t>
            </a:r>
          </a:p>
        </p:txBody>
      </p:sp>
    </p:spTree>
    <p:extLst>
      <p:ext uri="{BB962C8B-B14F-4D97-AF65-F5344CB8AC3E}">
        <p14:creationId xmlns:p14="http://schemas.microsoft.com/office/powerpoint/2010/main" val="60083240"/>
      </p:ext>
    </p:extLst>
  </p:cSld>
  <p:clrMapOvr>
    <a:masterClrMapping/>
  </p:clrMapOvr>
  <p:transition>
    <p:fade/>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481138"/>
            <a:ext cx="11730944" cy="3983037"/>
          </a:xfrm>
        </p:spPr>
        <p:txBody>
          <a:bodyPr/>
          <a:lstStyle/>
          <a:p>
            <a:r>
              <a:rPr lang="en-US" sz="3200"/>
              <a:t>Engine</a:t>
            </a:r>
          </a:p>
          <a:p>
            <a:pPr lvl="1"/>
            <a:r>
              <a:rPr lang="en-US" sz="3200"/>
              <a:t>Daemon runs on the host machine</a:t>
            </a:r>
          </a:p>
          <a:p>
            <a:pPr lvl="1"/>
            <a:r>
              <a:rPr lang="en-US" sz="3200"/>
              <a:t>Provides Sandboxing, Networking, Storage</a:t>
            </a:r>
          </a:p>
          <a:p>
            <a:r>
              <a:rPr lang="en-US" sz="3200"/>
              <a:t>Client</a:t>
            </a:r>
          </a:p>
          <a:p>
            <a:pPr lvl="1"/>
            <a:r>
              <a:rPr lang="en-US" sz="3200"/>
              <a:t>CLI to interact with Engine</a:t>
            </a:r>
          </a:p>
          <a:p>
            <a:pPr lvl="1"/>
            <a:r>
              <a:rPr lang="en-US" sz="3200"/>
              <a:t>Local or Remote</a:t>
            </a:r>
          </a:p>
          <a:p>
            <a:endParaRPr lang="en-US"/>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Container Runtime</a:t>
            </a:r>
          </a:p>
        </p:txBody>
      </p:sp>
    </p:spTree>
    <p:extLst>
      <p:ext uri="{BB962C8B-B14F-4D97-AF65-F5344CB8AC3E}">
        <p14:creationId xmlns:p14="http://schemas.microsoft.com/office/powerpoint/2010/main" val="395108292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Segoe UI Light" panose="020B0502040204020203" pitchFamily="34" charset="0"/>
                <a:cs typeface="Segoe UI Light" panose="020B0502040204020203" pitchFamily="34" charset="0"/>
              </a:rPr>
              <a:t>Introduction to Azure IAAS</a:t>
            </a:r>
          </a:p>
        </p:txBody>
      </p:sp>
      <p:sp>
        <p:nvSpPr>
          <p:cNvPr id="3" name="Text Placeholder 2"/>
          <p:cNvSpPr>
            <a:spLocks noGrp="1"/>
          </p:cNvSpPr>
          <p:nvPr>
            <p:ph type="body" sz="quarter" idx="16"/>
          </p:nvPr>
        </p:nvSpPr>
        <p:spPr>
          <a:xfrm>
            <a:off x="548922" y="3328138"/>
            <a:ext cx="5747849" cy="748938"/>
          </a:xfrm>
        </p:spPr>
        <p:txBody>
          <a:bodyPr/>
          <a:lstStyle/>
          <a:p>
            <a:r>
              <a:rPr lang="en-US" dirty="0">
                <a:latin typeface="+mj-lt"/>
                <a:cs typeface="Segoe UI Light" panose="020B0502040204020203" pitchFamily="34" charset="0"/>
              </a:rPr>
              <a:t>Virtual Machines - Storage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2219207005"/>
      </p:ext>
    </p:extLst>
  </p:cSld>
  <p:clrMapOvr>
    <a:masterClrMapping/>
  </p:clrMapOvr>
  <p:transitio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11730944" cy="4774696"/>
          </a:xfrm>
        </p:spPr>
        <p:txBody>
          <a:bodyPr/>
          <a:lstStyle/>
          <a:p>
            <a:r>
              <a:rPr lang="en-US" sz="3200"/>
              <a:t>Image</a:t>
            </a:r>
          </a:p>
          <a:p>
            <a:pPr lvl="1"/>
            <a:r>
              <a:rPr lang="en-US" sz="3200"/>
              <a:t>Application package with all dependencies</a:t>
            </a:r>
          </a:p>
          <a:p>
            <a:r>
              <a:rPr lang="en-US" sz="3200"/>
              <a:t>Container</a:t>
            </a:r>
          </a:p>
          <a:p>
            <a:pPr lvl="1"/>
            <a:r>
              <a:rPr lang="en-US" sz="3200"/>
              <a:t>Instance of a Image</a:t>
            </a:r>
          </a:p>
          <a:p>
            <a:r>
              <a:rPr lang="en-US" sz="3200"/>
              <a:t>Configuration File</a:t>
            </a:r>
          </a:p>
          <a:p>
            <a:pPr lvl="1"/>
            <a:r>
              <a:rPr lang="en-US" sz="3200"/>
              <a:t>Contains metadata necessary to implement standard operations against the container</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Containers</a:t>
            </a:r>
          </a:p>
        </p:txBody>
      </p:sp>
    </p:spTree>
    <p:extLst>
      <p:ext uri="{BB962C8B-B14F-4D97-AF65-F5344CB8AC3E}">
        <p14:creationId xmlns:p14="http://schemas.microsoft.com/office/powerpoint/2010/main" val="4271176609"/>
      </p:ext>
    </p:extLst>
  </p:cSld>
  <p:clrMapOvr>
    <a:masterClrMapping/>
  </p:clrMapOvr>
  <p:transition>
    <p:fade/>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6087370" cy="5204199"/>
          </a:xfrm>
        </p:spPr>
        <p:txBody>
          <a:bodyPr/>
          <a:lstStyle/>
          <a:p>
            <a:r>
              <a:rPr lang="en-US" sz="2800"/>
              <a:t>Docker Hub</a:t>
            </a:r>
          </a:p>
          <a:p>
            <a:pPr lvl="1"/>
            <a:r>
              <a:rPr lang="en-US" sz="2800"/>
              <a:t>Hosted registry service for managing images</a:t>
            </a:r>
          </a:p>
          <a:p>
            <a:pPr lvl="1"/>
            <a:r>
              <a:rPr lang="en-US" sz="2800"/>
              <a:t>Public and Private Image Repositories</a:t>
            </a:r>
          </a:p>
          <a:p>
            <a:pPr lvl="1"/>
            <a:r>
              <a:rPr lang="en-US" sz="2800"/>
              <a:t>Default Registry for Docker Operations</a:t>
            </a:r>
          </a:p>
          <a:p>
            <a:r>
              <a:rPr lang="en-US" sz="2800"/>
              <a:t>Docker Trusted Registry</a:t>
            </a:r>
          </a:p>
          <a:p>
            <a:pPr lvl="1"/>
            <a:r>
              <a:rPr lang="en-US" sz="2800"/>
              <a:t>Private dedicated image registry, e.g. Azure Container Registry</a:t>
            </a:r>
          </a:p>
          <a:p>
            <a:endParaRPr lang="en-US" sz="1200"/>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Containers Registries</a:t>
            </a:r>
          </a:p>
        </p:txBody>
      </p:sp>
      <p:pic>
        <p:nvPicPr>
          <p:cNvPr id="6" name="Picture 5"/>
          <p:cNvPicPr>
            <a:picLocks noChangeAspect="1"/>
          </p:cNvPicPr>
          <p:nvPr/>
        </p:nvPicPr>
        <p:blipFill>
          <a:blip r:embed="rId3"/>
          <a:stretch>
            <a:fillRect/>
          </a:stretch>
        </p:blipFill>
        <p:spPr>
          <a:xfrm>
            <a:off x="6149115" y="2661547"/>
            <a:ext cx="5693480" cy="2175924"/>
          </a:xfrm>
          <a:prstGeom prst="rect">
            <a:avLst/>
          </a:prstGeom>
          <a:ln>
            <a:solidFill>
              <a:schemeClr val="tx1"/>
            </a:solidFill>
          </a:ln>
        </p:spPr>
      </p:pic>
      <p:sp>
        <p:nvSpPr>
          <p:cNvPr id="7" name="Text Placeholder 1">
            <a:extLst>
              <a:ext uri="{FF2B5EF4-FFF2-40B4-BE49-F238E27FC236}">
                <a16:creationId xmlns:a16="http://schemas.microsoft.com/office/drawing/2014/main" id="{63EE94CB-08AD-4E88-BE47-EE7D3034EE42}"/>
              </a:ext>
            </a:extLst>
          </p:cNvPr>
          <p:cNvSpPr txBox="1">
            <a:spLocks/>
          </p:cNvSpPr>
          <p:nvPr/>
        </p:nvSpPr>
        <p:spPr>
          <a:xfrm>
            <a:off x="6440129" y="4997663"/>
            <a:ext cx="5996346" cy="1329789"/>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2800"/>
              <a:t>Other registries</a:t>
            </a:r>
          </a:p>
          <a:p>
            <a:pPr lvl="1"/>
            <a:r>
              <a:rPr lang="en-US" sz="2800"/>
              <a:t>Google Container Registry (GCR)</a:t>
            </a:r>
            <a:endParaRPr lang="en-US" sz="1200"/>
          </a:p>
        </p:txBody>
      </p:sp>
    </p:spTree>
    <p:extLst>
      <p:ext uri="{BB962C8B-B14F-4D97-AF65-F5344CB8AC3E}">
        <p14:creationId xmlns:p14="http://schemas.microsoft.com/office/powerpoint/2010/main" val="2182797735"/>
      </p:ext>
    </p:extLst>
  </p:cSld>
  <p:clrMapOvr>
    <a:masterClrMapping/>
  </p:clrMapOvr>
  <p:transition>
    <p:fade/>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1"/>
          </p:nvPr>
        </p:nvSpPr>
        <p:spPr>
          <a:xfrm>
            <a:off x="352760" y="1353917"/>
            <a:ext cx="5367269" cy="4790405"/>
          </a:xfrm>
        </p:spPr>
        <p:txBody>
          <a:bodyPr/>
          <a:lstStyle/>
          <a:p>
            <a:r>
              <a:rPr lang="en-US" sz="2800"/>
              <a:t>Image is “pulled” from the Registry</a:t>
            </a:r>
          </a:p>
          <a:p>
            <a:pPr marL="801630" lvl="1" indent="-514350">
              <a:buFont typeface="+mj-lt"/>
              <a:buAutoNum type="arabicPeriod"/>
            </a:pPr>
            <a:r>
              <a:rPr lang="en-US" sz="2800"/>
              <a:t>docker pull </a:t>
            </a:r>
            <a:r>
              <a:rPr lang="en-US" sz="2800" err="1"/>
              <a:t>nginx</a:t>
            </a:r>
            <a:endParaRPr lang="en-US" sz="2800"/>
          </a:p>
          <a:p>
            <a:r>
              <a:rPr lang="en-US" sz="2800"/>
              <a:t>Container started using “Run”</a:t>
            </a:r>
          </a:p>
          <a:p>
            <a:r>
              <a:rPr lang="en-US" sz="2800"/>
              <a:t>Software accessible once container is started</a:t>
            </a:r>
          </a:p>
          <a:p>
            <a:r>
              <a:rPr lang="en-US" sz="2800"/>
              <a:t>TCP Ports mapped between Container and HOST</a:t>
            </a:r>
          </a:p>
          <a:p>
            <a:pPr marL="801630" lvl="1" indent="-514350">
              <a:buFont typeface="+mj-lt"/>
              <a:buAutoNum type="arabicPeriod" startAt="2"/>
            </a:pPr>
            <a:r>
              <a:rPr lang="en-US" sz="2800"/>
              <a:t>docker run nginx –p 80:81</a:t>
            </a:r>
          </a:p>
        </p:txBody>
      </p:sp>
      <p:sp>
        <p:nvSpPr>
          <p:cNvPr id="9" name="Text Placeholder 8"/>
          <p:cNvSpPr>
            <a:spLocks noGrp="1"/>
          </p:cNvSpPr>
          <p:nvPr>
            <p:ph type="body" sz="quarter" idx="10"/>
          </p:nvPr>
        </p:nvSpPr>
        <p:spPr/>
        <p:txBody>
          <a:bodyPr/>
          <a:lstStyle/>
          <a:p>
            <a:endParaRPr lang="en-US"/>
          </a:p>
        </p:txBody>
      </p:sp>
      <p:sp>
        <p:nvSpPr>
          <p:cNvPr id="8" name="Title 7"/>
          <p:cNvSpPr>
            <a:spLocks noGrp="1"/>
          </p:cNvSpPr>
          <p:nvPr>
            <p:ph type="title"/>
          </p:nvPr>
        </p:nvSpPr>
        <p:spPr/>
        <p:txBody>
          <a:bodyPr/>
          <a:lstStyle/>
          <a:p>
            <a:r>
              <a:rPr lang="en-US"/>
              <a:t>Using Docker Images: Linux</a:t>
            </a:r>
          </a:p>
        </p:txBody>
      </p:sp>
      <p:grpSp>
        <p:nvGrpSpPr>
          <p:cNvPr id="14" name="Group 13"/>
          <p:cNvGrpSpPr/>
          <p:nvPr/>
        </p:nvGrpSpPr>
        <p:grpSpPr>
          <a:xfrm>
            <a:off x="7540880" y="539837"/>
            <a:ext cx="3152381" cy="2058074"/>
            <a:chOff x="7540880" y="539837"/>
            <a:chExt cx="3152381" cy="2058074"/>
          </a:xfrm>
        </p:grpSpPr>
        <p:sp>
          <p:nvSpPr>
            <p:cNvPr id="3" name="Isosceles Triangle 2"/>
            <p:cNvSpPr/>
            <p:nvPr/>
          </p:nvSpPr>
          <p:spPr>
            <a:xfrm rot="10800000">
              <a:off x="8453574" y="1964601"/>
              <a:ext cx="1326995" cy="633310"/>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2" name="Picture 1"/>
            <p:cNvPicPr>
              <a:picLocks noChangeAspect="1"/>
            </p:cNvPicPr>
            <p:nvPr/>
          </p:nvPicPr>
          <p:blipFill>
            <a:blip r:embed="rId3"/>
            <a:stretch>
              <a:fillRect/>
            </a:stretch>
          </p:blipFill>
          <p:spPr>
            <a:xfrm>
              <a:off x="7540880" y="539837"/>
              <a:ext cx="3152381" cy="1723810"/>
            </a:xfrm>
            <a:prstGeom prst="rect">
              <a:avLst/>
            </a:prstGeom>
          </p:spPr>
        </p:pic>
      </p:grpSp>
      <p:grpSp>
        <p:nvGrpSpPr>
          <p:cNvPr id="4" name="Group 3"/>
          <p:cNvGrpSpPr/>
          <p:nvPr/>
        </p:nvGrpSpPr>
        <p:grpSpPr>
          <a:xfrm>
            <a:off x="8478804" y="2379220"/>
            <a:ext cx="1301765" cy="1423901"/>
            <a:chOff x="8444368" y="2436575"/>
            <a:chExt cx="1301765" cy="1423901"/>
          </a:xfrm>
        </p:grpSpPr>
        <p:pic>
          <p:nvPicPr>
            <p:cNvPr id="12" name="Picture 11"/>
            <p:cNvPicPr>
              <a:picLocks noChangeAspect="1"/>
            </p:cNvPicPr>
            <p:nvPr/>
          </p:nvPicPr>
          <p:blipFill>
            <a:blip r:embed="rId4"/>
            <a:stretch>
              <a:fillRect/>
            </a:stretch>
          </p:blipFill>
          <p:spPr>
            <a:xfrm>
              <a:off x="8444368" y="2436575"/>
              <a:ext cx="1301765" cy="1423901"/>
            </a:xfrm>
            <a:prstGeom prst="rect">
              <a:avLst/>
            </a:prstGeom>
          </p:spPr>
        </p:pic>
        <p:pic>
          <p:nvPicPr>
            <p:cNvPr id="11" name="Picture 10"/>
            <p:cNvPicPr>
              <a:picLocks noChangeAspect="1"/>
            </p:cNvPicPr>
            <p:nvPr/>
          </p:nvPicPr>
          <p:blipFill>
            <a:blip r:embed="rId3"/>
            <a:stretch>
              <a:fillRect/>
            </a:stretch>
          </p:blipFill>
          <p:spPr>
            <a:xfrm>
              <a:off x="8586849" y="2764019"/>
              <a:ext cx="1016804" cy="641434"/>
            </a:xfrm>
            <a:prstGeom prst="rect">
              <a:avLst/>
            </a:prstGeom>
          </p:spPr>
        </p:pic>
      </p:grpSp>
      <p:pic>
        <p:nvPicPr>
          <p:cNvPr id="5" name="Picture 4"/>
          <p:cNvPicPr>
            <a:picLocks noChangeAspect="1"/>
          </p:cNvPicPr>
          <p:nvPr/>
        </p:nvPicPr>
        <p:blipFill>
          <a:blip r:embed="rId5"/>
          <a:stretch>
            <a:fillRect/>
          </a:stretch>
        </p:blipFill>
        <p:spPr>
          <a:xfrm>
            <a:off x="9780569" y="5070797"/>
            <a:ext cx="2185640" cy="1110166"/>
          </a:xfrm>
          <a:prstGeom prst="rect">
            <a:avLst/>
          </a:prstGeom>
        </p:spPr>
      </p:pic>
      <p:pic>
        <p:nvPicPr>
          <p:cNvPr id="6" name="Picture 5"/>
          <p:cNvPicPr>
            <a:picLocks noChangeAspect="1"/>
          </p:cNvPicPr>
          <p:nvPr/>
        </p:nvPicPr>
        <p:blipFill>
          <a:blip r:embed="rId6"/>
          <a:stretch>
            <a:fillRect/>
          </a:stretch>
        </p:blipFill>
        <p:spPr>
          <a:xfrm>
            <a:off x="6342090" y="4708063"/>
            <a:ext cx="1335309" cy="304644"/>
          </a:xfrm>
          <a:prstGeom prst="rect">
            <a:avLst/>
          </a:prstGeom>
        </p:spPr>
      </p:pic>
      <p:pic>
        <p:nvPicPr>
          <p:cNvPr id="13" name="Picture 12"/>
          <p:cNvPicPr>
            <a:picLocks noChangeAspect="1"/>
          </p:cNvPicPr>
          <p:nvPr/>
        </p:nvPicPr>
        <p:blipFill>
          <a:blip r:embed="rId7"/>
          <a:stretch>
            <a:fillRect/>
          </a:stretch>
        </p:blipFill>
        <p:spPr>
          <a:xfrm>
            <a:off x="6223365" y="5252547"/>
            <a:ext cx="2397920" cy="1026347"/>
          </a:xfrm>
          <a:prstGeom prst="rect">
            <a:avLst/>
          </a:prstGeom>
        </p:spPr>
      </p:pic>
      <p:cxnSp>
        <p:nvCxnSpPr>
          <p:cNvPr id="15" name="Straight Arrow Connector 14"/>
          <p:cNvCxnSpPr/>
          <p:nvPr/>
        </p:nvCxnSpPr>
        <p:spPr>
          <a:xfrm flipV="1">
            <a:off x="8180735" y="3964013"/>
            <a:ext cx="587711" cy="97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87268" y="3918695"/>
            <a:ext cx="717080" cy="8858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40023" y="3875135"/>
            <a:ext cx="1916894" cy="677108"/>
          </a:xfrm>
          <a:prstGeom prst="rect">
            <a:avLst/>
          </a:prstGeom>
          <a:noFill/>
        </p:spPr>
        <p:txBody>
          <a:bodyPr vert="horz" wrap="square" lIns="91440" tIns="91440" rIns="91440" bIns="91440" rtlCol="0" anchor="t">
            <a:spAutoFit/>
          </a:bodyPr>
          <a:lstStyle/>
          <a:p>
            <a:pPr algn="ctr"/>
            <a:r>
              <a:rPr lang="en-US" sz="1600" b="1">
                <a:latin typeface="Segoe UI" pitchFamily="34" charset="0"/>
                <a:ea typeface="Segoe UI" pitchFamily="34" charset="0"/>
                <a:cs typeface="Segoe UI" pitchFamily="34" charset="0"/>
              </a:rPr>
              <a:t>NGINIX Container Up on Port 81</a:t>
            </a:r>
          </a:p>
        </p:txBody>
      </p:sp>
      <p:grpSp>
        <p:nvGrpSpPr>
          <p:cNvPr id="7" name="Group 6"/>
          <p:cNvGrpSpPr/>
          <p:nvPr/>
        </p:nvGrpSpPr>
        <p:grpSpPr>
          <a:xfrm>
            <a:off x="5989934" y="3791115"/>
            <a:ext cx="2558282" cy="677108"/>
            <a:chOff x="5989934" y="3791115"/>
            <a:chExt cx="2558282" cy="677108"/>
          </a:xfrm>
        </p:grpSpPr>
        <p:sp>
          <p:nvSpPr>
            <p:cNvPr id="23" name="TextBox 22"/>
            <p:cNvSpPr txBox="1"/>
            <p:nvPr/>
          </p:nvSpPr>
          <p:spPr>
            <a:xfrm>
              <a:off x="6533544" y="3791115"/>
              <a:ext cx="2014672" cy="677108"/>
            </a:xfrm>
            <a:prstGeom prst="rect">
              <a:avLst/>
            </a:prstGeom>
            <a:noFill/>
          </p:spPr>
          <p:txBody>
            <a:bodyPr vert="horz" wrap="square" lIns="91440" tIns="91440" rIns="91440" bIns="91440" rtlCol="0" anchor="t">
              <a:spAutoFit/>
            </a:bodyPr>
            <a:lstStyle/>
            <a:p>
              <a:pPr algn="ctr"/>
              <a:r>
                <a:rPr lang="en-US" sz="1600" b="1">
                  <a:latin typeface="Segoe UI" pitchFamily="34" charset="0"/>
                  <a:ea typeface="Segoe UI" pitchFamily="34" charset="0"/>
                  <a:cs typeface="Segoe UI" pitchFamily="34" charset="0"/>
                </a:rPr>
                <a:t>Image Pulled</a:t>
              </a:r>
            </a:p>
            <a:p>
              <a:pPr algn="ctr"/>
              <a:r>
                <a:rPr lang="en-US" sz="1600" b="1">
                  <a:latin typeface="Segoe UI" pitchFamily="34" charset="0"/>
                  <a:ea typeface="Segoe UI" pitchFamily="34" charset="0"/>
                  <a:cs typeface="Segoe UI" pitchFamily="34" charset="0"/>
                </a:rPr>
                <a:t>From Docker Hub</a:t>
              </a:r>
            </a:p>
          </p:txBody>
        </p:sp>
        <p:grpSp>
          <p:nvGrpSpPr>
            <p:cNvPr id="29" name="Group 28"/>
            <p:cNvGrpSpPr/>
            <p:nvPr/>
          </p:nvGrpSpPr>
          <p:grpSpPr>
            <a:xfrm>
              <a:off x="5989934" y="3889419"/>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8" name="TextBox 27"/>
              <p:cNvSpPr txBox="1"/>
              <p:nvPr/>
            </p:nvSpPr>
            <p:spPr>
              <a:xfrm>
                <a:off x="6078006" y="3964140"/>
                <a:ext cx="229648" cy="461665"/>
              </a:xfrm>
              <a:prstGeom prst="rect">
                <a:avLst/>
              </a:prstGeom>
            </p:spPr>
            <p:txBody>
              <a:bodyPr vert="horz" wrap="square" lIns="91440" tIns="91440" rIns="91440" bIns="91440" rtlCol="0" anchor="t">
                <a:spAutoFit/>
              </a:bodyPr>
              <a:lstStyle/>
              <a:p>
                <a:r>
                  <a:rPr lang="en-US" sz="1800" b="1">
                    <a:solidFill>
                      <a:schemeClr val="bg1"/>
                    </a:solidFill>
                    <a:latin typeface="Segoe UI" pitchFamily="34" charset="0"/>
                    <a:ea typeface="Segoe UI" pitchFamily="34" charset="0"/>
                    <a:cs typeface="Segoe UI" pitchFamily="34" charset="0"/>
                  </a:rPr>
                  <a:t>1</a:t>
                </a:r>
                <a:endParaRPr lang="en-US" sz="1600" b="1">
                  <a:solidFill>
                    <a:schemeClr val="bg1"/>
                  </a:solidFill>
                  <a:latin typeface="Segoe UI" pitchFamily="34" charset="0"/>
                  <a:ea typeface="Segoe UI" pitchFamily="34" charset="0"/>
                  <a:cs typeface="Segoe UI" pitchFamily="34" charset="0"/>
                </a:endParaRPr>
              </a:p>
            </p:txBody>
          </p:sp>
        </p:grpSp>
      </p:grpSp>
      <p:grpSp>
        <p:nvGrpSpPr>
          <p:cNvPr id="30" name="Group 29"/>
          <p:cNvGrpSpPr/>
          <p:nvPr/>
        </p:nvGrpSpPr>
        <p:grpSpPr>
          <a:xfrm>
            <a:off x="9973619" y="3948746"/>
            <a:ext cx="566404" cy="529886"/>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2" name="TextBox 31"/>
            <p:cNvSpPr txBox="1"/>
            <p:nvPr/>
          </p:nvSpPr>
          <p:spPr>
            <a:xfrm>
              <a:off x="6078006" y="3964140"/>
              <a:ext cx="229648" cy="430887"/>
            </a:xfrm>
            <a:prstGeom prst="rect">
              <a:avLst/>
            </a:prstGeom>
          </p:spPr>
          <p:txBody>
            <a:bodyPr vert="horz" wrap="square" lIns="91440" tIns="91440" rIns="91440" bIns="91440" rtlCol="0" anchor="t">
              <a:spAutoFit/>
            </a:bodyPr>
            <a:lstStyle/>
            <a:p>
              <a:r>
                <a:rPr lang="en-US" sz="1600" b="1">
                  <a:solidFill>
                    <a:schemeClr val="bg1"/>
                  </a:solidFill>
                  <a:latin typeface="Segoe UI" pitchFamily="34" charset="0"/>
                  <a:ea typeface="Segoe UI" pitchFamily="34" charset="0"/>
                  <a:cs typeface="Segoe UI" pitchFamily="34" charset="0"/>
                </a:rPr>
                <a:t>2</a:t>
              </a:r>
            </a:p>
          </p:txBody>
        </p:sp>
      </p:grpSp>
    </p:spTree>
    <p:extLst>
      <p:ext uri="{BB962C8B-B14F-4D97-AF65-F5344CB8AC3E}">
        <p14:creationId xmlns:p14="http://schemas.microsoft.com/office/powerpoint/2010/main" val="3393175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par>
                          <p:cTn id="20" fill="hold">
                            <p:stCondLst>
                              <p:cond delay="10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par>
                          <p:cTn id="31" fill="hold">
                            <p:stCondLst>
                              <p:cond delay="2000"/>
                            </p:stCondLst>
                            <p:childTnLst>
                              <p:par>
                                <p:cTn id="32" presetID="22" presetClass="entr" presetSubtype="4" fill="hold" nodeType="after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down)">
                                      <p:cBhvr>
                                        <p:cTn id="34" dur="500"/>
                                        <p:tgtEl>
                                          <p:spTgt spid="1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500"/>
                                        <p:tgtEl>
                                          <p:spTgt spid="10">
                                            <p:txEl>
                                              <p:pRg st="2" end="2"/>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0">
                                            <p:txEl>
                                              <p:pRg st="3" end="3"/>
                                            </p:txEl>
                                          </p:spTgt>
                                        </p:tgtEl>
                                        <p:attrNameLst>
                                          <p:attrName>style.visibility</p:attrName>
                                        </p:attrNameLst>
                                      </p:cBhvr>
                                      <p:to>
                                        <p:strVal val="visible"/>
                                      </p:to>
                                    </p:set>
                                    <p:animEffect transition="in" filter="fade">
                                      <p:cBhvr>
                                        <p:cTn id="42" dur="500"/>
                                        <p:tgtEl>
                                          <p:spTgt spid="10">
                                            <p:txEl>
                                              <p:pRg st="3" end="3"/>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0">
                                            <p:txEl>
                                              <p:pRg st="4" end="4"/>
                                            </p:txEl>
                                          </p:spTgt>
                                        </p:tgtEl>
                                        <p:attrNameLst>
                                          <p:attrName>style.visibility</p:attrName>
                                        </p:attrNameLst>
                                      </p:cBhvr>
                                      <p:to>
                                        <p:strVal val="visible"/>
                                      </p:to>
                                    </p:set>
                                    <p:animEffect transition="in" filter="fade">
                                      <p:cBhvr>
                                        <p:cTn id="45" dur="500"/>
                                        <p:tgtEl>
                                          <p:spTgt spid="10">
                                            <p:txEl>
                                              <p:pRg st="4" end="4"/>
                                            </p:txEl>
                                          </p:spTgt>
                                        </p:tgtEl>
                                      </p:cBhvr>
                                    </p:animEffect>
                                  </p:childTnLst>
                                </p:cTn>
                              </p:par>
                              <p:par>
                                <p:cTn id="46" presetID="10" presetClass="entr" presetSubtype="0" fill="hold" nodeType="withEffect">
                                  <p:stCondLst>
                                    <p:cond delay="0"/>
                                  </p:stCondLst>
                                  <p:childTnLst>
                                    <p:set>
                                      <p:cBhvr>
                                        <p:cTn id="47" dur="1" fill="hold">
                                          <p:stCondLst>
                                            <p:cond delay="0"/>
                                          </p:stCondLst>
                                        </p:cTn>
                                        <p:tgtEl>
                                          <p:spTgt spid="10">
                                            <p:txEl>
                                              <p:pRg st="5" end="5"/>
                                            </p:txEl>
                                          </p:spTgt>
                                        </p:tgtEl>
                                        <p:attrNameLst>
                                          <p:attrName>style.visibility</p:attrName>
                                        </p:attrNameLst>
                                      </p:cBhvr>
                                      <p:to>
                                        <p:strVal val="visible"/>
                                      </p:to>
                                    </p:set>
                                    <p:animEffect transition="in" filter="fade">
                                      <p:cBhvr>
                                        <p:cTn id="48" dur="500"/>
                                        <p:tgtEl>
                                          <p:spTgt spid="10">
                                            <p:txEl>
                                              <p:pRg st="5" end="5"/>
                                            </p:txEl>
                                          </p:spTgt>
                                        </p:tgtEl>
                                      </p:cBhvr>
                                    </p:animEffect>
                                  </p:childTnLst>
                                </p:cTn>
                              </p:par>
                            </p:childTnLst>
                          </p:cTn>
                        </p:par>
                        <p:par>
                          <p:cTn id="49" fill="hold">
                            <p:stCondLst>
                              <p:cond delay="500"/>
                            </p:stCondLst>
                            <p:childTnLst>
                              <p:par>
                                <p:cTn id="50" presetID="10" presetClass="entr" presetSubtype="0" fill="hold" nodeType="after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childTnLst>
                          </p:cTn>
                        </p:par>
                        <p:par>
                          <p:cTn id="57" fill="hold">
                            <p:stCondLst>
                              <p:cond delay="1500"/>
                            </p:stCondLst>
                            <p:childTnLst>
                              <p:par>
                                <p:cTn id="58" presetID="22" presetClass="entr" presetSubtype="4" fill="hold" nodeType="after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down)">
                                      <p:cBhvr>
                                        <p:cTn id="60" dur="500"/>
                                        <p:tgtEl>
                                          <p:spTgt spid="18"/>
                                        </p:tgtEl>
                                      </p:cBhvr>
                                    </p:animEffect>
                                  </p:childTnLst>
                                </p:cTn>
                              </p:par>
                            </p:childTnLst>
                          </p:cTn>
                        </p:par>
                        <p:par>
                          <p:cTn id="61" fill="hold">
                            <p:stCondLst>
                              <p:cond delay="2000"/>
                            </p:stCondLst>
                            <p:childTnLst>
                              <p:par>
                                <p:cTn id="62" presetID="10" presetClass="entr" presetSubtype="0" fill="hold" nodeType="after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fade">
                                      <p:cBhvr>
                                        <p:cTn id="6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225635" y="1530415"/>
            <a:ext cx="5735883" cy="1611903"/>
          </a:xfrm>
        </p:spPr>
        <p:txBody>
          <a:bodyPr/>
          <a:lstStyle/>
          <a:p>
            <a:r>
              <a:rPr lang="en-US" sz="2800"/>
              <a:t>Requires Hyper-V role and Containers feature &amp; leverages PowerShell</a:t>
            </a:r>
          </a:p>
        </p:txBody>
      </p:sp>
      <p:sp>
        <p:nvSpPr>
          <p:cNvPr id="8" name="Text Placeholder 7"/>
          <p:cNvSpPr>
            <a:spLocks noGrp="1"/>
          </p:cNvSpPr>
          <p:nvPr>
            <p:ph type="body" sz="quarter" idx="12"/>
          </p:nvPr>
        </p:nvSpPr>
        <p:spPr/>
        <p:txBody>
          <a:bodyPr/>
          <a:lstStyle/>
          <a:p>
            <a:endParaRPr lang="en-US"/>
          </a:p>
        </p:txBody>
      </p:sp>
      <p:sp>
        <p:nvSpPr>
          <p:cNvPr id="4" name="Title 3"/>
          <p:cNvSpPr>
            <a:spLocks noGrp="1"/>
          </p:cNvSpPr>
          <p:nvPr>
            <p:ph type="title"/>
          </p:nvPr>
        </p:nvSpPr>
        <p:spPr/>
        <p:txBody>
          <a:bodyPr/>
          <a:lstStyle/>
          <a:p>
            <a:r>
              <a:rPr lang="en-US"/>
              <a:t>Docker Containers on Windows</a:t>
            </a:r>
          </a:p>
        </p:txBody>
      </p:sp>
      <p:pic>
        <p:nvPicPr>
          <p:cNvPr id="5" name="Picture 4"/>
          <p:cNvPicPr>
            <a:picLocks noChangeAspect="1"/>
          </p:cNvPicPr>
          <p:nvPr/>
        </p:nvPicPr>
        <p:blipFill>
          <a:blip r:embed="rId3"/>
          <a:stretch>
            <a:fillRect/>
          </a:stretch>
        </p:blipFill>
        <p:spPr>
          <a:xfrm>
            <a:off x="507991" y="3319615"/>
            <a:ext cx="5680606" cy="2712072"/>
          </a:xfrm>
          <a:prstGeom prst="rect">
            <a:avLst/>
          </a:prstGeom>
        </p:spPr>
      </p:pic>
      <p:pic>
        <p:nvPicPr>
          <p:cNvPr id="6" name="Picture 5"/>
          <p:cNvPicPr>
            <a:picLocks noChangeAspect="1"/>
          </p:cNvPicPr>
          <p:nvPr/>
        </p:nvPicPr>
        <p:blipFill>
          <a:blip r:embed="rId4"/>
          <a:stretch>
            <a:fillRect/>
          </a:stretch>
        </p:blipFill>
        <p:spPr>
          <a:xfrm>
            <a:off x="8173844" y="3142318"/>
            <a:ext cx="2447619" cy="3066667"/>
          </a:xfrm>
          <a:prstGeom prst="rect">
            <a:avLst/>
          </a:prstGeom>
        </p:spPr>
      </p:pic>
      <p:sp>
        <p:nvSpPr>
          <p:cNvPr id="9" name="Rectangle 8"/>
          <p:cNvSpPr/>
          <p:nvPr/>
        </p:nvSpPr>
        <p:spPr>
          <a:xfrm>
            <a:off x="6695248" y="1530415"/>
            <a:ext cx="5136196" cy="1384995"/>
          </a:xfrm>
          <a:prstGeom prst="rect">
            <a:avLst/>
          </a:prstGeom>
        </p:spPr>
        <p:txBody>
          <a:bodyPr wrap="square">
            <a:spAutoFit/>
          </a:bodyPr>
          <a:lstStyle/>
          <a:p>
            <a:pPr marL="342900" indent="-342900">
              <a:buFont typeface="Arial" panose="020B0604020202020204" pitchFamily="34" charset="0"/>
              <a:buChar char="•"/>
            </a:pPr>
            <a:r>
              <a:rPr lang="en-US" sz="2800"/>
              <a:t>Switch between Linux and Windows Containers on Windows</a:t>
            </a:r>
          </a:p>
        </p:txBody>
      </p:sp>
    </p:spTree>
    <p:extLst>
      <p:ext uri="{BB962C8B-B14F-4D97-AF65-F5344CB8AC3E}">
        <p14:creationId xmlns:p14="http://schemas.microsoft.com/office/powerpoint/2010/main" val="17533189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1000"/>
                                        <p:tgtEl>
                                          <p:spTgt spid="5"/>
                                        </p:tgtEl>
                                      </p:cBhvr>
                                    </p:animEffect>
                                    <p:anim calcmode="lin" valueType="num">
                                      <p:cBhvr>
                                        <p:cTn id="12" dur="1000" fill="hold"/>
                                        <p:tgtEl>
                                          <p:spTgt spid="5"/>
                                        </p:tgtEl>
                                        <p:attrNameLst>
                                          <p:attrName>ppt_x</p:attrName>
                                        </p:attrNameLst>
                                      </p:cBhvr>
                                      <p:tavLst>
                                        <p:tav tm="0">
                                          <p:val>
                                            <p:strVal val="#ppt_x"/>
                                          </p:val>
                                        </p:tav>
                                        <p:tav tm="100000">
                                          <p:val>
                                            <p:strVal val="#ppt_x"/>
                                          </p:val>
                                        </p:tav>
                                      </p:tavLst>
                                    </p:anim>
                                    <p:anim calcmode="lin" valueType="num">
                                      <p:cBhvr>
                                        <p:cTn id="1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1000"/>
                                        <p:tgtEl>
                                          <p:spTgt spid="6"/>
                                        </p:tgtEl>
                                      </p:cBhvr>
                                    </p:animEffect>
                                    <p:anim calcmode="lin" valueType="num">
                                      <p:cBhvr>
                                        <p:cTn id="23" dur="1000" fill="hold"/>
                                        <p:tgtEl>
                                          <p:spTgt spid="6"/>
                                        </p:tgtEl>
                                        <p:attrNameLst>
                                          <p:attrName>ppt_x</p:attrName>
                                        </p:attrNameLst>
                                      </p:cBhvr>
                                      <p:tavLst>
                                        <p:tav tm="0">
                                          <p:val>
                                            <p:strVal val="#ppt_x"/>
                                          </p:val>
                                        </p:tav>
                                        <p:tav tm="100000">
                                          <p:val>
                                            <p:strVal val="#ppt_x"/>
                                          </p:val>
                                        </p:tav>
                                      </p:tavLst>
                                    </p:anim>
                                    <p:anim calcmode="lin" valueType="num">
                                      <p:cBhvr>
                                        <p:cTn id="2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9"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sosceles Triangle 2"/>
          <p:cNvSpPr/>
          <p:nvPr/>
        </p:nvSpPr>
        <p:spPr>
          <a:xfrm rot="10800000">
            <a:off x="8349744" y="1696056"/>
            <a:ext cx="1326995" cy="633310"/>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0" name="Text Placeholder 9"/>
          <p:cNvSpPr>
            <a:spLocks noGrp="1"/>
          </p:cNvSpPr>
          <p:nvPr>
            <p:ph type="body" sz="quarter" idx="11"/>
          </p:nvPr>
        </p:nvSpPr>
        <p:spPr>
          <a:xfrm>
            <a:off x="352760" y="1353917"/>
            <a:ext cx="5501476" cy="4790405"/>
          </a:xfrm>
        </p:spPr>
        <p:txBody>
          <a:bodyPr/>
          <a:lstStyle/>
          <a:p>
            <a:r>
              <a:rPr lang="en-US" sz="2400"/>
              <a:t>Image is “pulled” from the Registry</a:t>
            </a:r>
          </a:p>
          <a:p>
            <a:pPr marL="801630" lvl="1" indent="-514350">
              <a:buFont typeface="+mj-lt"/>
              <a:buAutoNum type="arabicPeriod"/>
            </a:pPr>
            <a:r>
              <a:rPr lang="en-US" sz="2000"/>
              <a:t>docker pull microsoft/</a:t>
            </a:r>
            <a:r>
              <a:rPr lang="en-US" sz="2000" err="1"/>
              <a:t>ms</a:t>
            </a:r>
            <a:r>
              <a:rPr lang="en-US" sz="2000"/>
              <a:t>-</a:t>
            </a:r>
            <a:r>
              <a:rPr lang="en-US" sz="2000" err="1"/>
              <a:t>sql</a:t>
            </a:r>
            <a:r>
              <a:rPr lang="en-US" sz="2000"/>
              <a:t>-server-windows-developer</a:t>
            </a:r>
          </a:p>
          <a:p>
            <a:r>
              <a:rPr lang="en-US" sz="2400"/>
              <a:t>Container started using “Run”</a:t>
            </a:r>
          </a:p>
          <a:p>
            <a:r>
              <a:rPr lang="en-US" sz="2400"/>
              <a:t>Software accessible once container is started</a:t>
            </a:r>
          </a:p>
          <a:p>
            <a:r>
              <a:rPr lang="en-US" sz="2400"/>
              <a:t>TCP Ports mapped between Container and HOST</a:t>
            </a:r>
          </a:p>
          <a:p>
            <a:r>
              <a:rPr lang="en-US" sz="2400"/>
              <a:t>Docker MSI --isolation=</a:t>
            </a:r>
            <a:r>
              <a:rPr lang="en-US" sz="2400" err="1"/>
              <a:t>hyperv</a:t>
            </a:r>
            <a:endParaRPr lang="en-US" sz="2400"/>
          </a:p>
          <a:p>
            <a:pPr marL="801630" lvl="1" indent="-514350">
              <a:buFont typeface="+mj-lt"/>
              <a:buAutoNum type="arabicPeriod" startAt="2"/>
            </a:pPr>
            <a:r>
              <a:rPr lang="en-US" sz="1800"/>
              <a:t>docker run -d -p 1433:1433 --</a:t>
            </a:r>
            <a:r>
              <a:rPr lang="en-US" sz="1800" err="1"/>
              <a:t>env</a:t>
            </a:r>
            <a:r>
              <a:rPr lang="en-US" sz="1800"/>
              <a:t> sa_password=demo@pass123 -e ACCEPT_EULA=Y --isolation=</a:t>
            </a:r>
            <a:r>
              <a:rPr lang="en-US" sz="1800" err="1"/>
              <a:t>hyperv</a:t>
            </a:r>
            <a:r>
              <a:rPr lang="en-US" sz="1800"/>
              <a:t> microsoft/mssql-server-windows-developer</a:t>
            </a:r>
          </a:p>
        </p:txBody>
      </p:sp>
      <p:sp>
        <p:nvSpPr>
          <p:cNvPr id="9" name="Text Placeholder 8"/>
          <p:cNvSpPr>
            <a:spLocks noGrp="1"/>
          </p:cNvSpPr>
          <p:nvPr>
            <p:ph type="body" sz="quarter" idx="10"/>
          </p:nvPr>
        </p:nvSpPr>
        <p:spPr/>
        <p:txBody>
          <a:bodyPr/>
          <a:lstStyle/>
          <a:p>
            <a:endParaRPr lang="en-US"/>
          </a:p>
        </p:txBody>
      </p:sp>
      <p:sp>
        <p:nvSpPr>
          <p:cNvPr id="8" name="Title 7"/>
          <p:cNvSpPr>
            <a:spLocks noGrp="1"/>
          </p:cNvSpPr>
          <p:nvPr>
            <p:ph type="title"/>
          </p:nvPr>
        </p:nvSpPr>
        <p:spPr/>
        <p:txBody>
          <a:bodyPr/>
          <a:lstStyle/>
          <a:p>
            <a:r>
              <a:rPr lang="en-US"/>
              <a:t>Using Docker Images: Windows</a:t>
            </a:r>
          </a:p>
        </p:txBody>
      </p:sp>
      <p:pic>
        <p:nvPicPr>
          <p:cNvPr id="13" name="Picture 12"/>
          <p:cNvPicPr>
            <a:picLocks noChangeAspect="1"/>
          </p:cNvPicPr>
          <p:nvPr/>
        </p:nvPicPr>
        <p:blipFill>
          <a:blip r:embed="rId3"/>
          <a:stretch>
            <a:fillRect/>
          </a:stretch>
        </p:blipFill>
        <p:spPr>
          <a:xfrm>
            <a:off x="6203257" y="5117900"/>
            <a:ext cx="2397920" cy="1026347"/>
          </a:xfrm>
          <a:prstGeom prst="rect">
            <a:avLst/>
          </a:prstGeom>
        </p:spPr>
      </p:pic>
      <p:cxnSp>
        <p:nvCxnSpPr>
          <p:cNvPr id="15" name="Straight Arrow Connector 14"/>
          <p:cNvCxnSpPr/>
          <p:nvPr/>
        </p:nvCxnSpPr>
        <p:spPr>
          <a:xfrm flipV="1">
            <a:off x="8160374" y="3526667"/>
            <a:ext cx="587711" cy="975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9449746" y="3543494"/>
            <a:ext cx="683057" cy="930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0568216" y="3307496"/>
            <a:ext cx="1916894" cy="677108"/>
          </a:xfrm>
          <a:prstGeom prst="rect">
            <a:avLst/>
          </a:prstGeom>
          <a:noFill/>
        </p:spPr>
        <p:txBody>
          <a:bodyPr vert="horz" wrap="square" lIns="91440" tIns="91440" rIns="91440" bIns="91440" rtlCol="0" anchor="t">
            <a:spAutoFit/>
          </a:bodyPr>
          <a:lstStyle/>
          <a:p>
            <a:pPr algn="ctr"/>
            <a:r>
              <a:rPr lang="en-US" sz="1600" b="1">
                <a:latin typeface="Segoe UI" pitchFamily="34" charset="0"/>
                <a:ea typeface="Segoe UI" pitchFamily="34" charset="0"/>
                <a:cs typeface="Segoe UI" pitchFamily="34" charset="0"/>
              </a:rPr>
              <a:t>SQL Container Up on Port 1433</a:t>
            </a:r>
          </a:p>
        </p:txBody>
      </p:sp>
      <p:sp>
        <p:nvSpPr>
          <p:cNvPr id="23" name="TextBox 22"/>
          <p:cNvSpPr txBox="1"/>
          <p:nvPr/>
        </p:nvSpPr>
        <p:spPr>
          <a:xfrm>
            <a:off x="6465659" y="3337359"/>
            <a:ext cx="2014672" cy="677108"/>
          </a:xfrm>
          <a:prstGeom prst="rect">
            <a:avLst/>
          </a:prstGeom>
          <a:noFill/>
        </p:spPr>
        <p:txBody>
          <a:bodyPr vert="horz" wrap="square" lIns="91440" tIns="91440" rIns="91440" bIns="91440" rtlCol="0" anchor="t">
            <a:spAutoFit/>
          </a:bodyPr>
          <a:lstStyle/>
          <a:p>
            <a:pPr algn="ctr"/>
            <a:r>
              <a:rPr lang="en-US" sz="1600" b="1">
                <a:latin typeface="Segoe UI" pitchFamily="34" charset="0"/>
                <a:ea typeface="Segoe UI" pitchFamily="34" charset="0"/>
                <a:cs typeface="Segoe UI" pitchFamily="34" charset="0"/>
              </a:rPr>
              <a:t>Image Pulled</a:t>
            </a:r>
          </a:p>
          <a:p>
            <a:pPr algn="ctr"/>
            <a:r>
              <a:rPr lang="en-US" sz="1600" b="1">
                <a:latin typeface="Segoe UI" pitchFamily="34" charset="0"/>
                <a:ea typeface="Segoe UI" pitchFamily="34" charset="0"/>
                <a:cs typeface="Segoe UI" pitchFamily="34" charset="0"/>
              </a:rPr>
              <a:t>From Docker Hub</a:t>
            </a:r>
          </a:p>
        </p:txBody>
      </p:sp>
      <p:grpSp>
        <p:nvGrpSpPr>
          <p:cNvPr id="29" name="Group 28"/>
          <p:cNvGrpSpPr/>
          <p:nvPr/>
        </p:nvGrpSpPr>
        <p:grpSpPr>
          <a:xfrm>
            <a:off x="5922049" y="3435663"/>
            <a:ext cx="566404" cy="529886"/>
            <a:chOff x="5955498" y="3946774"/>
            <a:chExt cx="566404" cy="529886"/>
          </a:xfrm>
        </p:grpSpPr>
        <p:sp>
          <p:nvSpPr>
            <p:cNvPr id="27" name="Star: 8 Points 26"/>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8" name="TextBox 27"/>
            <p:cNvSpPr txBox="1"/>
            <p:nvPr/>
          </p:nvSpPr>
          <p:spPr>
            <a:xfrm>
              <a:off x="6078006" y="3964140"/>
              <a:ext cx="229648" cy="461665"/>
            </a:xfrm>
            <a:prstGeom prst="rect">
              <a:avLst/>
            </a:prstGeom>
          </p:spPr>
          <p:txBody>
            <a:bodyPr vert="horz" wrap="square" lIns="91440" tIns="91440" rIns="91440" bIns="91440" rtlCol="0" anchor="t">
              <a:spAutoFit/>
            </a:bodyPr>
            <a:lstStyle/>
            <a:p>
              <a:r>
                <a:rPr lang="en-US" sz="1800" b="1">
                  <a:solidFill>
                    <a:schemeClr val="bg1"/>
                  </a:solidFill>
                  <a:latin typeface="Segoe UI" pitchFamily="34" charset="0"/>
                  <a:ea typeface="Segoe UI" pitchFamily="34" charset="0"/>
                  <a:cs typeface="Segoe UI" pitchFamily="34" charset="0"/>
                </a:rPr>
                <a:t>1</a:t>
              </a:r>
              <a:endParaRPr lang="en-US" sz="1600" b="1">
                <a:solidFill>
                  <a:schemeClr val="bg1"/>
                </a:solidFill>
                <a:latin typeface="Segoe UI" pitchFamily="34" charset="0"/>
                <a:ea typeface="Segoe UI" pitchFamily="34" charset="0"/>
                <a:cs typeface="Segoe UI" pitchFamily="34" charset="0"/>
              </a:endParaRPr>
            </a:p>
          </p:txBody>
        </p:sp>
      </p:grpSp>
      <p:grpSp>
        <p:nvGrpSpPr>
          <p:cNvPr id="30" name="Group 29"/>
          <p:cNvGrpSpPr/>
          <p:nvPr/>
        </p:nvGrpSpPr>
        <p:grpSpPr>
          <a:xfrm>
            <a:off x="9931506" y="3338754"/>
            <a:ext cx="566404" cy="529886"/>
            <a:chOff x="5955498" y="3946774"/>
            <a:chExt cx="566404" cy="529886"/>
          </a:xfrm>
        </p:grpSpPr>
        <p:sp>
          <p:nvSpPr>
            <p:cNvPr id="31" name="Star: 8 Points 30"/>
            <p:cNvSpPr/>
            <p:nvPr/>
          </p:nvSpPr>
          <p:spPr>
            <a:xfrm>
              <a:off x="5955498" y="3946774"/>
              <a:ext cx="566404" cy="529886"/>
            </a:xfrm>
            <a:prstGeom prst="star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2" name="TextBox 31"/>
            <p:cNvSpPr txBox="1"/>
            <p:nvPr/>
          </p:nvSpPr>
          <p:spPr>
            <a:xfrm>
              <a:off x="6088494" y="4012245"/>
              <a:ext cx="229648" cy="430887"/>
            </a:xfrm>
            <a:prstGeom prst="rect">
              <a:avLst/>
            </a:prstGeom>
          </p:spPr>
          <p:txBody>
            <a:bodyPr vert="horz" wrap="square" lIns="91440" tIns="91440" rIns="91440" bIns="91440" rtlCol="0" anchor="t">
              <a:spAutoFit/>
            </a:bodyPr>
            <a:lstStyle/>
            <a:p>
              <a:r>
                <a:rPr lang="en-US" sz="1600" b="1">
                  <a:solidFill>
                    <a:schemeClr val="bg1"/>
                  </a:solidFill>
                  <a:latin typeface="Segoe UI" pitchFamily="34" charset="0"/>
                  <a:ea typeface="Segoe UI" pitchFamily="34" charset="0"/>
                  <a:cs typeface="Segoe UI" pitchFamily="34" charset="0"/>
                </a:rPr>
                <a:t>2</a:t>
              </a:r>
            </a:p>
          </p:txBody>
        </p:sp>
      </p:grpSp>
      <p:grpSp>
        <p:nvGrpSpPr>
          <p:cNvPr id="14" name="Group 13"/>
          <p:cNvGrpSpPr/>
          <p:nvPr/>
        </p:nvGrpSpPr>
        <p:grpSpPr>
          <a:xfrm>
            <a:off x="8422554" y="2102766"/>
            <a:ext cx="1301765" cy="1423901"/>
            <a:chOff x="8444853" y="2103195"/>
            <a:chExt cx="1301765" cy="1423901"/>
          </a:xfrm>
        </p:grpSpPr>
        <p:pic>
          <p:nvPicPr>
            <p:cNvPr id="12" name="Picture 11"/>
            <p:cNvPicPr>
              <a:picLocks noChangeAspect="1"/>
            </p:cNvPicPr>
            <p:nvPr/>
          </p:nvPicPr>
          <p:blipFill>
            <a:blip r:embed="rId4"/>
            <a:stretch>
              <a:fillRect/>
            </a:stretch>
          </p:blipFill>
          <p:spPr>
            <a:xfrm>
              <a:off x="8444853" y="2103195"/>
              <a:ext cx="1301765" cy="1423901"/>
            </a:xfrm>
            <a:prstGeom prst="rect">
              <a:avLst/>
            </a:prstGeom>
          </p:spPr>
        </p:pic>
        <p:pic>
          <p:nvPicPr>
            <p:cNvPr id="24" name="Picture 23"/>
            <p:cNvPicPr>
              <a:picLocks noChangeAspect="1"/>
            </p:cNvPicPr>
            <p:nvPr/>
          </p:nvPicPr>
          <p:blipFill>
            <a:blip r:embed="rId5"/>
            <a:stretch>
              <a:fillRect/>
            </a:stretch>
          </p:blipFill>
          <p:spPr>
            <a:xfrm>
              <a:off x="8596019" y="2424771"/>
              <a:ext cx="1002238" cy="645267"/>
            </a:xfrm>
            <a:prstGeom prst="rect">
              <a:avLst/>
            </a:prstGeom>
          </p:spPr>
        </p:pic>
      </p:grpSp>
      <p:pic>
        <p:nvPicPr>
          <p:cNvPr id="17" name="Picture 16"/>
          <p:cNvPicPr>
            <a:picLocks noChangeAspect="1"/>
          </p:cNvPicPr>
          <p:nvPr/>
        </p:nvPicPr>
        <p:blipFill>
          <a:blip r:embed="rId6"/>
          <a:stretch>
            <a:fillRect/>
          </a:stretch>
        </p:blipFill>
        <p:spPr>
          <a:xfrm>
            <a:off x="5718146" y="4261756"/>
            <a:ext cx="2149055" cy="543274"/>
          </a:xfrm>
          <a:prstGeom prst="rect">
            <a:avLst/>
          </a:prstGeom>
        </p:spPr>
      </p:pic>
      <p:pic>
        <p:nvPicPr>
          <p:cNvPr id="19" name="Picture 18"/>
          <p:cNvPicPr>
            <a:picLocks noChangeAspect="1"/>
          </p:cNvPicPr>
          <p:nvPr/>
        </p:nvPicPr>
        <p:blipFill>
          <a:blip r:embed="rId7"/>
          <a:stretch>
            <a:fillRect/>
          </a:stretch>
        </p:blipFill>
        <p:spPr>
          <a:xfrm>
            <a:off x="9417389" y="4900469"/>
            <a:ext cx="2516522" cy="1199542"/>
          </a:xfrm>
          <a:prstGeom prst="rect">
            <a:avLst/>
          </a:prstGeom>
        </p:spPr>
      </p:pic>
      <p:sp>
        <p:nvSpPr>
          <p:cNvPr id="20" name="Rectangle 19"/>
          <p:cNvSpPr/>
          <p:nvPr/>
        </p:nvSpPr>
        <p:spPr>
          <a:xfrm>
            <a:off x="6203257" y="777335"/>
            <a:ext cx="5870541" cy="1325431"/>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1" name="TextBox 20"/>
          <p:cNvSpPr txBox="1"/>
          <p:nvPr/>
        </p:nvSpPr>
        <p:spPr>
          <a:xfrm>
            <a:off x="6223097" y="729638"/>
            <a:ext cx="5890382" cy="1661993"/>
          </a:xfrm>
          <a:prstGeom prst="rect">
            <a:avLst/>
          </a:prstGeom>
        </p:spPr>
        <p:txBody>
          <a:bodyPr vert="horz" wrap="square" lIns="91440" tIns="91440" rIns="91440" bIns="91440" rtlCol="0" anchor="t">
            <a:spAutoFit/>
          </a:bodyPr>
          <a:lstStyle/>
          <a:p>
            <a:r>
              <a:rPr lang="en-US" sz="1600">
                <a:solidFill>
                  <a:schemeClr val="bg1"/>
                </a:solidFill>
                <a:latin typeface="Segoe UI" pitchFamily="34" charset="0"/>
                <a:ea typeface="Segoe UI" pitchFamily="34" charset="0"/>
                <a:cs typeface="Segoe UI" pitchFamily="34" charset="0"/>
              </a:rPr>
              <a:t>PS C:\docker pull microsoft/mssql-server-windows-developer</a:t>
            </a:r>
          </a:p>
          <a:p>
            <a:r>
              <a:rPr lang="en-US" sz="1600">
                <a:solidFill>
                  <a:schemeClr val="bg1"/>
                </a:solidFill>
                <a:latin typeface="Segoe UI" pitchFamily="34" charset="0"/>
                <a:ea typeface="Segoe UI" pitchFamily="34" charset="0"/>
                <a:cs typeface="Segoe UI" pitchFamily="34" charset="0"/>
              </a:rPr>
              <a:t>latest: Pulling from microsoft/b08959e1175b: Pull complete</a:t>
            </a:r>
          </a:p>
          <a:p>
            <a:r>
              <a:rPr lang="en-US" sz="1600">
                <a:solidFill>
                  <a:schemeClr val="bg1"/>
                </a:solidFill>
                <a:latin typeface="Segoe UI" pitchFamily="34" charset="0"/>
                <a:ea typeface="Segoe UI" pitchFamily="34" charset="0"/>
                <a:cs typeface="Segoe UI" pitchFamily="34" charset="0"/>
              </a:rPr>
              <a:t>PS C:\</a:t>
            </a:r>
            <a:r>
              <a:rPr lang="en-US" sz="1600">
                <a:solidFill>
                  <a:schemeClr val="bg1"/>
                </a:solidFill>
              </a:rPr>
              <a:t>docker run -d -p 1433:1433 --</a:t>
            </a:r>
            <a:r>
              <a:rPr lang="en-US" sz="1600" err="1">
                <a:solidFill>
                  <a:schemeClr val="bg1"/>
                </a:solidFill>
              </a:rPr>
              <a:t>env</a:t>
            </a:r>
            <a:r>
              <a:rPr lang="en-US" sz="1600">
                <a:solidFill>
                  <a:schemeClr val="bg1"/>
                </a:solidFill>
              </a:rPr>
              <a:t> sa_password=demo@pass123 -e ACCEPT_EULA=Y</a:t>
            </a:r>
          </a:p>
          <a:p>
            <a:r>
              <a:rPr lang="en-US" sz="1600">
                <a:solidFill>
                  <a:schemeClr val="bg1"/>
                </a:solidFill>
              </a:rPr>
              <a:t>--isolation=</a:t>
            </a:r>
            <a:r>
              <a:rPr lang="en-US" sz="1600" err="1">
                <a:solidFill>
                  <a:schemeClr val="bg1"/>
                </a:solidFill>
              </a:rPr>
              <a:t>hyperv</a:t>
            </a:r>
            <a:r>
              <a:rPr lang="en-US" sz="1600">
                <a:solidFill>
                  <a:schemeClr val="bg1"/>
                </a:solidFill>
              </a:rPr>
              <a:t> microsoft/</a:t>
            </a:r>
            <a:r>
              <a:rPr lang="en-US" sz="1600">
                <a:solidFill>
                  <a:schemeClr val="bg1"/>
                </a:solidFill>
                <a:latin typeface="Segoe UI" pitchFamily="34" charset="0"/>
                <a:ea typeface="Segoe UI" pitchFamily="34" charset="0"/>
                <a:cs typeface="Segoe UI" pitchFamily="34" charset="0"/>
              </a:rPr>
              <a:t>mssql-server-windows-developer</a:t>
            </a:r>
          </a:p>
          <a:p>
            <a:endParaRPr lang="en-US" sz="1600">
              <a:solidFill>
                <a:schemeClr val="bg1"/>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079598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fade">
                                      <p:cBhvr>
                                        <p:cTn id="7" dur="500"/>
                                        <p:tgtEl>
                                          <p:spTgt spid="1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1" end="1"/>
                                            </p:txEl>
                                          </p:spTgt>
                                        </p:tgtEl>
                                        <p:attrNameLst>
                                          <p:attrName>style.visibility</p:attrName>
                                        </p:attrNameLst>
                                      </p:cBhvr>
                                      <p:to>
                                        <p:strVal val="visible"/>
                                      </p:to>
                                    </p:set>
                                    <p:animEffect transition="in" filter="fade">
                                      <p:cBhvr>
                                        <p:cTn id="10" dur="500"/>
                                        <p:tgtEl>
                                          <p:spTgt spid="10">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par>
                          <p:cTn id="38" fill="hold">
                            <p:stCondLst>
                              <p:cond delay="20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0">
                                            <p:txEl>
                                              <p:pRg st="2" end="2"/>
                                            </p:txEl>
                                          </p:spTgt>
                                        </p:tgtEl>
                                        <p:attrNameLst>
                                          <p:attrName>style.visibility</p:attrName>
                                        </p:attrNameLst>
                                      </p:cBhvr>
                                      <p:to>
                                        <p:strVal val="visible"/>
                                      </p:to>
                                    </p:set>
                                    <p:animEffect transition="in" filter="fade">
                                      <p:cBhvr>
                                        <p:cTn id="46" dur="500"/>
                                        <p:tgtEl>
                                          <p:spTgt spid="10">
                                            <p:txEl>
                                              <p:pRg st="2" end="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10">
                                            <p:txEl>
                                              <p:pRg st="3" end="3"/>
                                            </p:txEl>
                                          </p:spTgt>
                                        </p:tgtEl>
                                        <p:attrNameLst>
                                          <p:attrName>style.visibility</p:attrName>
                                        </p:attrNameLst>
                                      </p:cBhvr>
                                      <p:to>
                                        <p:strVal val="visible"/>
                                      </p:to>
                                    </p:set>
                                    <p:animEffect transition="in" filter="fade">
                                      <p:cBhvr>
                                        <p:cTn id="49" dur="500"/>
                                        <p:tgtEl>
                                          <p:spTgt spid="10">
                                            <p:txEl>
                                              <p:pRg st="3" end="3"/>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10">
                                            <p:txEl>
                                              <p:pRg st="4" end="4"/>
                                            </p:txEl>
                                          </p:spTgt>
                                        </p:tgtEl>
                                        <p:attrNameLst>
                                          <p:attrName>style.visibility</p:attrName>
                                        </p:attrNameLst>
                                      </p:cBhvr>
                                      <p:to>
                                        <p:strVal val="visible"/>
                                      </p:to>
                                    </p:set>
                                    <p:animEffect transition="in" filter="fade">
                                      <p:cBhvr>
                                        <p:cTn id="52" dur="500"/>
                                        <p:tgtEl>
                                          <p:spTgt spid="10">
                                            <p:txEl>
                                              <p:pRg st="4" end="4"/>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10">
                                            <p:txEl>
                                              <p:pRg st="5" end="5"/>
                                            </p:txEl>
                                          </p:spTgt>
                                        </p:tgtEl>
                                        <p:attrNameLst>
                                          <p:attrName>style.visibility</p:attrName>
                                        </p:attrNameLst>
                                      </p:cBhvr>
                                      <p:to>
                                        <p:strVal val="visible"/>
                                      </p:to>
                                    </p:set>
                                    <p:animEffect transition="in" filter="fade">
                                      <p:cBhvr>
                                        <p:cTn id="55" dur="500"/>
                                        <p:tgtEl>
                                          <p:spTgt spid="10">
                                            <p:txEl>
                                              <p:pRg st="5" end="5"/>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10">
                                            <p:txEl>
                                              <p:pRg st="6" end="6"/>
                                            </p:txEl>
                                          </p:spTgt>
                                        </p:tgtEl>
                                        <p:attrNameLst>
                                          <p:attrName>style.visibility</p:attrName>
                                        </p:attrNameLst>
                                      </p:cBhvr>
                                      <p:to>
                                        <p:strVal val="visible"/>
                                      </p:to>
                                    </p:set>
                                    <p:animEffect transition="in" filter="fade">
                                      <p:cBhvr>
                                        <p:cTn id="58" dur="500"/>
                                        <p:tgtEl>
                                          <p:spTgt spid="10">
                                            <p:txEl>
                                              <p:pRg st="6" end="6"/>
                                            </p:txEl>
                                          </p:spTgt>
                                        </p:tgtEl>
                                      </p:cBhvr>
                                    </p:animEffect>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fade">
                                      <p:cBhvr>
                                        <p:cTn id="65" dur="500"/>
                                        <p:tgtEl>
                                          <p:spTgt spid="22"/>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childTnLst>
                          </p:cTn>
                        </p:par>
                        <p:par>
                          <p:cTn id="69" fill="hold">
                            <p:stCondLst>
                              <p:cond delay="1000"/>
                            </p:stCondLst>
                            <p:childTnLst>
                              <p:par>
                                <p:cTn id="70" presetID="10" presetClass="entr" presetSubtype="0" fill="hold" nodeType="after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fade">
                                      <p:cBhvr>
                                        <p:cTn id="7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2" grpId="0"/>
      <p:bldP spid="23" grpId="0"/>
      <p:bldP spid="20" grpId="0" animBg="1"/>
      <p:bldP spid="21"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CLI Tool used in bash or PowerShell</a:t>
            </a:r>
          </a:p>
        </p:txBody>
      </p:sp>
      <p:sp>
        <p:nvSpPr>
          <p:cNvPr id="4" name="Title 3"/>
          <p:cNvSpPr>
            <a:spLocks noGrp="1"/>
          </p:cNvSpPr>
          <p:nvPr>
            <p:ph type="title"/>
          </p:nvPr>
        </p:nvSpPr>
        <p:spPr/>
        <p:txBody>
          <a:bodyPr/>
          <a:lstStyle/>
          <a:p>
            <a:r>
              <a:rPr lang="en-US"/>
              <a:t>Docker Command Line</a:t>
            </a:r>
          </a:p>
        </p:txBody>
      </p:sp>
      <p:graphicFrame>
        <p:nvGraphicFramePr>
          <p:cNvPr id="6" name="Table 5"/>
          <p:cNvGraphicFramePr>
            <a:graphicFrameLocks noGrp="1"/>
          </p:cNvGraphicFramePr>
          <p:nvPr>
            <p:extLst/>
          </p:nvPr>
        </p:nvGraphicFramePr>
        <p:xfrm>
          <a:off x="352759" y="1353917"/>
          <a:ext cx="11782158" cy="3734545"/>
        </p:xfrm>
        <a:graphic>
          <a:graphicData uri="http://schemas.openxmlformats.org/drawingml/2006/table">
            <a:tbl>
              <a:tblPr firstRow="1" bandRow="1">
                <a:tableStyleId>{5C22544A-7EE6-4342-B048-85BDC9FD1C3A}</a:tableStyleId>
              </a:tblPr>
              <a:tblGrid>
                <a:gridCol w="3496802">
                  <a:extLst>
                    <a:ext uri="{9D8B030D-6E8A-4147-A177-3AD203B41FA5}">
                      <a16:colId xmlns:a16="http://schemas.microsoft.com/office/drawing/2014/main" val="20000"/>
                    </a:ext>
                  </a:extLst>
                </a:gridCol>
                <a:gridCol w="4212771">
                  <a:extLst>
                    <a:ext uri="{9D8B030D-6E8A-4147-A177-3AD203B41FA5}">
                      <a16:colId xmlns:a16="http://schemas.microsoft.com/office/drawing/2014/main" val="20001"/>
                    </a:ext>
                  </a:extLst>
                </a:gridCol>
                <a:gridCol w="4072585">
                  <a:extLst>
                    <a:ext uri="{9D8B030D-6E8A-4147-A177-3AD203B41FA5}">
                      <a16:colId xmlns:a16="http://schemas.microsoft.com/office/drawing/2014/main" val="20002"/>
                    </a:ext>
                  </a:extLst>
                </a:gridCol>
              </a:tblGrid>
              <a:tr h="370840">
                <a:tc>
                  <a:txBody>
                    <a:bodyPr/>
                    <a:lstStyle/>
                    <a:p>
                      <a:pPr algn="ctr"/>
                      <a:r>
                        <a:rPr kumimoji="0" lang="en-US" sz="1800" b="1" i="0" u="none" strike="noStrike" kern="1200" cap="none" spc="0" normalizeH="0" baseline="0">
                          <a:ln>
                            <a:noFill/>
                          </a:ln>
                          <a:solidFill>
                            <a:srgbClr val="FFFFFF"/>
                          </a:solidFill>
                          <a:effectLst/>
                          <a:uLnTx/>
                          <a:uFillTx/>
                          <a:latin typeface="+mn-lt"/>
                          <a:ea typeface="+mn-ea"/>
                          <a:cs typeface="+mn-cs"/>
                        </a:rPr>
                        <a:t>Desired Action</a:t>
                      </a:r>
                    </a:p>
                  </a:txBody>
                  <a:tcPr marL="108000" marR="108000" marT="72000" marB="72000">
                    <a:lnL w="12700" cmpd="sng">
                      <a:noFill/>
                    </a:lnL>
                    <a:lnT w="12700" cmpd="sng">
                      <a:noFill/>
                    </a:lnT>
                    <a:lnB w="38100" cmpd="sng">
                      <a:noFill/>
                    </a:lnB>
                    <a:solidFill>
                      <a:srgbClr val="00ABEC"/>
                    </a:solidFill>
                  </a:tcPr>
                </a:tc>
                <a:tc>
                  <a:txBody>
                    <a:bodyPr/>
                    <a:lstStyle/>
                    <a:p>
                      <a:pPr marL="0" marR="0" lvl="0" indent="0" algn="ctr" defTabSz="1109758"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mn-lt"/>
                          <a:ea typeface="+mn-ea"/>
                          <a:cs typeface="+mn-cs"/>
                        </a:rPr>
                        <a:t>CLI Command</a:t>
                      </a:r>
                    </a:p>
                  </a:txBody>
                  <a:tcPr marL="108000" marR="108000" marT="72000" marB="72000">
                    <a:lnT w="12700" cmpd="sng">
                      <a:noFill/>
                    </a:lnT>
                    <a:lnB w="38100" cmpd="sng">
                      <a:noFill/>
                    </a:lnB>
                    <a:solidFill>
                      <a:srgbClr val="00ABEC"/>
                    </a:solidFill>
                  </a:tcPr>
                </a:tc>
                <a:tc>
                  <a:txBody>
                    <a:bodyPr/>
                    <a:lstStyle/>
                    <a:p>
                      <a:pPr algn="ctr"/>
                      <a:r>
                        <a:rPr kumimoji="0" lang="en-US" sz="1800" b="1" i="0" u="none" strike="noStrike" kern="1200" cap="none" spc="0" normalizeH="0" baseline="0">
                          <a:ln>
                            <a:noFill/>
                          </a:ln>
                          <a:solidFill>
                            <a:srgbClr val="FFFFFF"/>
                          </a:solidFill>
                          <a:effectLst/>
                          <a:uLnTx/>
                          <a:uFillTx/>
                          <a:latin typeface="+mn-lt"/>
                          <a:ea typeface="+mn-ea"/>
                          <a:cs typeface="+mn-cs"/>
                        </a:rPr>
                        <a:t>Example</a:t>
                      </a:r>
                    </a:p>
                  </a:txBody>
                  <a:tcPr marL="108000" marR="108000" marT="72000" marB="72000">
                    <a:lnT w="12700" cmpd="sng">
                      <a:noFill/>
                    </a:lnT>
                    <a:lnB w="38100" cmpd="sng">
                      <a:noFill/>
                    </a:lnB>
                    <a:solidFill>
                      <a:srgbClr val="00ABEC"/>
                    </a:solidFill>
                  </a:tcPr>
                </a:tc>
                <a:extLst>
                  <a:ext uri="{0D108BD9-81ED-4DB2-BD59-A6C34878D82A}">
                    <a16:rowId xmlns:a16="http://schemas.microsoft.com/office/drawing/2014/main" val="10000"/>
                  </a:ext>
                </a:extLst>
              </a:tr>
              <a:tr h="370840">
                <a:tc>
                  <a:txBody>
                    <a:bodyPr/>
                    <a:lstStyle/>
                    <a:p>
                      <a:pPr>
                        <a:lnSpc>
                          <a:spcPct val="110000"/>
                        </a:lnSpc>
                      </a:pPr>
                      <a:r>
                        <a:rPr lang="en-US" sz="1800"/>
                        <a:t>Pull an Image from</a:t>
                      </a:r>
                      <a:r>
                        <a:rPr lang="en-US" sz="1800" baseline="0"/>
                        <a:t> Registry / Hub</a:t>
                      </a:r>
                      <a:endParaRPr lang="en-US" sz="1800"/>
                    </a:p>
                  </a:txBody>
                  <a:tcPr marL="108000" marR="108000" marT="72000" marB="72000">
                    <a:lnT w="38100" cmpd="sng">
                      <a:noFill/>
                    </a:lnT>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pull [repo/image]</a:t>
                      </a:r>
                    </a:p>
                  </a:txBody>
                  <a:tcPr marL="108000" marR="108000" marT="72000" marB="72000">
                    <a:lnT w="38100" cmpd="sng">
                      <a:noFill/>
                    </a:lnT>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pull microsoft/</a:t>
                      </a:r>
                      <a:r>
                        <a:rPr kumimoji="0" lang="en-US" sz="1800" b="0" i="0" u="none" strike="noStrike" kern="1200" cap="none" spc="0" normalizeH="0" baseline="0" noProof="0" err="1">
                          <a:ln>
                            <a:noFill/>
                          </a:ln>
                          <a:solidFill>
                            <a:srgbClr val="002050"/>
                          </a:solidFill>
                          <a:effectLst/>
                          <a:uLnTx/>
                          <a:uFillTx/>
                          <a:latin typeface="+mn-lt"/>
                          <a:ea typeface="+mn-ea"/>
                          <a:cs typeface="+mn-cs"/>
                        </a:rPr>
                        <a:t>dotnet</a:t>
                      </a:r>
                      <a:endParaRPr kumimoji="0" lang="en-US" sz="1800" b="0" i="0" u="none" strike="noStrike" kern="1200" cap="none" spc="0" normalizeH="0" baseline="0" noProof="0">
                        <a:ln>
                          <a:noFill/>
                        </a:ln>
                        <a:solidFill>
                          <a:srgbClr val="002050"/>
                        </a:solidFill>
                        <a:effectLst/>
                        <a:uLnTx/>
                        <a:uFillTx/>
                        <a:latin typeface="+mn-lt"/>
                        <a:ea typeface="+mn-ea"/>
                        <a:cs typeface="+mn-cs"/>
                      </a:endParaRPr>
                    </a:p>
                  </a:txBody>
                  <a:tcPr marL="108000" marR="108000" marT="72000" marB="72000">
                    <a:lnT w="38100" cmpd="sng">
                      <a:noFill/>
                    </a:lnT>
                    <a:solidFill>
                      <a:schemeClr val="bg1">
                        <a:lumMod val="85000"/>
                      </a:schemeClr>
                    </a:solidFill>
                  </a:tcPr>
                </a:tc>
                <a:extLst>
                  <a:ext uri="{0D108BD9-81ED-4DB2-BD59-A6C34878D82A}">
                    <a16:rowId xmlns:a16="http://schemas.microsoft.com/office/drawing/2014/main" val="10001"/>
                  </a:ext>
                </a:extLst>
              </a:tr>
              <a:tr h="370840">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List all local Images</a:t>
                      </a: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images</a:t>
                      </a: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images</a:t>
                      </a:r>
                    </a:p>
                  </a:txBody>
                  <a:tcPr marL="108000" marR="108000" marT="72000" marB="72000">
                    <a:solidFill>
                      <a:schemeClr val="bg1">
                        <a:lumMod val="95000"/>
                      </a:schemeClr>
                    </a:solidFill>
                  </a:tcPr>
                </a:tc>
                <a:extLst>
                  <a:ext uri="{0D108BD9-81ED-4DB2-BD59-A6C34878D82A}">
                    <a16:rowId xmlns:a16="http://schemas.microsoft.com/office/drawing/2014/main" val="10002"/>
                  </a:ext>
                </a:extLst>
              </a:tr>
              <a:tr h="370840">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Remove Image</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a:t>
                      </a:r>
                      <a:r>
                        <a:rPr kumimoji="0" lang="en-US" sz="1800" b="0" i="0" u="none" strike="noStrike" kern="1200" cap="none" spc="0" normalizeH="0" baseline="0" noProof="0" err="1">
                          <a:ln>
                            <a:noFill/>
                          </a:ln>
                          <a:solidFill>
                            <a:srgbClr val="002050"/>
                          </a:solidFill>
                          <a:effectLst/>
                          <a:uLnTx/>
                          <a:uFillTx/>
                          <a:latin typeface="+mn-lt"/>
                          <a:ea typeface="+mn-ea"/>
                          <a:cs typeface="+mn-cs"/>
                        </a:rPr>
                        <a:t>rmi</a:t>
                      </a:r>
                      <a:r>
                        <a:rPr kumimoji="0" lang="en-US" sz="1800" b="0" i="0" u="none" strike="noStrike" kern="1200" cap="none" spc="0" normalizeH="0" baseline="0" noProof="0">
                          <a:ln>
                            <a:noFill/>
                          </a:ln>
                          <a:solidFill>
                            <a:srgbClr val="002050"/>
                          </a:solidFill>
                          <a:effectLst/>
                          <a:uLnTx/>
                          <a:uFillTx/>
                          <a:latin typeface="+mn-lt"/>
                          <a:ea typeface="+mn-ea"/>
                          <a:cs typeface="+mn-cs"/>
                        </a:rPr>
                        <a:t> [image name]</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err="1">
                          <a:ln>
                            <a:noFill/>
                          </a:ln>
                          <a:solidFill>
                            <a:srgbClr val="002050"/>
                          </a:solidFill>
                          <a:effectLst/>
                          <a:uLnTx/>
                          <a:uFillTx/>
                          <a:latin typeface="+mn-lt"/>
                          <a:ea typeface="+mn-ea"/>
                          <a:cs typeface="+mn-cs"/>
                        </a:rPr>
                        <a:t>docker</a:t>
                      </a:r>
                      <a:r>
                        <a:rPr kumimoji="0" lang="en-US" sz="1800" b="0" i="0" u="none" strike="noStrike" kern="1200" cap="none" spc="0" normalizeH="0" baseline="0" noProof="0">
                          <a:ln>
                            <a:noFill/>
                          </a:ln>
                          <a:solidFill>
                            <a:srgbClr val="002050"/>
                          </a:solidFill>
                          <a:effectLst/>
                          <a:uLnTx/>
                          <a:uFillTx/>
                          <a:latin typeface="+mn-lt"/>
                          <a:ea typeface="+mn-ea"/>
                          <a:cs typeface="+mn-cs"/>
                        </a:rPr>
                        <a:t> rmi </a:t>
                      </a:r>
                    </a:p>
                  </a:txBody>
                  <a:tcPr marL="108000" marR="108000" marT="72000" marB="72000">
                    <a:solidFill>
                      <a:schemeClr val="bg1">
                        <a:lumMod val="85000"/>
                      </a:schemeClr>
                    </a:solidFill>
                  </a:tcPr>
                </a:tc>
                <a:extLst>
                  <a:ext uri="{0D108BD9-81ED-4DB2-BD59-A6C34878D82A}">
                    <a16:rowId xmlns:a16="http://schemas.microsoft.com/office/drawing/2014/main" val="10003"/>
                  </a:ext>
                </a:extLst>
              </a:tr>
              <a:tr h="370840">
                <a:tc>
                  <a:txBody>
                    <a:bodyPr/>
                    <a:lstStyle/>
                    <a:p>
                      <a:pPr>
                        <a:lnSpc>
                          <a:spcPct val="110000"/>
                        </a:lnSpc>
                      </a:pPr>
                      <a:r>
                        <a:rPr lang="en-US" sz="1800"/>
                        <a:t>Search for Image in Registry / Hub</a:t>
                      </a: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search [search text]</a:t>
                      </a: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search </a:t>
                      </a:r>
                      <a:r>
                        <a:rPr kumimoji="0" lang="en-US" sz="1800" b="0" i="0" u="none" strike="noStrike" kern="1200" cap="none" spc="0" normalizeH="0" baseline="0" noProof="0" err="1">
                          <a:ln>
                            <a:noFill/>
                          </a:ln>
                          <a:solidFill>
                            <a:srgbClr val="002050"/>
                          </a:solidFill>
                          <a:effectLst/>
                          <a:uLnTx/>
                          <a:uFillTx/>
                          <a:latin typeface="+mn-lt"/>
                          <a:ea typeface="+mn-ea"/>
                          <a:cs typeface="+mn-cs"/>
                        </a:rPr>
                        <a:t>wordpress</a:t>
                      </a:r>
                      <a:endParaRPr kumimoji="0" lang="en-US" sz="1800" b="0" i="0" u="none" strike="noStrike" kern="1200" cap="none" spc="0" normalizeH="0" baseline="0" noProof="0">
                        <a:ln>
                          <a:noFill/>
                        </a:ln>
                        <a:solidFill>
                          <a:srgbClr val="002050"/>
                        </a:solidFill>
                        <a:effectLst/>
                        <a:uLnTx/>
                        <a:uFillTx/>
                        <a:latin typeface="+mn-lt"/>
                        <a:ea typeface="+mn-ea"/>
                        <a:cs typeface="+mn-cs"/>
                      </a:endParaRPr>
                    </a:p>
                  </a:txBody>
                  <a:tcPr marL="108000" marR="108000" marT="72000" marB="72000">
                    <a:solidFill>
                      <a:schemeClr val="bg1">
                        <a:lumMod val="95000"/>
                      </a:schemeClr>
                    </a:solidFill>
                  </a:tcPr>
                </a:tc>
                <a:extLst>
                  <a:ext uri="{0D108BD9-81ED-4DB2-BD59-A6C34878D82A}">
                    <a16:rowId xmlns:a16="http://schemas.microsoft.com/office/drawing/2014/main" val="10004"/>
                  </a:ext>
                </a:extLst>
              </a:tr>
              <a:tr h="370840">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Create and Run a container</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run [arguments] [image name]</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run –it –p 80:80 nginx</a:t>
                      </a:r>
                    </a:p>
                  </a:txBody>
                  <a:tcPr marL="108000" marR="108000" marT="72000" marB="72000">
                    <a:solidFill>
                      <a:schemeClr val="bg1">
                        <a:lumMod val="85000"/>
                      </a:schemeClr>
                    </a:solidFill>
                  </a:tcPr>
                </a:tc>
                <a:extLst>
                  <a:ext uri="{0D108BD9-81ED-4DB2-BD59-A6C34878D82A}">
                    <a16:rowId xmlns:a16="http://schemas.microsoft.com/office/drawing/2014/main" val="10005"/>
                  </a:ext>
                </a:extLst>
              </a:tr>
              <a:tr h="370840">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List containers on a system</a:t>
                      </a: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a:t>
                      </a:r>
                      <a:r>
                        <a:rPr kumimoji="0" lang="en-US" sz="1800" b="0" i="0" u="none" strike="noStrike" kern="1200" cap="none" spc="0" normalizeH="0" baseline="0" noProof="0" err="1">
                          <a:ln>
                            <a:noFill/>
                          </a:ln>
                          <a:solidFill>
                            <a:srgbClr val="002050"/>
                          </a:solidFill>
                          <a:effectLst/>
                          <a:uLnTx/>
                          <a:uFillTx/>
                          <a:latin typeface="+mn-lt"/>
                          <a:ea typeface="+mn-ea"/>
                          <a:cs typeface="+mn-cs"/>
                        </a:rPr>
                        <a:t>ps</a:t>
                      </a:r>
                      <a:endParaRPr kumimoji="0" lang="en-US" sz="1800" b="0" i="0" u="none" strike="noStrike" kern="1200" cap="none" spc="0" normalizeH="0" baseline="0" noProof="0">
                        <a:ln>
                          <a:noFill/>
                        </a:ln>
                        <a:solidFill>
                          <a:srgbClr val="002050"/>
                        </a:solidFill>
                        <a:effectLst/>
                        <a:uLnTx/>
                        <a:uFillTx/>
                        <a:latin typeface="+mn-lt"/>
                        <a:ea typeface="+mn-ea"/>
                        <a:cs typeface="+mn-cs"/>
                      </a:endParaRPr>
                    </a:p>
                  </a:txBody>
                  <a:tcPr marL="108000" marR="108000" marT="72000" marB="72000">
                    <a:solidFill>
                      <a:schemeClr val="bg1">
                        <a:lumMod val="9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a:t>
                      </a:r>
                      <a:r>
                        <a:rPr kumimoji="0" lang="en-US" sz="1800" b="0" i="0" u="none" strike="noStrike" kern="1200" cap="none" spc="0" normalizeH="0" baseline="0" noProof="0" err="1">
                          <a:ln>
                            <a:noFill/>
                          </a:ln>
                          <a:solidFill>
                            <a:srgbClr val="002050"/>
                          </a:solidFill>
                          <a:effectLst/>
                          <a:uLnTx/>
                          <a:uFillTx/>
                          <a:latin typeface="+mn-lt"/>
                          <a:ea typeface="+mn-ea"/>
                          <a:cs typeface="+mn-cs"/>
                        </a:rPr>
                        <a:t>ps</a:t>
                      </a:r>
                      <a:endParaRPr kumimoji="0" lang="en-US" sz="1800" b="0" i="0" u="none" strike="noStrike" kern="1200" cap="none" spc="0" normalizeH="0" baseline="0" noProof="0">
                        <a:ln>
                          <a:noFill/>
                        </a:ln>
                        <a:solidFill>
                          <a:srgbClr val="002050"/>
                        </a:solidFill>
                        <a:effectLst/>
                        <a:uLnTx/>
                        <a:uFillTx/>
                        <a:latin typeface="+mn-lt"/>
                        <a:ea typeface="+mn-ea"/>
                        <a:cs typeface="+mn-cs"/>
                      </a:endParaRPr>
                    </a:p>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a:t>
                      </a:r>
                      <a:r>
                        <a:rPr kumimoji="0" lang="en-US" sz="1800" b="0" i="0" u="none" strike="noStrike" kern="1200" cap="none" spc="0" normalizeH="0" baseline="0" noProof="0" err="1">
                          <a:ln>
                            <a:noFill/>
                          </a:ln>
                          <a:solidFill>
                            <a:srgbClr val="002050"/>
                          </a:solidFill>
                          <a:effectLst/>
                          <a:uLnTx/>
                          <a:uFillTx/>
                          <a:latin typeface="+mn-lt"/>
                          <a:ea typeface="+mn-ea"/>
                          <a:cs typeface="+mn-cs"/>
                        </a:rPr>
                        <a:t>ps</a:t>
                      </a:r>
                      <a:r>
                        <a:rPr kumimoji="0" lang="en-US" sz="1800" b="0" i="0" u="none" strike="noStrike" kern="1200" cap="none" spc="0" normalizeH="0" baseline="0" noProof="0">
                          <a:ln>
                            <a:noFill/>
                          </a:ln>
                          <a:solidFill>
                            <a:srgbClr val="002050"/>
                          </a:solidFill>
                          <a:effectLst/>
                          <a:uLnTx/>
                          <a:uFillTx/>
                          <a:latin typeface="+mn-lt"/>
                          <a:ea typeface="+mn-ea"/>
                          <a:cs typeface="+mn-cs"/>
                        </a:rPr>
                        <a:t> –a</a:t>
                      </a:r>
                    </a:p>
                  </a:txBody>
                  <a:tcPr marL="108000" marR="108000" marT="72000" marB="72000">
                    <a:solidFill>
                      <a:schemeClr val="bg1">
                        <a:lumMod val="95000"/>
                      </a:schemeClr>
                    </a:solidFill>
                  </a:tcPr>
                </a:tc>
                <a:extLst>
                  <a:ext uri="{0D108BD9-81ED-4DB2-BD59-A6C34878D82A}">
                    <a16:rowId xmlns:a16="http://schemas.microsoft.com/office/drawing/2014/main" val="10006"/>
                  </a:ext>
                </a:extLst>
              </a:tr>
              <a:tr h="370840">
                <a:tc>
                  <a:txBody>
                    <a:bodyPr/>
                    <a:lstStyle/>
                    <a:p>
                      <a:pPr>
                        <a:lnSpc>
                          <a:spcPct val="110000"/>
                        </a:lnSpc>
                      </a:pPr>
                      <a:r>
                        <a:rPr lang="en-US" sz="1800"/>
                        <a:t>Stop a Container</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stop [container name]</a:t>
                      </a:r>
                    </a:p>
                  </a:txBody>
                  <a:tcPr marL="108000" marR="108000" marT="72000" marB="72000">
                    <a:solidFill>
                      <a:schemeClr val="bg1">
                        <a:lumMod val="85000"/>
                      </a:schemeClr>
                    </a:solidFill>
                  </a:tcPr>
                </a:tc>
                <a:tc>
                  <a:txBody>
                    <a:bodyPr/>
                    <a:lstStyle/>
                    <a:p>
                      <a:pPr marL="0" marR="0" lvl="0" indent="0" algn="l" defTabSz="1109758" rtl="0" eaLnBrk="1" fontAlgn="auto" latinLnBrk="0" hangingPunct="1">
                        <a:lnSpc>
                          <a:spcPct val="11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2050"/>
                          </a:solidFill>
                          <a:effectLst/>
                          <a:uLnTx/>
                          <a:uFillTx/>
                          <a:latin typeface="+mn-lt"/>
                          <a:ea typeface="+mn-ea"/>
                          <a:cs typeface="+mn-cs"/>
                        </a:rPr>
                        <a:t>Docker stop</a:t>
                      </a:r>
                    </a:p>
                  </a:txBody>
                  <a:tcPr marL="108000" marR="108000" marT="72000" marB="72000">
                    <a:solidFill>
                      <a:schemeClr val="bg1">
                        <a:lumMod val="85000"/>
                      </a:schemeClr>
                    </a:solid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988462746"/>
      </p:ext>
    </p:extLst>
  </p:cSld>
  <p:clrMapOvr>
    <a:masterClrMapping/>
  </p:clrMapOvr>
  <p:transition>
    <p:fade/>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8"/>
            <a:ext cx="6717114" cy="4137294"/>
          </a:xfrm>
        </p:spPr>
        <p:txBody>
          <a:bodyPr/>
          <a:lstStyle/>
          <a:p>
            <a:r>
              <a:rPr lang="en-US" sz="3200"/>
              <a:t>Captures the Steps to build a container</a:t>
            </a:r>
          </a:p>
          <a:p>
            <a:r>
              <a:rPr lang="en-US" sz="3200"/>
              <a:t>Is a version-able asset in your DevOps flows</a:t>
            </a:r>
          </a:p>
          <a:p>
            <a:pPr lvl="1"/>
            <a:r>
              <a:rPr lang="en-US" sz="2400"/>
              <a:t>Configuration As Code</a:t>
            </a:r>
          </a:p>
          <a:p>
            <a:r>
              <a:rPr lang="en-US" sz="3200"/>
              <a:t>Re-use of Existing Container Images (Private or Public) </a:t>
            </a:r>
          </a:p>
        </p:txBody>
      </p:sp>
      <p:sp>
        <p:nvSpPr>
          <p:cNvPr id="4" name="Title 3"/>
          <p:cNvSpPr>
            <a:spLocks noGrp="1"/>
          </p:cNvSpPr>
          <p:nvPr>
            <p:ph type="title"/>
          </p:nvPr>
        </p:nvSpPr>
        <p:spPr/>
        <p:txBody>
          <a:bodyPr/>
          <a:lstStyle/>
          <a:p>
            <a:r>
              <a:rPr lang="en-US"/>
              <a:t>Docker File</a:t>
            </a:r>
          </a:p>
        </p:txBody>
      </p:sp>
      <p:sp>
        <p:nvSpPr>
          <p:cNvPr id="5" name="Text Placeholder 4"/>
          <p:cNvSpPr>
            <a:spLocks noGrp="1"/>
          </p:cNvSpPr>
          <p:nvPr>
            <p:ph type="body" sz="quarter" idx="10"/>
          </p:nvPr>
        </p:nvSpPr>
        <p:spPr/>
        <p:txBody>
          <a:bodyPr/>
          <a:lstStyle/>
          <a:p>
            <a:endParaRPr lang="en-US"/>
          </a:p>
        </p:txBody>
      </p:sp>
      <p:pic>
        <p:nvPicPr>
          <p:cNvPr id="23" name="Snagit_PPTC197">
            <a:extLst>
              <a:ext uri="{FF2B5EF4-FFF2-40B4-BE49-F238E27FC236}">
                <a16:creationId xmlns:a16="http://schemas.microsoft.com/office/drawing/2014/main" id="{AC2F6757-8F60-46AB-93D9-9638D69B165C}"/>
              </a:ext>
            </a:extLst>
          </p:cNvPr>
          <p:cNvPicPr>
            <a:picLocks noChangeAspect="1"/>
          </p:cNvPicPr>
          <p:nvPr/>
        </p:nvPicPr>
        <p:blipFill>
          <a:blip r:embed="rId3"/>
          <a:stretch>
            <a:fillRect/>
          </a:stretch>
        </p:blipFill>
        <p:spPr>
          <a:xfrm>
            <a:off x="8596264" y="2615919"/>
            <a:ext cx="3446564" cy="2411760"/>
          </a:xfrm>
          <a:prstGeom prst="rect">
            <a:avLst/>
          </a:prstGeom>
        </p:spPr>
      </p:pic>
      <p:sp>
        <p:nvSpPr>
          <p:cNvPr id="7" name="Rectangle 6">
            <a:extLst>
              <a:ext uri="{FF2B5EF4-FFF2-40B4-BE49-F238E27FC236}">
                <a16:creationId xmlns:a16="http://schemas.microsoft.com/office/drawing/2014/main" id="{412915C7-B45F-47A6-ACB8-17FE630B7007}"/>
              </a:ext>
            </a:extLst>
          </p:cNvPr>
          <p:cNvSpPr/>
          <p:nvPr/>
        </p:nvSpPr>
        <p:spPr>
          <a:xfrm>
            <a:off x="9207699" y="2660071"/>
            <a:ext cx="708895" cy="224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3" name="TextBox 12">
            <a:extLst>
              <a:ext uri="{FF2B5EF4-FFF2-40B4-BE49-F238E27FC236}">
                <a16:creationId xmlns:a16="http://schemas.microsoft.com/office/drawing/2014/main" id="{9F5D61F4-6FAA-4BEF-9C04-9C5A203D5A9C}"/>
              </a:ext>
            </a:extLst>
          </p:cNvPr>
          <p:cNvSpPr txBox="1"/>
          <p:nvPr/>
        </p:nvSpPr>
        <p:spPr>
          <a:xfrm>
            <a:off x="8155492" y="1390007"/>
            <a:ext cx="1234464" cy="400110"/>
          </a:xfrm>
          <a:prstGeom prst="rect">
            <a:avLst/>
          </a:prstGeom>
          <a:ln w="28575">
            <a:solidFill>
              <a:srgbClr val="FF0000"/>
            </a:solidFill>
          </a:ln>
        </p:spPr>
        <p:txBody>
          <a:bodyPr vert="horz" wrap="square" lIns="91440" tIns="91440" rIns="91440" bIns="91440" rtlCol="0" anchor="t">
            <a:spAutoFit/>
          </a:bodyPr>
          <a:lstStyle/>
          <a:p>
            <a:pPr algn="ctr"/>
            <a:r>
              <a:rPr lang="en-US" sz="1400">
                <a:solidFill>
                  <a:srgbClr val="FF0000"/>
                </a:solidFill>
                <a:latin typeface="Segoe UI" pitchFamily="34" charset="0"/>
                <a:ea typeface="Segoe UI" pitchFamily="34" charset="0"/>
                <a:cs typeface="Segoe UI" pitchFamily="34" charset="0"/>
              </a:rPr>
              <a:t>Image Name</a:t>
            </a:r>
          </a:p>
        </p:txBody>
      </p:sp>
      <p:cxnSp>
        <p:nvCxnSpPr>
          <p:cNvPr id="14" name="Straight Connector 13">
            <a:extLst>
              <a:ext uri="{FF2B5EF4-FFF2-40B4-BE49-F238E27FC236}">
                <a16:creationId xmlns:a16="http://schemas.microsoft.com/office/drawing/2014/main" id="{707213BD-61B9-4E24-801A-0F15D805C8FA}"/>
              </a:ext>
            </a:extLst>
          </p:cNvPr>
          <p:cNvCxnSpPr>
            <a:cxnSpLocks/>
            <a:stCxn id="7" idx="0"/>
          </p:cNvCxnSpPr>
          <p:nvPr/>
        </p:nvCxnSpPr>
        <p:spPr>
          <a:xfrm flipH="1" flipV="1">
            <a:off x="9389957" y="1790117"/>
            <a:ext cx="172190" cy="8699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D9F3408-707F-4A0D-A98C-A5584B2DEE4C}"/>
              </a:ext>
            </a:extLst>
          </p:cNvPr>
          <p:cNvSpPr/>
          <p:nvPr/>
        </p:nvSpPr>
        <p:spPr>
          <a:xfrm>
            <a:off x="9119551" y="4763517"/>
            <a:ext cx="1457172" cy="224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6" name="TextBox 25">
            <a:extLst>
              <a:ext uri="{FF2B5EF4-FFF2-40B4-BE49-F238E27FC236}">
                <a16:creationId xmlns:a16="http://schemas.microsoft.com/office/drawing/2014/main" id="{AA70DB3A-77E5-4A12-92BE-6431FAE4D742}"/>
              </a:ext>
            </a:extLst>
          </p:cNvPr>
          <p:cNvSpPr txBox="1"/>
          <p:nvPr/>
        </p:nvSpPr>
        <p:spPr>
          <a:xfrm>
            <a:off x="10466922" y="5408498"/>
            <a:ext cx="1234464" cy="1046440"/>
          </a:xfrm>
          <a:prstGeom prst="rect">
            <a:avLst/>
          </a:prstGeom>
          <a:ln w="28575">
            <a:solidFill>
              <a:srgbClr val="FF0000"/>
            </a:solidFill>
          </a:ln>
        </p:spPr>
        <p:txBody>
          <a:bodyPr vert="horz" wrap="square" lIns="91440" tIns="91440" rIns="91440" bIns="91440" rtlCol="0" anchor="t">
            <a:spAutoFit/>
          </a:bodyPr>
          <a:lstStyle/>
          <a:p>
            <a:pPr algn="ctr"/>
            <a:r>
              <a:rPr lang="en-US" sz="1400">
                <a:solidFill>
                  <a:srgbClr val="FF0000"/>
                </a:solidFill>
                <a:latin typeface="Segoe UI" pitchFamily="34" charset="0"/>
                <a:ea typeface="Segoe UI" pitchFamily="34" charset="0"/>
                <a:cs typeface="Segoe UI" pitchFamily="34" charset="0"/>
              </a:rPr>
              <a:t>Process started in an executing container</a:t>
            </a:r>
          </a:p>
        </p:txBody>
      </p:sp>
      <p:cxnSp>
        <p:nvCxnSpPr>
          <p:cNvPr id="27" name="Straight Connector 26">
            <a:extLst>
              <a:ext uri="{FF2B5EF4-FFF2-40B4-BE49-F238E27FC236}">
                <a16:creationId xmlns:a16="http://schemas.microsoft.com/office/drawing/2014/main" id="{997BB69A-D9E1-4495-917B-6EAD6F4D06AB}"/>
              </a:ext>
            </a:extLst>
          </p:cNvPr>
          <p:cNvCxnSpPr>
            <a:cxnSpLocks/>
            <a:stCxn id="25" idx="2"/>
            <a:endCxn id="26" idx="0"/>
          </p:cNvCxnSpPr>
          <p:nvPr/>
        </p:nvCxnSpPr>
        <p:spPr>
          <a:xfrm>
            <a:off x="9848137" y="4988450"/>
            <a:ext cx="1236017" cy="42004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4E4C60D8-2523-4267-8A13-6048E25C63C7}"/>
              </a:ext>
            </a:extLst>
          </p:cNvPr>
          <p:cNvSpPr txBox="1"/>
          <p:nvPr/>
        </p:nvSpPr>
        <p:spPr>
          <a:xfrm>
            <a:off x="6565554" y="1849268"/>
            <a:ext cx="1234464" cy="1261884"/>
          </a:xfrm>
          <a:prstGeom prst="rect">
            <a:avLst/>
          </a:prstGeom>
          <a:ln w="28575">
            <a:solidFill>
              <a:srgbClr val="FF0000"/>
            </a:solidFill>
          </a:ln>
        </p:spPr>
        <p:txBody>
          <a:bodyPr vert="horz" wrap="square" lIns="91440" tIns="91440" rIns="91440" bIns="91440" rtlCol="0" anchor="t">
            <a:spAutoFit/>
          </a:bodyPr>
          <a:lstStyle/>
          <a:p>
            <a:pPr algn="ctr"/>
            <a:r>
              <a:rPr lang="en-US" sz="1400">
                <a:solidFill>
                  <a:srgbClr val="FF0000"/>
                </a:solidFill>
                <a:latin typeface="Segoe UI" pitchFamily="34" charset="0"/>
                <a:ea typeface="Segoe UI" pitchFamily="34" charset="0"/>
                <a:cs typeface="Segoe UI" pitchFamily="34" charset="0"/>
              </a:rPr>
              <a:t>Initializes a new build stage and sets the base image </a:t>
            </a:r>
          </a:p>
        </p:txBody>
      </p:sp>
      <p:sp>
        <p:nvSpPr>
          <p:cNvPr id="33" name="Rectangle 32">
            <a:extLst>
              <a:ext uri="{FF2B5EF4-FFF2-40B4-BE49-F238E27FC236}">
                <a16:creationId xmlns:a16="http://schemas.microsoft.com/office/drawing/2014/main" id="{D7ECEEA4-15B6-4B13-9C07-1353DEC9A6E4}"/>
              </a:ext>
            </a:extLst>
          </p:cNvPr>
          <p:cNvSpPr/>
          <p:nvPr/>
        </p:nvSpPr>
        <p:spPr>
          <a:xfrm>
            <a:off x="8661370" y="2655241"/>
            <a:ext cx="497300" cy="224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cxnSp>
        <p:nvCxnSpPr>
          <p:cNvPr id="34" name="Straight Connector 33">
            <a:extLst>
              <a:ext uri="{FF2B5EF4-FFF2-40B4-BE49-F238E27FC236}">
                <a16:creationId xmlns:a16="http://schemas.microsoft.com/office/drawing/2014/main" id="{5A27B0D2-837F-456B-83C3-218E97EFDF9E}"/>
              </a:ext>
            </a:extLst>
          </p:cNvPr>
          <p:cNvCxnSpPr>
            <a:cxnSpLocks/>
            <a:stCxn id="33" idx="0"/>
            <a:endCxn id="32" idx="3"/>
          </p:cNvCxnSpPr>
          <p:nvPr/>
        </p:nvCxnSpPr>
        <p:spPr>
          <a:xfrm flipH="1" flipV="1">
            <a:off x="7800018" y="2480210"/>
            <a:ext cx="1110002" cy="1750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08AEA680-ED81-44DF-B927-E75C52A03F86}"/>
              </a:ext>
            </a:extLst>
          </p:cNvPr>
          <p:cNvSpPr/>
          <p:nvPr/>
        </p:nvSpPr>
        <p:spPr>
          <a:xfrm>
            <a:off x="8661370" y="3258046"/>
            <a:ext cx="419062" cy="224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1" name="TextBox 40">
            <a:extLst>
              <a:ext uri="{FF2B5EF4-FFF2-40B4-BE49-F238E27FC236}">
                <a16:creationId xmlns:a16="http://schemas.microsoft.com/office/drawing/2014/main" id="{42348B66-4A99-45B9-B531-EBF5D1760489}"/>
              </a:ext>
            </a:extLst>
          </p:cNvPr>
          <p:cNvSpPr txBox="1"/>
          <p:nvPr/>
        </p:nvSpPr>
        <p:spPr>
          <a:xfrm>
            <a:off x="6190537" y="3651389"/>
            <a:ext cx="1599109" cy="1477328"/>
          </a:xfrm>
          <a:prstGeom prst="rect">
            <a:avLst/>
          </a:prstGeom>
          <a:ln w="28575">
            <a:solidFill>
              <a:srgbClr val="FF0000"/>
            </a:solidFill>
          </a:ln>
        </p:spPr>
        <p:txBody>
          <a:bodyPr vert="horz" wrap="square" lIns="91440" tIns="91440" rIns="91440" bIns="91440" rtlCol="0" anchor="t">
            <a:spAutoFit/>
          </a:bodyPr>
          <a:lstStyle/>
          <a:p>
            <a:pPr algn="ctr"/>
            <a:r>
              <a:rPr lang="en-US" sz="1400">
                <a:solidFill>
                  <a:srgbClr val="FF0000"/>
                </a:solidFill>
                <a:latin typeface="Segoe UI" pitchFamily="34" charset="0"/>
                <a:ea typeface="Segoe UI" pitchFamily="34" charset="0"/>
                <a:cs typeface="Segoe UI" pitchFamily="34" charset="0"/>
              </a:rPr>
              <a:t>Execute commands in a new layer on top of the current image and commit results</a:t>
            </a:r>
          </a:p>
        </p:txBody>
      </p:sp>
      <p:cxnSp>
        <p:nvCxnSpPr>
          <p:cNvPr id="42" name="Straight Connector 41">
            <a:extLst>
              <a:ext uri="{FF2B5EF4-FFF2-40B4-BE49-F238E27FC236}">
                <a16:creationId xmlns:a16="http://schemas.microsoft.com/office/drawing/2014/main" id="{EB41E91D-78AF-4001-809B-9B708FF60EA7}"/>
              </a:ext>
            </a:extLst>
          </p:cNvPr>
          <p:cNvCxnSpPr>
            <a:cxnSpLocks/>
            <a:stCxn id="40" idx="2"/>
            <a:endCxn id="41" idx="3"/>
          </p:cNvCxnSpPr>
          <p:nvPr/>
        </p:nvCxnSpPr>
        <p:spPr>
          <a:xfrm flipH="1">
            <a:off x="7789646" y="3482979"/>
            <a:ext cx="1081255" cy="90707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B4CD9FD2-B7C3-4DC0-9A4B-5CB99A968E44}"/>
              </a:ext>
            </a:extLst>
          </p:cNvPr>
          <p:cNvSpPr/>
          <p:nvPr/>
        </p:nvSpPr>
        <p:spPr>
          <a:xfrm>
            <a:off x="8661370" y="4761880"/>
            <a:ext cx="387475" cy="2249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50" name="TextBox 49">
            <a:extLst>
              <a:ext uri="{FF2B5EF4-FFF2-40B4-BE49-F238E27FC236}">
                <a16:creationId xmlns:a16="http://schemas.microsoft.com/office/drawing/2014/main" id="{0229ED7B-82AD-475B-9159-8AFE07739A85}"/>
              </a:ext>
            </a:extLst>
          </p:cNvPr>
          <p:cNvSpPr txBox="1"/>
          <p:nvPr/>
        </p:nvSpPr>
        <p:spPr>
          <a:xfrm>
            <a:off x="7983301" y="5491211"/>
            <a:ext cx="1406655" cy="1046440"/>
          </a:xfrm>
          <a:prstGeom prst="rect">
            <a:avLst/>
          </a:prstGeom>
          <a:ln w="28575">
            <a:solidFill>
              <a:srgbClr val="FF0000"/>
            </a:solidFill>
          </a:ln>
        </p:spPr>
        <p:txBody>
          <a:bodyPr vert="horz" wrap="square" lIns="91440" tIns="91440" rIns="91440" bIns="91440" rtlCol="0" anchor="t">
            <a:spAutoFit/>
          </a:bodyPr>
          <a:lstStyle/>
          <a:p>
            <a:pPr algn="ctr"/>
            <a:r>
              <a:rPr lang="en-US" sz="1400">
                <a:solidFill>
                  <a:srgbClr val="FF0000"/>
                </a:solidFill>
                <a:latin typeface="Segoe UI" pitchFamily="34" charset="0"/>
                <a:ea typeface="Segoe UI" pitchFamily="34" charset="0"/>
                <a:cs typeface="Segoe UI" pitchFamily="34" charset="0"/>
              </a:rPr>
              <a:t>Provide defaults for an executing container</a:t>
            </a:r>
          </a:p>
        </p:txBody>
      </p:sp>
      <p:cxnSp>
        <p:nvCxnSpPr>
          <p:cNvPr id="51" name="Straight Connector 50">
            <a:extLst>
              <a:ext uri="{FF2B5EF4-FFF2-40B4-BE49-F238E27FC236}">
                <a16:creationId xmlns:a16="http://schemas.microsoft.com/office/drawing/2014/main" id="{F5DC2145-75A8-47E4-B710-B873C5A14856}"/>
              </a:ext>
            </a:extLst>
          </p:cNvPr>
          <p:cNvCxnSpPr>
            <a:cxnSpLocks/>
            <a:stCxn id="49" idx="2"/>
            <a:endCxn id="50" idx="0"/>
          </p:cNvCxnSpPr>
          <p:nvPr/>
        </p:nvCxnSpPr>
        <p:spPr>
          <a:xfrm flipH="1">
            <a:off x="8686629" y="4986813"/>
            <a:ext cx="168479" cy="50439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984204"/>
      </p:ext>
    </p:extLst>
  </p:cSld>
  <p:clrMapOvr>
    <a:masterClrMapping/>
  </p:clrMapOvr>
  <p:transition>
    <p:fade/>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Deploying and Scaling Containers</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458389709"/>
      </p:ext>
    </p:extLst>
  </p:cSld>
  <p:clrMapOvr>
    <a:masterClrMapping/>
  </p:clrMapOvr>
  <p:transition>
    <p:fade/>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2759" y="800099"/>
            <a:ext cx="10168096" cy="404579"/>
          </a:xfrm>
        </p:spPr>
        <p:txBody>
          <a:bodyPr/>
          <a:lstStyle/>
          <a:p>
            <a:r>
              <a:rPr lang="en-US"/>
              <a:t>Azure VMs, Azure Load Balancer, Azure Storage</a:t>
            </a:r>
          </a:p>
          <a:p>
            <a:endParaRPr lang="en-US"/>
          </a:p>
        </p:txBody>
      </p:sp>
      <p:sp>
        <p:nvSpPr>
          <p:cNvPr id="4" name="Title 3"/>
          <p:cNvSpPr>
            <a:spLocks noGrp="1"/>
          </p:cNvSpPr>
          <p:nvPr>
            <p:ph type="title"/>
          </p:nvPr>
        </p:nvSpPr>
        <p:spPr/>
        <p:txBody>
          <a:bodyPr/>
          <a:lstStyle/>
          <a:p>
            <a:r>
              <a:rPr lang="en-US"/>
              <a:t>Web Deployment – Cloud IaaS</a:t>
            </a:r>
          </a:p>
        </p:txBody>
      </p:sp>
      <p:sp>
        <p:nvSpPr>
          <p:cNvPr id="5" name="Rectangle 4"/>
          <p:cNvSpPr/>
          <p:nvPr/>
        </p:nvSpPr>
        <p:spPr bwMode="auto">
          <a:xfrm>
            <a:off x="10049723" y="2700998"/>
            <a:ext cx="1879729" cy="314370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 name="Rectangle 5"/>
          <p:cNvSpPr/>
          <p:nvPr/>
        </p:nvSpPr>
        <p:spPr bwMode="auto">
          <a:xfrm>
            <a:off x="10109778" y="5282686"/>
            <a:ext cx="660181" cy="584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SQL</a:t>
            </a:r>
          </a:p>
          <a:p>
            <a:pPr algn="ctr" defTabSz="912758" fontAlgn="base">
              <a:spcBef>
                <a:spcPct val="0"/>
              </a:spcBef>
              <a:spcAft>
                <a:spcPct val="0"/>
              </a:spcAft>
            </a:pPr>
            <a:r>
              <a:rPr lang="en-US" sz="1600">
                <a:ln>
                  <a:solidFill>
                    <a:srgbClr val="FFFFFF">
                      <a:alpha val="0"/>
                    </a:srgbClr>
                  </a:solidFill>
                </a:ln>
                <a:solidFill>
                  <a:srgbClr val="292929">
                    <a:alpha val="99000"/>
                  </a:srgbClr>
                </a:solidFill>
              </a:rPr>
              <a:t>AVSET</a:t>
            </a:r>
          </a:p>
        </p:txBody>
      </p:sp>
      <p:sp>
        <p:nvSpPr>
          <p:cNvPr id="7" name="Rectangle 6"/>
          <p:cNvSpPr/>
          <p:nvPr/>
        </p:nvSpPr>
        <p:spPr bwMode="auto">
          <a:xfrm>
            <a:off x="8711304" y="2689569"/>
            <a:ext cx="793028" cy="314519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8" name="Rectangle 7"/>
          <p:cNvSpPr/>
          <p:nvPr/>
        </p:nvSpPr>
        <p:spPr bwMode="auto">
          <a:xfrm>
            <a:off x="6121256" y="1653854"/>
            <a:ext cx="6033151" cy="4391028"/>
          </a:xfrm>
          <a:prstGeom prst="rect">
            <a:avLst/>
          </a:prstGeom>
          <a:no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9" name="Rectangle 8"/>
          <p:cNvSpPr/>
          <p:nvPr/>
        </p:nvSpPr>
        <p:spPr bwMode="auto">
          <a:xfrm>
            <a:off x="6281702" y="2691058"/>
            <a:ext cx="5753435" cy="3157869"/>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10" name="Straight Arrow Connector 9"/>
          <p:cNvCxnSpPr/>
          <p:nvPr/>
        </p:nvCxnSpPr>
        <p:spPr>
          <a:xfrm flipV="1">
            <a:off x="8307204" y="3473421"/>
            <a:ext cx="404101" cy="45247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14" idx="1"/>
          </p:cNvCxnSpPr>
          <p:nvPr/>
        </p:nvCxnSpPr>
        <p:spPr>
          <a:xfrm>
            <a:off x="8265531" y="3925899"/>
            <a:ext cx="445773" cy="52733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bwMode="auto">
          <a:xfrm>
            <a:off x="8862836" y="3808550"/>
            <a:ext cx="502703"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IIS-1</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24042" y="3070772"/>
            <a:ext cx="780290" cy="78029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11304" y="4063090"/>
            <a:ext cx="780290" cy="780290"/>
          </a:xfrm>
          <a:prstGeom prst="rect">
            <a:avLst/>
          </a:prstGeom>
        </p:spPr>
      </p:pic>
      <p:sp>
        <p:nvSpPr>
          <p:cNvPr id="15" name="Rectangle 14"/>
          <p:cNvSpPr/>
          <p:nvPr/>
        </p:nvSpPr>
        <p:spPr bwMode="auto">
          <a:xfrm>
            <a:off x="6227846" y="1741849"/>
            <a:ext cx="1987958" cy="276995"/>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200" b="1">
                <a:ln>
                  <a:solidFill>
                    <a:srgbClr val="FFFFFF">
                      <a:alpha val="0"/>
                    </a:srgbClr>
                  </a:solidFill>
                </a:ln>
                <a:solidFill>
                  <a:schemeClr val="bg1">
                    <a:alpha val="99000"/>
                  </a:schemeClr>
                </a:solidFill>
              </a:rPr>
              <a:t>VIRTUAL NETWORK</a:t>
            </a:r>
          </a:p>
        </p:txBody>
      </p:sp>
      <p:sp>
        <p:nvSpPr>
          <p:cNvPr id="16" name="Rectangle 15"/>
          <p:cNvSpPr/>
          <p:nvPr/>
        </p:nvSpPr>
        <p:spPr bwMode="auto">
          <a:xfrm>
            <a:off x="8862836" y="4737485"/>
            <a:ext cx="502703"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IIS-2</a:t>
            </a:r>
          </a:p>
        </p:txBody>
      </p:sp>
      <p:sp>
        <p:nvSpPr>
          <p:cNvPr id="17" name="Rectangle 16"/>
          <p:cNvSpPr/>
          <p:nvPr/>
        </p:nvSpPr>
        <p:spPr bwMode="auto">
          <a:xfrm>
            <a:off x="10129924" y="3818489"/>
            <a:ext cx="645369"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SQL-1</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62462" y="3080711"/>
            <a:ext cx="780290" cy="780290"/>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49724" y="4073029"/>
            <a:ext cx="780290" cy="780290"/>
          </a:xfrm>
          <a:prstGeom prst="rect">
            <a:avLst/>
          </a:prstGeom>
        </p:spPr>
      </p:pic>
      <p:sp>
        <p:nvSpPr>
          <p:cNvPr id="20" name="Rectangle 19"/>
          <p:cNvSpPr/>
          <p:nvPr/>
        </p:nvSpPr>
        <p:spPr bwMode="auto">
          <a:xfrm>
            <a:off x="10129924" y="4747424"/>
            <a:ext cx="645369"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SQL-2</a:t>
            </a:r>
          </a:p>
        </p:txBody>
      </p:sp>
      <p:sp>
        <p:nvSpPr>
          <p:cNvPr id="21" name="Right Bracket 20"/>
          <p:cNvSpPr/>
          <p:nvPr/>
        </p:nvSpPr>
        <p:spPr>
          <a:xfrm>
            <a:off x="9509501" y="3473421"/>
            <a:ext cx="77611" cy="956929"/>
          </a:xfrm>
          <a:prstGeom prst="rightBracket">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22" name="Right Bracket 21"/>
          <p:cNvSpPr/>
          <p:nvPr/>
        </p:nvSpPr>
        <p:spPr>
          <a:xfrm>
            <a:off x="10858723" y="3457373"/>
            <a:ext cx="77611" cy="956929"/>
          </a:xfrm>
          <a:prstGeom prst="rightBracket">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23" name="Rectangle 22"/>
          <p:cNvSpPr/>
          <p:nvPr/>
        </p:nvSpPr>
        <p:spPr bwMode="auto">
          <a:xfrm>
            <a:off x="8771358" y="5249991"/>
            <a:ext cx="660181" cy="584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WEB</a:t>
            </a:r>
          </a:p>
          <a:p>
            <a:pPr algn="ctr" defTabSz="912758" fontAlgn="base">
              <a:spcBef>
                <a:spcPct val="0"/>
              </a:spcBef>
              <a:spcAft>
                <a:spcPct val="0"/>
              </a:spcAft>
            </a:pPr>
            <a:r>
              <a:rPr lang="en-US" sz="1600">
                <a:ln>
                  <a:solidFill>
                    <a:srgbClr val="FFFFFF">
                      <a:alpha val="0"/>
                    </a:srgbClr>
                  </a:solidFill>
                </a:ln>
                <a:solidFill>
                  <a:srgbClr val="292929">
                    <a:alpha val="99000"/>
                  </a:srgbClr>
                </a:solidFill>
              </a:rPr>
              <a:t>AVSET</a:t>
            </a:r>
          </a:p>
        </p:txBody>
      </p:sp>
      <p:sp>
        <p:nvSpPr>
          <p:cNvPr id="24" name="Rectangle 23"/>
          <p:cNvSpPr/>
          <p:nvPr/>
        </p:nvSpPr>
        <p:spPr bwMode="auto">
          <a:xfrm>
            <a:off x="8539249" y="2188023"/>
            <a:ext cx="1153682" cy="276995"/>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200" b="1">
                <a:ln>
                  <a:solidFill>
                    <a:srgbClr val="FFFFFF">
                      <a:alpha val="0"/>
                    </a:srgbClr>
                  </a:solidFill>
                </a:ln>
                <a:solidFill>
                  <a:schemeClr val="bg1">
                    <a:alpha val="99000"/>
                  </a:schemeClr>
                </a:solidFill>
              </a:rPr>
              <a:t>SUBNET</a:t>
            </a:r>
          </a:p>
        </p:txBody>
      </p:sp>
      <p:sp>
        <p:nvSpPr>
          <p:cNvPr id="25" name="Rectangle 24"/>
          <p:cNvSpPr/>
          <p:nvPr/>
        </p:nvSpPr>
        <p:spPr bwMode="auto">
          <a:xfrm>
            <a:off x="9844487" y="2202945"/>
            <a:ext cx="1153682" cy="276995"/>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200" b="1">
                <a:ln>
                  <a:solidFill>
                    <a:srgbClr val="FFFFFF">
                      <a:alpha val="0"/>
                    </a:srgbClr>
                  </a:solidFill>
                </a:ln>
                <a:solidFill>
                  <a:schemeClr val="bg1">
                    <a:alpha val="99000"/>
                  </a:schemeClr>
                </a:solidFill>
              </a:rPr>
              <a:t>SUBNET</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099468" y="3544080"/>
            <a:ext cx="780290" cy="780290"/>
          </a:xfrm>
          <a:prstGeom prst="rect">
            <a:avLst/>
          </a:prstGeom>
        </p:spPr>
      </p:pic>
      <p:sp>
        <p:nvSpPr>
          <p:cNvPr id="29" name="Rectangle 28"/>
          <p:cNvSpPr/>
          <p:nvPr/>
        </p:nvSpPr>
        <p:spPr bwMode="auto">
          <a:xfrm>
            <a:off x="11092993" y="4241701"/>
            <a:ext cx="799258"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Witness</a:t>
            </a:r>
          </a:p>
        </p:txBody>
      </p:sp>
      <p:cxnSp>
        <p:nvCxnSpPr>
          <p:cNvPr id="30" name="Straight Connector 29"/>
          <p:cNvCxnSpPr>
            <a:stCxn id="22" idx="2"/>
            <a:endCxn id="28" idx="1"/>
          </p:cNvCxnSpPr>
          <p:nvPr/>
        </p:nvCxnSpPr>
        <p:spPr>
          <a:xfrm flipV="1">
            <a:off x="10936334" y="3934225"/>
            <a:ext cx="163134" cy="161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bwMode="auto">
          <a:xfrm>
            <a:off x="7415406" y="2686141"/>
            <a:ext cx="793028" cy="3145194"/>
          </a:xfrm>
          <a:prstGeom prst="rect">
            <a:avLst/>
          </a:prstGeom>
          <a:noFill/>
          <a:ln>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cxnSp>
        <p:nvCxnSpPr>
          <p:cNvPr id="32" name="Straight Arrow Connector 31"/>
          <p:cNvCxnSpPr/>
          <p:nvPr/>
        </p:nvCxnSpPr>
        <p:spPr>
          <a:xfrm flipV="1">
            <a:off x="7011306" y="3469993"/>
            <a:ext cx="404101" cy="452478"/>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969633" y="3922471"/>
            <a:ext cx="445773" cy="527336"/>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7570143" y="3805122"/>
            <a:ext cx="496291"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F5-1</a:t>
            </a:r>
          </a:p>
        </p:txBody>
      </p:sp>
      <p:sp>
        <p:nvSpPr>
          <p:cNvPr id="37" name="Rectangle 36"/>
          <p:cNvSpPr/>
          <p:nvPr/>
        </p:nvSpPr>
        <p:spPr bwMode="auto">
          <a:xfrm>
            <a:off x="7570144" y="4734057"/>
            <a:ext cx="496291"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F5-2</a:t>
            </a:r>
          </a:p>
        </p:txBody>
      </p:sp>
      <p:sp>
        <p:nvSpPr>
          <p:cNvPr id="38" name="Right Bracket 37"/>
          <p:cNvSpPr/>
          <p:nvPr/>
        </p:nvSpPr>
        <p:spPr>
          <a:xfrm>
            <a:off x="8213603" y="3469993"/>
            <a:ext cx="77611" cy="956929"/>
          </a:xfrm>
          <a:prstGeom prst="rightBracket">
            <a:avLst/>
          </a:prstGeom>
          <a:ln w="254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292929"/>
              </a:solidFill>
            </a:endParaRPr>
          </a:p>
        </p:txBody>
      </p:sp>
      <p:sp>
        <p:nvSpPr>
          <p:cNvPr id="39" name="Rectangle 38"/>
          <p:cNvSpPr/>
          <p:nvPr/>
        </p:nvSpPr>
        <p:spPr bwMode="auto">
          <a:xfrm>
            <a:off x="7475460" y="5246563"/>
            <a:ext cx="660181" cy="584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LB</a:t>
            </a:r>
          </a:p>
          <a:p>
            <a:pPr algn="ctr" defTabSz="912758" fontAlgn="base">
              <a:spcBef>
                <a:spcPct val="0"/>
              </a:spcBef>
              <a:spcAft>
                <a:spcPct val="0"/>
              </a:spcAft>
            </a:pPr>
            <a:r>
              <a:rPr lang="en-US" sz="1600">
                <a:ln>
                  <a:solidFill>
                    <a:srgbClr val="FFFFFF">
                      <a:alpha val="0"/>
                    </a:srgbClr>
                  </a:solidFill>
                </a:ln>
                <a:solidFill>
                  <a:srgbClr val="292929">
                    <a:alpha val="99000"/>
                  </a:srgbClr>
                </a:solidFill>
              </a:rPr>
              <a:t>AVSET</a:t>
            </a:r>
          </a:p>
        </p:txBody>
      </p:sp>
      <p:pic>
        <p:nvPicPr>
          <p:cNvPr id="41" name="Picture 4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6398275" y="3562939"/>
            <a:ext cx="780290" cy="780290"/>
          </a:xfrm>
          <a:prstGeom prst="rect">
            <a:avLst/>
          </a:prstGeom>
        </p:spPr>
      </p:pic>
      <p:sp>
        <p:nvSpPr>
          <p:cNvPr id="42" name="Rectangle 41"/>
          <p:cNvSpPr/>
          <p:nvPr/>
        </p:nvSpPr>
        <p:spPr bwMode="auto">
          <a:xfrm>
            <a:off x="7243351" y="2209434"/>
            <a:ext cx="1153682" cy="276995"/>
          </a:xfrm>
          <a:prstGeom prst="rect">
            <a:avLst/>
          </a:prstGeom>
          <a:solidFill>
            <a:schemeClr val="bg2"/>
          </a:solid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200" b="1">
                <a:ln>
                  <a:solidFill>
                    <a:srgbClr val="FFFFFF">
                      <a:alpha val="0"/>
                    </a:srgbClr>
                  </a:solidFill>
                </a:ln>
                <a:solidFill>
                  <a:schemeClr val="bg1">
                    <a:alpha val="99000"/>
                  </a:schemeClr>
                </a:solidFill>
              </a:rPr>
              <a:t>SUBNET</a:t>
            </a:r>
          </a:p>
        </p:txBody>
      </p:sp>
      <p:pic>
        <p:nvPicPr>
          <p:cNvPr id="45" name="Picture 44"/>
          <p:cNvPicPr>
            <a:picLocks noChangeAspect="1"/>
          </p:cNvPicPr>
          <p:nvPr/>
        </p:nvPicPr>
        <p:blipFill>
          <a:blip r:embed="rId5"/>
          <a:stretch>
            <a:fillRect/>
          </a:stretch>
        </p:blipFill>
        <p:spPr>
          <a:xfrm>
            <a:off x="7496241" y="3056048"/>
            <a:ext cx="654304" cy="654304"/>
          </a:xfrm>
          <a:prstGeom prst="rect">
            <a:avLst/>
          </a:prstGeom>
        </p:spPr>
      </p:pic>
      <p:pic>
        <p:nvPicPr>
          <p:cNvPr id="46" name="Picture 45"/>
          <p:cNvPicPr>
            <a:picLocks noChangeAspect="1"/>
          </p:cNvPicPr>
          <p:nvPr/>
        </p:nvPicPr>
        <p:blipFill>
          <a:blip r:embed="rId5"/>
          <a:stretch>
            <a:fillRect/>
          </a:stretch>
        </p:blipFill>
        <p:spPr>
          <a:xfrm>
            <a:off x="7491840" y="4136022"/>
            <a:ext cx="654304" cy="654304"/>
          </a:xfrm>
          <a:prstGeom prst="rect">
            <a:avLst/>
          </a:prstGeom>
        </p:spPr>
      </p:pic>
      <p:pic>
        <p:nvPicPr>
          <p:cNvPr id="47" name="Picture 46"/>
          <p:cNvPicPr>
            <a:picLocks noChangeAspect="1"/>
          </p:cNvPicPr>
          <p:nvPr/>
        </p:nvPicPr>
        <p:blipFill>
          <a:blip r:embed="rId6"/>
          <a:stretch>
            <a:fillRect/>
          </a:stretch>
        </p:blipFill>
        <p:spPr>
          <a:xfrm>
            <a:off x="5063985" y="3619569"/>
            <a:ext cx="780290" cy="780290"/>
          </a:xfrm>
          <a:prstGeom prst="rect">
            <a:avLst/>
          </a:prstGeom>
        </p:spPr>
      </p:pic>
      <p:cxnSp>
        <p:nvCxnSpPr>
          <p:cNvPr id="48" name="Straight Arrow Connector 47"/>
          <p:cNvCxnSpPr/>
          <p:nvPr/>
        </p:nvCxnSpPr>
        <p:spPr>
          <a:xfrm>
            <a:off x="5962695" y="4001103"/>
            <a:ext cx="5303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43" name="Text Placeholder 1"/>
          <p:cNvSpPr txBox="1">
            <a:spLocks/>
          </p:cNvSpPr>
          <p:nvPr/>
        </p:nvSpPr>
        <p:spPr>
          <a:xfrm>
            <a:off x="372627" y="1644924"/>
            <a:ext cx="4135530" cy="3983037"/>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3600"/>
              <a:t>Software Defined Networks</a:t>
            </a:r>
          </a:p>
          <a:p>
            <a:r>
              <a:rPr lang="en-US" sz="3600"/>
              <a:t>VMs running on Azure</a:t>
            </a:r>
          </a:p>
          <a:p>
            <a:r>
              <a:rPr lang="en-US" sz="3600"/>
              <a:t>Virtual Appliance  Load balancers in front of Web Tier</a:t>
            </a:r>
            <a:endParaRPr lang="en-US" sz="1800"/>
          </a:p>
        </p:txBody>
      </p:sp>
      <p:pic>
        <p:nvPicPr>
          <p:cNvPr id="36" name="Picture 35"/>
          <p:cNvPicPr>
            <a:picLocks noChangeAspect="1"/>
          </p:cNvPicPr>
          <p:nvPr/>
        </p:nvPicPr>
        <p:blipFill>
          <a:blip r:embed="rId7"/>
          <a:stretch>
            <a:fillRect/>
          </a:stretch>
        </p:blipFill>
        <p:spPr>
          <a:xfrm>
            <a:off x="8711303" y="6193657"/>
            <a:ext cx="780290" cy="780290"/>
          </a:xfrm>
          <a:prstGeom prst="rect">
            <a:avLst/>
          </a:prstGeom>
        </p:spPr>
      </p:pic>
      <p:sp>
        <p:nvSpPr>
          <p:cNvPr id="50" name="Rectangle 49"/>
          <p:cNvSpPr/>
          <p:nvPr/>
        </p:nvSpPr>
        <p:spPr bwMode="auto">
          <a:xfrm>
            <a:off x="7753008" y="6189019"/>
            <a:ext cx="786241" cy="58477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Azure Storage</a:t>
            </a:r>
          </a:p>
        </p:txBody>
      </p:sp>
      <p:cxnSp>
        <p:nvCxnSpPr>
          <p:cNvPr id="51" name="Straight Connector 50"/>
          <p:cNvCxnSpPr>
            <a:stCxn id="23" idx="2"/>
            <a:endCxn id="36" idx="0"/>
          </p:cNvCxnSpPr>
          <p:nvPr/>
        </p:nvCxnSpPr>
        <p:spPr>
          <a:xfrm flipH="1">
            <a:off x="9101448" y="5834762"/>
            <a:ext cx="1" cy="358895"/>
          </a:xfrm>
          <a:prstGeom prst="line">
            <a:avLst/>
          </a:prstGeom>
        </p:spPr>
        <p:style>
          <a:lnRef idx="3">
            <a:schemeClr val="dk1"/>
          </a:lnRef>
          <a:fillRef idx="0">
            <a:schemeClr val="dk1"/>
          </a:fillRef>
          <a:effectRef idx="2">
            <a:schemeClr val="dk1"/>
          </a:effectRef>
          <a:fontRef idx="minor">
            <a:schemeClr val="tx1"/>
          </a:fontRef>
        </p:style>
      </p:cxnSp>
      <p:cxnSp>
        <p:nvCxnSpPr>
          <p:cNvPr id="54" name="Straight Arrow Connector 53"/>
          <p:cNvCxnSpPr/>
          <p:nvPr/>
        </p:nvCxnSpPr>
        <p:spPr>
          <a:xfrm flipV="1">
            <a:off x="9644656" y="3961080"/>
            <a:ext cx="296910" cy="1"/>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551992"/>
      </p:ext>
    </p:extLst>
  </p:cSld>
  <p:clrMapOvr>
    <a:masterClrMapping/>
  </p:clrMapOvr>
  <p:transition>
    <p:fade/>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352759" y="800099"/>
            <a:ext cx="6529822" cy="404579"/>
          </a:xfrm>
        </p:spPr>
        <p:txBody>
          <a:bodyPr/>
          <a:lstStyle/>
          <a:p>
            <a:r>
              <a:rPr lang="en-US"/>
              <a:t>Docker Containers on either Hardware or VMs</a:t>
            </a:r>
          </a:p>
        </p:txBody>
      </p:sp>
      <p:sp>
        <p:nvSpPr>
          <p:cNvPr id="4" name="Title 3"/>
          <p:cNvSpPr>
            <a:spLocks noGrp="1"/>
          </p:cNvSpPr>
          <p:nvPr>
            <p:ph type="title"/>
          </p:nvPr>
        </p:nvSpPr>
        <p:spPr/>
        <p:txBody>
          <a:bodyPr/>
          <a:lstStyle/>
          <a:p>
            <a:r>
              <a:rPr lang="en-US"/>
              <a:t>Web Deployment – Manual Docker</a:t>
            </a:r>
          </a:p>
        </p:txBody>
      </p:sp>
      <p:pic>
        <p:nvPicPr>
          <p:cNvPr id="8" name="Picture 7"/>
          <p:cNvPicPr>
            <a:picLocks noChangeAspect="1"/>
          </p:cNvPicPr>
          <p:nvPr/>
        </p:nvPicPr>
        <p:blipFill>
          <a:blip r:embed="rId3"/>
          <a:stretch>
            <a:fillRect/>
          </a:stretch>
        </p:blipFill>
        <p:spPr>
          <a:xfrm>
            <a:off x="4856584" y="3195484"/>
            <a:ext cx="780290" cy="780290"/>
          </a:xfrm>
          <a:prstGeom prst="rect">
            <a:avLst/>
          </a:prstGeom>
        </p:spPr>
      </p:pic>
      <p:pic>
        <p:nvPicPr>
          <p:cNvPr id="12" name="Picture 11"/>
          <p:cNvPicPr>
            <a:picLocks noChangeAspect="1"/>
          </p:cNvPicPr>
          <p:nvPr/>
        </p:nvPicPr>
        <p:blipFill>
          <a:blip r:embed="rId4"/>
          <a:stretch>
            <a:fillRect/>
          </a:stretch>
        </p:blipFill>
        <p:spPr>
          <a:xfrm rot="16200000">
            <a:off x="6784458" y="3186616"/>
            <a:ext cx="780290" cy="780290"/>
          </a:xfrm>
          <a:prstGeom prst="rect">
            <a:avLst/>
          </a:prstGeom>
        </p:spPr>
      </p:pic>
      <p:grpSp>
        <p:nvGrpSpPr>
          <p:cNvPr id="30" name="Group 29"/>
          <p:cNvGrpSpPr/>
          <p:nvPr/>
        </p:nvGrpSpPr>
        <p:grpSpPr>
          <a:xfrm>
            <a:off x="7688352" y="2036359"/>
            <a:ext cx="1828800" cy="3805085"/>
            <a:chOff x="4021394" y="1828800"/>
            <a:chExt cx="1828800" cy="3805085"/>
          </a:xfrm>
        </p:grpSpPr>
        <p:grpSp>
          <p:nvGrpSpPr>
            <p:cNvPr id="29" name="Group 28"/>
            <p:cNvGrpSpPr/>
            <p:nvPr/>
          </p:nvGrpSpPr>
          <p:grpSpPr>
            <a:xfrm>
              <a:off x="4021394" y="1828800"/>
              <a:ext cx="1828800" cy="3805085"/>
              <a:chOff x="3921243" y="1741848"/>
              <a:chExt cx="2102999" cy="4188496"/>
            </a:xfrm>
          </p:grpSpPr>
          <p:sp>
            <p:nvSpPr>
              <p:cNvPr id="19" name="Rectangle: Rounded Corners 18"/>
              <p:cNvSpPr/>
              <p:nvPr/>
            </p:nvSpPr>
            <p:spPr>
              <a:xfrm>
                <a:off x="3921243" y="1741848"/>
                <a:ext cx="2102999" cy="364776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6" name="TextBox 15"/>
              <p:cNvSpPr txBox="1"/>
              <p:nvPr/>
            </p:nvSpPr>
            <p:spPr>
              <a:xfrm>
                <a:off x="4530290" y="5499457"/>
                <a:ext cx="884903" cy="430887"/>
              </a:xfrm>
              <a:prstGeom prst="rect">
                <a:avLst/>
              </a:prstGeom>
            </p:spPr>
            <p:txBody>
              <a:bodyPr vert="horz" wrap="square" lIns="91440" tIns="91440" rIns="91440" bIns="91440" rtlCol="0" anchor="t">
                <a:spAutoFit/>
              </a:bodyPr>
              <a:lstStyle/>
              <a:p>
                <a:pPr algn="ctr"/>
                <a:r>
                  <a:rPr lang="en-US" sz="1600">
                    <a:latin typeface="Segoe UI" pitchFamily="34" charset="0"/>
                    <a:ea typeface="Segoe UI" pitchFamily="34" charset="0"/>
                    <a:cs typeface="Segoe UI" pitchFamily="34" charset="0"/>
                  </a:rPr>
                  <a:t>WWW</a:t>
                </a:r>
              </a:p>
            </p:txBody>
          </p:sp>
        </p:grpSp>
        <p:grpSp>
          <p:nvGrpSpPr>
            <p:cNvPr id="17" name="Group 16"/>
            <p:cNvGrpSpPr/>
            <p:nvPr/>
          </p:nvGrpSpPr>
          <p:grpSpPr>
            <a:xfrm>
              <a:off x="4338338" y="2103568"/>
              <a:ext cx="1234113" cy="612993"/>
              <a:chOff x="4355690" y="2546555"/>
              <a:chExt cx="1234113" cy="612993"/>
            </a:xfrm>
          </p:grpSpPr>
          <p:sp>
            <p:nvSpPr>
              <p:cNvPr id="13" name="Rectangle 12"/>
              <p:cNvSpPr/>
              <p:nvPr/>
            </p:nvSpPr>
            <p:spPr>
              <a:xfrm>
                <a:off x="4355690" y="2546555"/>
                <a:ext cx="1234113" cy="6129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2050"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05" y="2660774"/>
                <a:ext cx="490281" cy="366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4338338" y="3565733"/>
              <a:ext cx="1234113" cy="612993"/>
              <a:chOff x="4355690" y="2546555"/>
              <a:chExt cx="1234113" cy="612993"/>
            </a:xfrm>
          </p:grpSpPr>
          <p:sp>
            <p:nvSpPr>
              <p:cNvPr id="21" name="Rectangle 20"/>
              <p:cNvSpPr/>
              <p:nvPr/>
            </p:nvSpPr>
            <p:spPr>
              <a:xfrm>
                <a:off x="4355690" y="2546555"/>
                <a:ext cx="1234113" cy="6129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22"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05" y="2660774"/>
                <a:ext cx="490281" cy="366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3" name="Group 22"/>
            <p:cNvGrpSpPr/>
            <p:nvPr/>
          </p:nvGrpSpPr>
          <p:grpSpPr>
            <a:xfrm>
              <a:off x="4338338" y="2826401"/>
              <a:ext cx="1234113" cy="612993"/>
              <a:chOff x="4355690" y="2546555"/>
              <a:chExt cx="1234113" cy="612993"/>
            </a:xfrm>
          </p:grpSpPr>
          <p:sp>
            <p:nvSpPr>
              <p:cNvPr id="24" name="Rectangle 23"/>
              <p:cNvSpPr/>
              <p:nvPr/>
            </p:nvSpPr>
            <p:spPr>
              <a:xfrm>
                <a:off x="4355690" y="2546555"/>
                <a:ext cx="1234113" cy="6129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25"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05" y="2660774"/>
                <a:ext cx="490281" cy="36634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6" name="Group 25"/>
            <p:cNvGrpSpPr/>
            <p:nvPr/>
          </p:nvGrpSpPr>
          <p:grpSpPr>
            <a:xfrm>
              <a:off x="4338338" y="4288566"/>
              <a:ext cx="1234113" cy="612993"/>
              <a:chOff x="4355690" y="2546555"/>
              <a:chExt cx="1234113" cy="612993"/>
            </a:xfrm>
          </p:grpSpPr>
          <p:sp>
            <p:nvSpPr>
              <p:cNvPr id="27" name="Rectangle 26"/>
              <p:cNvSpPr/>
              <p:nvPr/>
            </p:nvSpPr>
            <p:spPr>
              <a:xfrm>
                <a:off x="4355690" y="2546555"/>
                <a:ext cx="1234113" cy="6129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28"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05" y="2660774"/>
                <a:ext cx="490281" cy="36634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1" name="Group 30"/>
          <p:cNvGrpSpPr/>
          <p:nvPr/>
        </p:nvGrpSpPr>
        <p:grpSpPr>
          <a:xfrm>
            <a:off x="10294662" y="3016928"/>
            <a:ext cx="1828800" cy="1479197"/>
            <a:chOff x="6222109" y="2923588"/>
            <a:chExt cx="1828800" cy="1479197"/>
          </a:xfrm>
        </p:grpSpPr>
        <p:sp>
          <p:nvSpPr>
            <p:cNvPr id="46" name="Rectangle: Rounded Corners 45"/>
            <p:cNvSpPr/>
            <p:nvPr/>
          </p:nvSpPr>
          <p:spPr>
            <a:xfrm>
              <a:off x="6222109" y="2923588"/>
              <a:ext cx="1828800" cy="1031612"/>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7" name="TextBox 46"/>
            <p:cNvSpPr txBox="1"/>
            <p:nvPr/>
          </p:nvSpPr>
          <p:spPr>
            <a:xfrm>
              <a:off x="6751743" y="3971898"/>
              <a:ext cx="769525" cy="430887"/>
            </a:xfrm>
            <a:prstGeom prst="rect">
              <a:avLst/>
            </a:prstGeom>
          </p:spPr>
          <p:txBody>
            <a:bodyPr vert="horz" wrap="square" lIns="91440" tIns="91440" rIns="91440" bIns="91440" rtlCol="0" anchor="t">
              <a:spAutoFit/>
            </a:bodyPr>
            <a:lstStyle/>
            <a:p>
              <a:pPr algn="ctr"/>
              <a:r>
                <a:rPr lang="en-US" sz="1600">
                  <a:latin typeface="Segoe UI" pitchFamily="34" charset="0"/>
                  <a:ea typeface="Segoe UI" pitchFamily="34" charset="0"/>
                  <a:cs typeface="Segoe UI" pitchFamily="34" charset="0"/>
                </a:rPr>
                <a:t>DATA</a:t>
              </a:r>
            </a:p>
          </p:txBody>
        </p:sp>
        <p:grpSp>
          <p:nvGrpSpPr>
            <p:cNvPr id="34" name="Group 33"/>
            <p:cNvGrpSpPr/>
            <p:nvPr/>
          </p:nvGrpSpPr>
          <p:grpSpPr>
            <a:xfrm>
              <a:off x="6519451" y="3162198"/>
              <a:ext cx="1234113" cy="612993"/>
              <a:chOff x="4355690" y="2546555"/>
              <a:chExt cx="1234113" cy="612993"/>
            </a:xfrm>
          </p:grpSpPr>
          <p:sp>
            <p:nvSpPr>
              <p:cNvPr id="44" name="Rectangle 43"/>
              <p:cNvSpPr/>
              <p:nvPr/>
            </p:nvSpPr>
            <p:spPr>
              <a:xfrm>
                <a:off x="4355690" y="2546555"/>
                <a:ext cx="1234113" cy="612993"/>
              </a:xfrm>
              <a:prstGeom prst="rect">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pic>
            <p:nvPicPr>
              <p:cNvPr id="45"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605" y="2660774"/>
                <a:ext cx="490281" cy="366344"/>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9" name="Straight Arrow Connector 48"/>
          <p:cNvCxnSpPr/>
          <p:nvPr/>
        </p:nvCxnSpPr>
        <p:spPr>
          <a:xfrm>
            <a:off x="9640756" y="3548757"/>
            <a:ext cx="5303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p:nvPr/>
        </p:nvCxnSpPr>
        <p:spPr>
          <a:xfrm>
            <a:off x="5740493" y="3598396"/>
            <a:ext cx="530302"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3" name="Text Placeholder 1"/>
          <p:cNvSpPr>
            <a:spLocks noGrp="1"/>
          </p:cNvSpPr>
          <p:nvPr>
            <p:ph type="body" sz="quarter" idx="11"/>
          </p:nvPr>
        </p:nvSpPr>
        <p:spPr>
          <a:xfrm>
            <a:off x="414058" y="1509511"/>
            <a:ext cx="4140583" cy="4642443"/>
          </a:xfrm>
        </p:spPr>
        <p:txBody>
          <a:bodyPr/>
          <a:lstStyle/>
          <a:p>
            <a:r>
              <a:rPr lang="en-US" sz="2800"/>
              <a:t>Docker Containers implemented manually running on either Hardware or VMs</a:t>
            </a:r>
          </a:p>
          <a:p>
            <a:r>
              <a:rPr lang="en-US" sz="2800"/>
              <a:t>HAPROXY Load Balancer</a:t>
            </a:r>
          </a:p>
          <a:p>
            <a:r>
              <a:rPr lang="en-US" sz="2800"/>
              <a:t>Storage Provided by Infrastructure of whatever type</a:t>
            </a:r>
            <a:endParaRPr lang="en-US"/>
          </a:p>
        </p:txBody>
      </p:sp>
      <p:pic>
        <p:nvPicPr>
          <p:cNvPr id="54" name="Picture 2" descr="Image result fo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404" y="3066916"/>
            <a:ext cx="344129" cy="25713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p:cNvPicPr>
            <a:picLocks noChangeAspect="1"/>
          </p:cNvPicPr>
          <p:nvPr/>
        </p:nvPicPr>
        <p:blipFill>
          <a:blip r:embed="rId6"/>
          <a:stretch>
            <a:fillRect/>
          </a:stretch>
        </p:blipFill>
        <p:spPr>
          <a:xfrm>
            <a:off x="6553873" y="3966906"/>
            <a:ext cx="1010875" cy="512002"/>
          </a:xfrm>
          <a:prstGeom prst="rect">
            <a:avLst/>
          </a:prstGeom>
        </p:spPr>
      </p:pic>
      <p:sp>
        <p:nvSpPr>
          <p:cNvPr id="59" name="Rectangle 58"/>
          <p:cNvSpPr/>
          <p:nvPr/>
        </p:nvSpPr>
        <p:spPr bwMode="auto">
          <a:xfrm>
            <a:off x="6386407" y="1653854"/>
            <a:ext cx="5942227" cy="4184337"/>
          </a:xfrm>
          <a:prstGeom prst="rect">
            <a:avLst/>
          </a:prstGeom>
          <a:no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60" name="TextBox 59"/>
          <p:cNvSpPr txBox="1"/>
          <p:nvPr/>
        </p:nvSpPr>
        <p:spPr>
          <a:xfrm>
            <a:off x="8377211" y="1245421"/>
            <a:ext cx="1773642" cy="430887"/>
          </a:xfrm>
          <a:prstGeom prst="rect">
            <a:avLst/>
          </a:prstGeom>
        </p:spPr>
        <p:txBody>
          <a:bodyPr vert="horz" wrap="square" lIns="91440" tIns="91440" rIns="91440" bIns="91440" rtlCol="0" anchor="t">
            <a:spAutoFit/>
          </a:bodyPr>
          <a:lstStyle/>
          <a:p>
            <a:pPr algn="ctr"/>
            <a:r>
              <a:rPr lang="en-US" sz="1600">
                <a:latin typeface="Segoe UI" pitchFamily="34" charset="0"/>
                <a:ea typeface="Segoe UI" pitchFamily="34" charset="0"/>
                <a:cs typeface="Segoe UI" pitchFamily="34" charset="0"/>
              </a:rPr>
              <a:t>Infrastructure</a:t>
            </a:r>
          </a:p>
        </p:txBody>
      </p:sp>
      <p:sp>
        <p:nvSpPr>
          <p:cNvPr id="61" name="Rectangle 60"/>
          <p:cNvSpPr/>
          <p:nvPr/>
        </p:nvSpPr>
        <p:spPr bwMode="auto">
          <a:xfrm>
            <a:off x="7984090" y="6287367"/>
            <a:ext cx="786241"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Storage</a:t>
            </a:r>
          </a:p>
        </p:txBody>
      </p:sp>
      <p:pic>
        <p:nvPicPr>
          <p:cNvPr id="62" name="Picture 61"/>
          <p:cNvPicPr>
            <a:picLocks noChangeAspect="1"/>
          </p:cNvPicPr>
          <p:nvPr/>
        </p:nvPicPr>
        <p:blipFill>
          <a:blip r:embed="rId7">
            <a:duotone>
              <a:prstClr val="black"/>
              <a:schemeClr val="tx2">
                <a:tint val="45000"/>
                <a:satMod val="400000"/>
              </a:schemeClr>
            </a:duotone>
          </a:blip>
          <a:stretch>
            <a:fillRect/>
          </a:stretch>
        </p:blipFill>
        <p:spPr>
          <a:xfrm>
            <a:off x="8812269" y="6151954"/>
            <a:ext cx="780290" cy="780290"/>
          </a:xfrm>
          <a:prstGeom prst="rect">
            <a:avLst/>
          </a:prstGeom>
        </p:spPr>
      </p:pic>
      <p:cxnSp>
        <p:nvCxnSpPr>
          <p:cNvPr id="63" name="Straight Connector 62"/>
          <p:cNvCxnSpPr>
            <a:endCxn id="62" idx="0"/>
          </p:cNvCxnSpPr>
          <p:nvPr/>
        </p:nvCxnSpPr>
        <p:spPr>
          <a:xfrm>
            <a:off x="9202414" y="5838191"/>
            <a:ext cx="0" cy="313763"/>
          </a:xfrm>
          <a:prstGeom prst="line">
            <a:avLst/>
          </a:prstGeom>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82415759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B15FD24-0232-472E-BC59-20AD9F8FAC7D}"/>
              </a:ext>
            </a:extLst>
          </p:cNvPr>
          <p:cNvSpPr>
            <a:spLocks noGrp="1"/>
          </p:cNvSpPr>
          <p:nvPr>
            <p:ph type="body" sz="quarter" idx="11"/>
          </p:nvPr>
        </p:nvSpPr>
        <p:spPr>
          <a:xfrm>
            <a:off x="249599" y="1109145"/>
            <a:ext cx="5728063" cy="4838612"/>
          </a:xfrm>
        </p:spPr>
        <p:txBody>
          <a:bodyPr/>
          <a:lstStyle/>
          <a:p>
            <a:r>
              <a:rPr lang="en-US" sz="2400" dirty="0"/>
              <a:t>Virtual Machine OS and Data Disks exist within in Azure Storage service</a:t>
            </a:r>
          </a:p>
          <a:p>
            <a:r>
              <a:rPr lang="en-US" sz="2400" dirty="0"/>
              <a:t>Resource or temporary disk exists in hypervisor local storage</a:t>
            </a:r>
          </a:p>
          <a:p>
            <a:r>
              <a:rPr lang="en-US" sz="2400" dirty="0"/>
              <a:t>Up to 2 TB OS disks</a:t>
            </a:r>
          </a:p>
          <a:p>
            <a:pPr lvl="1"/>
            <a:r>
              <a:rPr lang="en-US" sz="2000" dirty="0"/>
              <a:t>Most Azure Images have System </a:t>
            </a:r>
            <a:br>
              <a:rPr lang="en-US" sz="2000" dirty="0"/>
            </a:br>
            <a:r>
              <a:rPr lang="en-US" sz="2000" dirty="0"/>
              <a:t>volumes that range from 30GB to 127GB</a:t>
            </a:r>
          </a:p>
          <a:p>
            <a:r>
              <a:rPr lang="en-US" sz="2400" dirty="0"/>
              <a:t>Up to 4TB Data Disks</a:t>
            </a:r>
          </a:p>
          <a:p>
            <a:pPr lvl="1">
              <a:buFont typeface="Segoe UI" panose="020B0502040204020203" pitchFamily="34" charset="0"/>
              <a:buChar char="-"/>
            </a:pPr>
            <a:r>
              <a:rPr lang="en-US" sz="2000" dirty="0"/>
              <a:t>Non-OS Volumes larger than 4TB can be created via OS Supported Software RAID</a:t>
            </a:r>
          </a:p>
        </p:txBody>
      </p:sp>
      <p:sp>
        <p:nvSpPr>
          <p:cNvPr id="4" name="Title 3">
            <a:extLst>
              <a:ext uri="{FF2B5EF4-FFF2-40B4-BE49-F238E27FC236}">
                <a16:creationId xmlns:a16="http://schemas.microsoft.com/office/drawing/2014/main" id="{B9BFA1B5-4628-40D0-9F12-147F42E77303}"/>
              </a:ext>
            </a:extLst>
          </p:cNvPr>
          <p:cNvSpPr>
            <a:spLocks noGrp="1"/>
          </p:cNvSpPr>
          <p:nvPr>
            <p:ph type="title"/>
          </p:nvPr>
        </p:nvSpPr>
        <p:spPr/>
        <p:txBody>
          <a:bodyPr/>
          <a:lstStyle/>
          <a:p>
            <a:r>
              <a:rPr lang="en-US" dirty="0"/>
              <a:t>Azure Virtual Machine Disks Storage</a:t>
            </a:r>
          </a:p>
        </p:txBody>
      </p:sp>
      <p:sp>
        <p:nvSpPr>
          <p:cNvPr id="5" name="TextBox 4">
            <a:extLst>
              <a:ext uri="{FF2B5EF4-FFF2-40B4-BE49-F238E27FC236}">
                <a16:creationId xmlns:a16="http://schemas.microsoft.com/office/drawing/2014/main" id="{339F1B48-CC1E-4920-AE89-0FF9F1C80DA6}"/>
              </a:ext>
            </a:extLst>
          </p:cNvPr>
          <p:cNvSpPr txBox="1"/>
          <p:nvPr/>
        </p:nvSpPr>
        <p:spPr>
          <a:xfrm>
            <a:off x="6137874" y="2177627"/>
            <a:ext cx="3622446" cy="1163395"/>
          </a:xfrm>
          <a:prstGeom prst="rect">
            <a:avLst/>
          </a:prstGeom>
          <a:noFill/>
        </p:spPr>
        <p:txBody>
          <a:bodyPr wrap="square" lIns="0" tIns="0" rIns="0" bIns="0" rtlCol="0">
            <a:spAutoFit/>
          </a:bodyPr>
          <a:lstStyle/>
          <a:p>
            <a:pPr defTabSz="914400">
              <a:lnSpc>
                <a:spcPct val="90000"/>
              </a:lnSpc>
              <a:spcBef>
                <a:spcPct val="20000"/>
              </a:spcBef>
              <a:buSzPct val="80000"/>
              <a:defRPr/>
            </a:pPr>
            <a:r>
              <a:rPr lang="en-US" sz="1800" kern="0" dirty="0">
                <a:gradFill>
                  <a:gsLst>
                    <a:gs pos="0">
                      <a:srgbClr val="292929">
                        <a:lumMod val="90000"/>
                        <a:lumOff val="10000"/>
                      </a:srgbClr>
                    </a:gs>
                    <a:gs pos="86000">
                      <a:srgbClr val="292929">
                        <a:lumMod val="90000"/>
                        <a:lumOff val="10000"/>
                      </a:srgbClr>
                    </a:gs>
                  </a:gsLst>
                  <a:lin ang="5400000" scaled="0"/>
                </a:gradFill>
              </a:rPr>
              <a:t>C: OS Disk (2 TB)</a:t>
            </a:r>
          </a:p>
          <a:p>
            <a:pPr defTabSz="914400">
              <a:lnSpc>
                <a:spcPct val="90000"/>
              </a:lnSpc>
              <a:spcBef>
                <a:spcPct val="20000"/>
              </a:spcBef>
              <a:buSzPct val="80000"/>
              <a:defRPr/>
            </a:pPr>
            <a:r>
              <a:rPr lang="en-US" sz="1800" kern="0" dirty="0">
                <a:gradFill>
                  <a:gsLst>
                    <a:gs pos="0">
                      <a:srgbClr val="292929">
                        <a:lumMod val="90000"/>
                        <a:lumOff val="10000"/>
                      </a:srgbClr>
                    </a:gs>
                    <a:gs pos="86000">
                      <a:srgbClr val="292929">
                        <a:lumMod val="90000"/>
                        <a:lumOff val="10000"/>
                      </a:srgbClr>
                    </a:gs>
                  </a:gsLst>
                  <a:lin ang="5400000" scaled="0"/>
                </a:gradFill>
              </a:rPr>
              <a:t>D: Local Temporary Storage</a:t>
            </a:r>
          </a:p>
          <a:p>
            <a:pPr defTabSz="914400">
              <a:lnSpc>
                <a:spcPct val="90000"/>
              </a:lnSpc>
              <a:spcBef>
                <a:spcPct val="20000"/>
              </a:spcBef>
              <a:buSzPct val="80000"/>
              <a:defRPr/>
            </a:pPr>
            <a:r>
              <a:rPr lang="en-US" sz="1800" kern="0" dirty="0">
                <a:gradFill>
                  <a:gsLst>
                    <a:gs pos="0">
                      <a:srgbClr val="292929">
                        <a:lumMod val="90000"/>
                        <a:lumOff val="10000"/>
                      </a:srgbClr>
                    </a:gs>
                    <a:gs pos="86000">
                      <a:srgbClr val="292929">
                        <a:lumMod val="90000"/>
                        <a:lumOff val="10000"/>
                      </a:srgbClr>
                    </a:gs>
                  </a:gsLst>
                  <a:lin ang="5400000" scaled="0"/>
                </a:gradFill>
              </a:rPr>
              <a:t>F: Data Disk (500 GB)</a:t>
            </a:r>
          </a:p>
          <a:p>
            <a:pPr defTabSz="914400">
              <a:lnSpc>
                <a:spcPct val="90000"/>
              </a:lnSpc>
              <a:spcBef>
                <a:spcPct val="20000"/>
              </a:spcBef>
              <a:buSzPct val="80000"/>
              <a:defRPr/>
            </a:pPr>
            <a:r>
              <a:rPr lang="en-US" sz="1800" kern="0" dirty="0">
                <a:gradFill>
                  <a:gsLst>
                    <a:gs pos="0">
                      <a:srgbClr val="292929">
                        <a:lumMod val="90000"/>
                        <a:lumOff val="10000"/>
                      </a:srgbClr>
                    </a:gs>
                    <a:gs pos="86000">
                      <a:srgbClr val="292929">
                        <a:lumMod val="90000"/>
                        <a:lumOff val="10000"/>
                      </a:srgbClr>
                    </a:gs>
                  </a:gsLst>
                  <a:lin ang="5400000" scaled="0"/>
                </a:gradFill>
              </a:rPr>
              <a:t>G: Data Disk (4 TB)</a:t>
            </a:r>
          </a:p>
        </p:txBody>
      </p:sp>
      <p:pic>
        <p:nvPicPr>
          <p:cNvPr id="7" name="Picture 6">
            <a:extLst>
              <a:ext uri="{FF2B5EF4-FFF2-40B4-BE49-F238E27FC236}">
                <a16:creationId xmlns:a16="http://schemas.microsoft.com/office/drawing/2014/main" id="{DB91E42A-357C-400E-9425-7558C49643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4248" y="1083667"/>
            <a:ext cx="780290" cy="780290"/>
          </a:xfrm>
          <a:prstGeom prst="rect">
            <a:avLst/>
          </a:prstGeom>
        </p:spPr>
      </p:pic>
      <p:sp>
        <p:nvSpPr>
          <p:cNvPr id="8" name="Rectangle 7">
            <a:extLst>
              <a:ext uri="{FF2B5EF4-FFF2-40B4-BE49-F238E27FC236}">
                <a16:creationId xmlns:a16="http://schemas.microsoft.com/office/drawing/2014/main" id="{F44B622B-7E86-410D-9571-69BD6CB758B4}"/>
              </a:ext>
            </a:extLst>
          </p:cNvPr>
          <p:cNvSpPr/>
          <p:nvPr/>
        </p:nvSpPr>
        <p:spPr bwMode="auto">
          <a:xfrm>
            <a:off x="10417205" y="1236903"/>
            <a:ext cx="1749977" cy="338550"/>
          </a:xfrm>
          <a:prstGeom prst="rect">
            <a:avLst/>
          </a:prstGeom>
          <a:solidFill>
            <a:schemeClr val="accent2"/>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rgbClr val="FFFFFF">
                      <a:alpha val="0"/>
                    </a:srgbClr>
                  </a:solidFill>
                </a:ln>
                <a:solidFill>
                  <a:schemeClr val="bg1">
                    <a:alpha val="99000"/>
                  </a:schemeClr>
                </a:solidFill>
              </a:rPr>
              <a:t>Azure Storage</a:t>
            </a:r>
          </a:p>
        </p:txBody>
      </p:sp>
      <p:grpSp>
        <p:nvGrpSpPr>
          <p:cNvPr id="9" name="Group 8">
            <a:extLst>
              <a:ext uri="{FF2B5EF4-FFF2-40B4-BE49-F238E27FC236}">
                <a16:creationId xmlns:a16="http://schemas.microsoft.com/office/drawing/2014/main" id="{384DB7DF-FA79-4C23-AA37-B9CF95667F90}"/>
              </a:ext>
            </a:extLst>
          </p:cNvPr>
          <p:cNvGrpSpPr/>
          <p:nvPr/>
        </p:nvGrpSpPr>
        <p:grpSpPr>
          <a:xfrm>
            <a:off x="10450821" y="1733388"/>
            <a:ext cx="1749972" cy="3358794"/>
            <a:chOff x="9105787" y="2918669"/>
            <a:chExt cx="1749972" cy="3358794"/>
          </a:xfrm>
        </p:grpSpPr>
        <p:sp>
          <p:nvSpPr>
            <p:cNvPr id="10" name="Rectangle 9">
              <a:extLst>
                <a:ext uri="{FF2B5EF4-FFF2-40B4-BE49-F238E27FC236}">
                  <a16:creationId xmlns:a16="http://schemas.microsoft.com/office/drawing/2014/main" id="{D10B4F1E-EA46-48DC-8457-6E4F3FDC10D3}"/>
                </a:ext>
              </a:extLst>
            </p:cNvPr>
            <p:cNvSpPr/>
            <p:nvPr/>
          </p:nvSpPr>
          <p:spPr bwMode="auto">
            <a:xfrm>
              <a:off x="9105787" y="2918669"/>
              <a:ext cx="1749972" cy="3358794"/>
            </a:xfrm>
            <a:prstGeom prst="rect">
              <a:avLst/>
            </a:prstGeom>
            <a:solidFill>
              <a:schemeClr val="tx2"/>
            </a:solidFill>
            <a:ln w="9525" cap="flat" cmpd="sng" algn="ctr">
              <a:noFill/>
              <a:prstDash val="solid"/>
              <a:headEnd type="none" w="med" len="med"/>
              <a:tailEnd type="none" w="med" len="med"/>
            </a:ln>
            <a:effectLst/>
          </p:spPr>
          <p:txBody>
            <a:bodyPr vert="horz" wrap="square" lIns="91412" tIns="91412" rIns="91412" bIns="91412" numCol="1" rtlCol="0" anchor="b" anchorCtr="0" compatLnSpc="1">
              <a:prstTxWarp prst="textNoShape">
                <a:avLst/>
              </a:prstTxWarp>
            </a:bodyPr>
            <a:lstStyle/>
            <a:p>
              <a:pPr defTabSz="914256">
                <a:lnSpc>
                  <a:spcPct val="90000"/>
                </a:lnSpc>
                <a:buSzPct val="90000"/>
                <a:defRPr/>
              </a:pPr>
              <a:endParaRPr lang="en-US" sz="1800" kern="0" dirty="0">
                <a:gradFill>
                  <a:gsLst>
                    <a:gs pos="85000">
                      <a:srgbClr val="FFFFFF"/>
                    </a:gs>
                    <a:gs pos="0">
                      <a:srgbClr val="FFFFFF"/>
                    </a:gs>
                  </a:gsLst>
                  <a:lin ang="5400000" scaled="0"/>
                </a:gradFill>
                <a:latin typeface="Segoe UI Light" pitchFamily="34" charset="0"/>
                <a:ea typeface="Segoe UI" pitchFamily="34" charset="0"/>
                <a:cs typeface="Segoe UI" pitchFamily="34" charset="0"/>
              </a:endParaRPr>
            </a:p>
          </p:txBody>
        </p:sp>
        <p:pic>
          <p:nvPicPr>
            <p:cNvPr id="11" name="Picture 10">
              <a:extLst>
                <a:ext uri="{FF2B5EF4-FFF2-40B4-BE49-F238E27FC236}">
                  <a16:creationId xmlns:a16="http://schemas.microsoft.com/office/drawing/2014/main" id="{A1F77587-B628-4692-9637-ECAB3C6950AF}"/>
                </a:ext>
              </a:extLst>
            </p:cNvPr>
            <p:cNvPicPr>
              <a:picLocks noChangeAspect="1"/>
            </p:cNvPicPr>
            <p:nvPr/>
          </p:nvPicPr>
          <p:blipFill>
            <a:blip r:embed="rId4">
              <a:biLevel thresh="25000"/>
            </a:blip>
            <a:stretch>
              <a:fillRect/>
            </a:stretch>
          </p:blipFill>
          <p:spPr>
            <a:xfrm>
              <a:off x="9650959" y="5560247"/>
              <a:ext cx="666304" cy="562033"/>
            </a:xfrm>
            <a:prstGeom prst="rect">
              <a:avLst/>
            </a:prstGeom>
          </p:spPr>
        </p:pic>
        <p:pic>
          <p:nvPicPr>
            <p:cNvPr id="12" name="Picture 11">
              <a:extLst>
                <a:ext uri="{FF2B5EF4-FFF2-40B4-BE49-F238E27FC236}">
                  <a16:creationId xmlns:a16="http://schemas.microsoft.com/office/drawing/2014/main" id="{48B05D4B-0CB1-4164-B061-55637BAE5947}"/>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182162" y="3109524"/>
              <a:ext cx="470840" cy="470840"/>
            </a:xfrm>
            <a:prstGeom prst="rect">
              <a:avLst/>
            </a:prstGeom>
          </p:spPr>
        </p:pic>
        <p:pic>
          <p:nvPicPr>
            <p:cNvPr id="13" name="Picture 12">
              <a:extLst>
                <a:ext uri="{FF2B5EF4-FFF2-40B4-BE49-F238E27FC236}">
                  <a16:creationId xmlns:a16="http://schemas.microsoft.com/office/drawing/2014/main" id="{03C1E403-EEF2-4D72-955C-0E7FFD88C32B}"/>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713018" y="3109524"/>
              <a:ext cx="470840" cy="470840"/>
            </a:xfrm>
            <a:prstGeom prst="rect">
              <a:avLst/>
            </a:prstGeom>
          </p:spPr>
        </p:pic>
        <p:pic>
          <p:nvPicPr>
            <p:cNvPr id="14" name="Picture 13">
              <a:extLst>
                <a:ext uri="{FF2B5EF4-FFF2-40B4-BE49-F238E27FC236}">
                  <a16:creationId xmlns:a16="http://schemas.microsoft.com/office/drawing/2014/main" id="{AAB1CEE4-0784-42AD-A9A5-F2495AFF8C8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260587" y="3109524"/>
              <a:ext cx="470840" cy="470840"/>
            </a:xfrm>
            <a:prstGeom prst="rect">
              <a:avLst/>
            </a:prstGeom>
          </p:spPr>
        </p:pic>
        <p:pic>
          <p:nvPicPr>
            <p:cNvPr id="15" name="Picture 14">
              <a:extLst>
                <a:ext uri="{FF2B5EF4-FFF2-40B4-BE49-F238E27FC236}">
                  <a16:creationId xmlns:a16="http://schemas.microsoft.com/office/drawing/2014/main" id="{92EBFFA5-CC20-4897-885A-278E4710BA56}"/>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182162" y="3714944"/>
              <a:ext cx="470840" cy="470840"/>
            </a:xfrm>
            <a:prstGeom prst="rect">
              <a:avLst/>
            </a:prstGeom>
          </p:spPr>
        </p:pic>
        <p:pic>
          <p:nvPicPr>
            <p:cNvPr id="16" name="Picture 15">
              <a:extLst>
                <a:ext uri="{FF2B5EF4-FFF2-40B4-BE49-F238E27FC236}">
                  <a16:creationId xmlns:a16="http://schemas.microsoft.com/office/drawing/2014/main" id="{278F8CA2-99AC-43F3-BE2C-8C3E3AB8955E}"/>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713018" y="3714944"/>
              <a:ext cx="470840" cy="470840"/>
            </a:xfrm>
            <a:prstGeom prst="rect">
              <a:avLst/>
            </a:prstGeom>
          </p:spPr>
        </p:pic>
        <p:pic>
          <p:nvPicPr>
            <p:cNvPr id="17" name="Picture 16">
              <a:extLst>
                <a:ext uri="{FF2B5EF4-FFF2-40B4-BE49-F238E27FC236}">
                  <a16:creationId xmlns:a16="http://schemas.microsoft.com/office/drawing/2014/main" id="{293C95CC-79F3-48C8-A4A4-8405656D2BC5}"/>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260587" y="3714944"/>
              <a:ext cx="470840" cy="470840"/>
            </a:xfrm>
            <a:prstGeom prst="rect">
              <a:avLst/>
            </a:prstGeom>
          </p:spPr>
        </p:pic>
        <p:pic>
          <p:nvPicPr>
            <p:cNvPr id="18" name="Picture 17">
              <a:extLst>
                <a:ext uri="{FF2B5EF4-FFF2-40B4-BE49-F238E27FC236}">
                  <a16:creationId xmlns:a16="http://schemas.microsoft.com/office/drawing/2014/main" id="{890C452E-83BA-4E7E-8364-C861321C13D0}"/>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180119" y="4320364"/>
              <a:ext cx="470840" cy="470840"/>
            </a:xfrm>
            <a:prstGeom prst="rect">
              <a:avLst/>
            </a:prstGeom>
          </p:spPr>
        </p:pic>
        <p:pic>
          <p:nvPicPr>
            <p:cNvPr id="19" name="Picture 18">
              <a:extLst>
                <a:ext uri="{FF2B5EF4-FFF2-40B4-BE49-F238E27FC236}">
                  <a16:creationId xmlns:a16="http://schemas.microsoft.com/office/drawing/2014/main" id="{6C448B03-9E98-4185-A592-82D9673856E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710975" y="4320364"/>
              <a:ext cx="470840" cy="470840"/>
            </a:xfrm>
            <a:prstGeom prst="rect">
              <a:avLst/>
            </a:prstGeom>
          </p:spPr>
        </p:pic>
        <p:pic>
          <p:nvPicPr>
            <p:cNvPr id="20" name="Picture 19">
              <a:extLst>
                <a:ext uri="{FF2B5EF4-FFF2-40B4-BE49-F238E27FC236}">
                  <a16:creationId xmlns:a16="http://schemas.microsoft.com/office/drawing/2014/main" id="{48FB3620-C0A0-4FAA-AD98-1B891574B28C}"/>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258544" y="4320364"/>
              <a:ext cx="470840" cy="470840"/>
            </a:xfrm>
            <a:prstGeom prst="rect">
              <a:avLst/>
            </a:prstGeom>
          </p:spPr>
        </p:pic>
        <p:pic>
          <p:nvPicPr>
            <p:cNvPr id="21" name="Picture 20">
              <a:extLst>
                <a:ext uri="{FF2B5EF4-FFF2-40B4-BE49-F238E27FC236}">
                  <a16:creationId xmlns:a16="http://schemas.microsoft.com/office/drawing/2014/main" id="{4E1B9303-434C-480D-83A4-F60DC38CECA2}"/>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184338" y="4892263"/>
              <a:ext cx="470840" cy="470840"/>
            </a:xfrm>
            <a:prstGeom prst="rect">
              <a:avLst/>
            </a:prstGeom>
          </p:spPr>
        </p:pic>
        <p:pic>
          <p:nvPicPr>
            <p:cNvPr id="22" name="Picture 21">
              <a:extLst>
                <a:ext uri="{FF2B5EF4-FFF2-40B4-BE49-F238E27FC236}">
                  <a16:creationId xmlns:a16="http://schemas.microsoft.com/office/drawing/2014/main" id="{ABF36218-62E6-4927-8B88-447C0FD08AA9}"/>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9715194" y="4892263"/>
              <a:ext cx="470840" cy="470840"/>
            </a:xfrm>
            <a:prstGeom prst="rect">
              <a:avLst/>
            </a:prstGeom>
          </p:spPr>
        </p:pic>
        <p:pic>
          <p:nvPicPr>
            <p:cNvPr id="23" name="Picture 22">
              <a:extLst>
                <a:ext uri="{FF2B5EF4-FFF2-40B4-BE49-F238E27FC236}">
                  <a16:creationId xmlns:a16="http://schemas.microsoft.com/office/drawing/2014/main" id="{E13FF62C-FEDC-48B1-8E39-A422E1929011}"/>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10262763" y="4892263"/>
              <a:ext cx="470840" cy="470840"/>
            </a:xfrm>
            <a:prstGeom prst="rect">
              <a:avLst/>
            </a:prstGeom>
          </p:spPr>
        </p:pic>
      </p:grpSp>
      <p:cxnSp>
        <p:nvCxnSpPr>
          <p:cNvPr id="24" name="Straight Arrow Connector 23">
            <a:extLst>
              <a:ext uri="{FF2B5EF4-FFF2-40B4-BE49-F238E27FC236}">
                <a16:creationId xmlns:a16="http://schemas.microsoft.com/office/drawing/2014/main" id="{D4410E6D-21D7-4C50-A73E-AC8B62558CB1}"/>
              </a:ext>
            </a:extLst>
          </p:cNvPr>
          <p:cNvCxnSpPr>
            <a:cxnSpLocks/>
          </p:cNvCxnSpPr>
          <p:nvPr/>
        </p:nvCxnSpPr>
        <p:spPr>
          <a:xfrm>
            <a:off x="8429182" y="3341022"/>
            <a:ext cx="2019243" cy="43089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52F9BAA-FFA0-4A42-8C13-B7D3181599E2}"/>
              </a:ext>
            </a:extLst>
          </p:cNvPr>
          <p:cNvCxnSpPr>
            <a:cxnSpLocks/>
          </p:cNvCxnSpPr>
          <p:nvPr/>
        </p:nvCxnSpPr>
        <p:spPr>
          <a:xfrm flipV="1">
            <a:off x="8678841" y="2962814"/>
            <a:ext cx="1539512" cy="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772F4BA-C057-450F-BAFE-A772FFAD3910}"/>
              </a:ext>
            </a:extLst>
          </p:cNvPr>
          <p:cNvCxnSpPr>
            <a:cxnSpLocks/>
          </p:cNvCxnSpPr>
          <p:nvPr/>
        </p:nvCxnSpPr>
        <p:spPr>
          <a:xfrm flipV="1">
            <a:off x="8343288" y="2311983"/>
            <a:ext cx="1856158" cy="3859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93C07288-CE80-4B5B-A9D4-97CFA8E4F7B2}"/>
              </a:ext>
            </a:extLst>
          </p:cNvPr>
          <p:cNvGrpSpPr/>
          <p:nvPr/>
        </p:nvGrpSpPr>
        <p:grpSpPr>
          <a:xfrm>
            <a:off x="5904673" y="2459567"/>
            <a:ext cx="4007652" cy="3044168"/>
            <a:chOff x="4772666" y="2771682"/>
            <a:chExt cx="4007652" cy="3044168"/>
          </a:xfrm>
          <a:solidFill>
            <a:srgbClr val="FF0000"/>
          </a:solidFill>
        </p:grpSpPr>
        <p:sp>
          <p:nvSpPr>
            <p:cNvPr id="28" name="Rectangle 27">
              <a:extLst>
                <a:ext uri="{FF2B5EF4-FFF2-40B4-BE49-F238E27FC236}">
                  <a16:creationId xmlns:a16="http://schemas.microsoft.com/office/drawing/2014/main" id="{65D887AC-DF1D-44F7-9BE1-439692AC49D4}"/>
                </a:ext>
              </a:extLst>
            </p:cNvPr>
            <p:cNvSpPr/>
            <p:nvPr/>
          </p:nvSpPr>
          <p:spPr bwMode="auto">
            <a:xfrm>
              <a:off x="4988467" y="4814494"/>
              <a:ext cx="3791851" cy="1001356"/>
            </a:xfrm>
            <a:prstGeom prst="rect">
              <a:avLst/>
            </a:prstGeom>
            <a:grpFill/>
            <a:ln w="381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r>
                <a:rPr lang="en-US" sz="2000" b="1" kern="0" dirty="0">
                  <a:solidFill>
                    <a:schemeClr val="bg1"/>
                  </a:solidFill>
                  <a:latin typeface="Arial" pitchFamily="-110" charset="0"/>
                  <a:ea typeface="ヒラギノ角ゴ ProN W3" pitchFamily="-110" charset="-128"/>
                  <a:cs typeface="ヒラギノ角ゴ ProN W3" pitchFamily="-110" charset="-128"/>
                  <a:sym typeface="Arial" pitchFamily="-110" charset="0"/>
                </a:rPr>
                <a:t>Beware:  </a:t>
              </a:r>
              <a:r>
                <a:rPr lang="en-US" sz="2000" kern="0" dirty="0">
                  <a:solidFill>
                    <a:schemeClr val="bg1"/>
                  </a:solidFill>
                  <a:latin typeface="Arial" pitchFamily="-110" charset="0"/>
                  <a:ea typeface="ヒラギノ角ゴ ProN W3" pitchFamily="-110" charset="-128"/>
                  <a:cs typeface="ヒラギノ角ゴ ProN W3" pitchFamily="-110" charset="-128"/>
                  <a:sym typeface="Arial" pitchFamily="-110" charset="0"/>
                </a:rPr>
                <a:t>Data on the D:\ Drive can/will be lost when a machine is moved or deallocated</a:t>
              </a:r>
            </a:p>
          </p:txBody>
        </p:sp>
        <p:cxnSp>
          <p:nvCxnSpPr>
            <p:cNvPr id="29" name="Straight Arrow Connector 28">
              <a:extLst>
                <a:ext uri="{FF2B5EF4-FFF2-40B4-BE49-F238E27FC236}">
                  <a16:creationId xmlns:a16="http://schemas.microsoft.com/office/drawing/2014/main" id="{DB87A071-80AF-4839-80A6-AAE5428AAAB4}"/>
                </a:ext>
              </a:extLst>
            </p:cNvPr>
            <p:cNvCxnSpPr>
              <a:cxnSpLocks/>
              <a:stCxn id="30" idx="2"/>
            </p:cNvCxnSpPr>
            <p:nvPr/>
          </p:nvCxnSpPr>
          <p:spPr>
            <a:xfrm>
              <a:off x="4995973" y="3045413"/>
              <a:ext cx="1984135" cy="1738110"/>
            </a:xfrm>
            <a:prstGeom prst="straightConnector1">
              <a:avLst/>
            </a:prstGeom>
            <a:grpFill/>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30" name="Rectangle 29">
              <a:extLst>
                <a:ext uri="{FF2B5EF4-FFF2-40B4-BE49-F238E27FC236}">
                  <a16:creationId xmlns:a16="http://schemas.microsoft.com/office/drawing/2014/main" id="{D2FD09E7-AB21-4A50-AFCA-70D5AD182156}"/>
                </a:ext>
              </a:extLst>
            </p:cNvPr>
            <p:cNvSpPr/>
            <p:nvPr/>
          </p:nvSpPr>
          <p:spPr bwMode="auto">
            <a:xfrm>
              <a:off x="4772666" y="2771682"/>
              <a:ext cx="446613" cy="273731"/>
            </a:xfrm>
            <a:prstGeom prst="rect">
              <a:avLst/>
            </a:prstGeom>
            <a:noFill/>
            <a:ln w="38100">
              <a:solidFill>
                <a:srgbClr val="FF0000"/>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defTabSz="914400" fontAlgn="base">
                <a:spcBef>
                  <a:spcPct val="0"/>
                </a:spcBef>
                <a:spcAft>
                  <a:spcPct val="0"/>
                </a:spcAft>
                <a:defRPr/>
              </a:pPr>
              <a:endParaRPr lang="en-US" sz="3200" kern="0">
                <a:solidFill>
                  <a:schemeClr val="bg1"/>
                </a:solidFill>
                <a:latin typeface="Arial" pitchFamily="-110" charset="0"/>
                <a:ea typeface="ヒラギノ角ゴ ProN W3" pitchFamily="-110" charset="-128"/>
                <a:cs typeface="ヒラギノ角ゴ ProN W3" pitchFamily="-110" charset="-128"/>
                <a:sym typeface="Arial" pitchFamily="-110" charset="0"/>
              </a:endParaRPr>
            </a:p>
          </p:txBody>
        </p:sp>
      </p:grpSp>
    </p:spTree>
    <p:extLst>
      <p:ext uri="{BB962C8B-B14F-4D97-AF65-F5344CB8AC3E}">
        <p14:creationId xmlns:p14="http://schemas.microsoft.com/office/powerpoint/2010/main" val="23826190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1" end="1"/>
                                            </p:txEl>
                                          </p:spTgt>
                                        </p:tgtEl>
                                        <p:attrNameLst>
                                          <p:attrName>style.visibility</p:attrName>
                                        </p:attrNameLst>
                                      </p:cBhvr>
                                      <p:to>
                                        <p:strVal val="visible"/>
                                      </p:to>
                                    </p:set>
                                    <p:animEffect transition="in" filter="fade">
                                      <p:cBhvr>
                                        <p:cTn id="15" dur="500"/>
                                        <p:tgtEl>
                                          <p:spTgt spid="2">
                                            <p:txEl>
                                              <p:pRg st="1" end="1"/>
                                            </p:txEl>
                                          </p:spTgt>
                                        </p:tgtEl>
                                      </p:cBhvr>
                                    </p:animEffect>
                                  </p:childTnLst>
                                </p:cTn>
                              </p:par>
                            </p:childTnLst>
                          </p:cTn>
                        </p:par>
                        <p:par>
                          <p:cTn id="16" fill="hold">
                            <p:stCondLst>
                              <p:cond delay="500"/>
                            </p:stCondLst>
                            <p:childTnLst>
                              <p:par>
                                <p:cTn id="17" presetID="31" presetClass="entr" presetSubtype="0"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
                                            <p:txEl>
                                              <p:pRg st="3" end="3"/>
                                            </p:txEl>
                                          </p:spTgt>
                                        </p:tgtEl>
                                        <p:attrNameLst>
                                          <p:attrName>style.visibility</p:attrName>
                                        </p:attrNameLst>
                                      </p:cBhvr>
                                      <p:to>
                                        <p:strVal val="visible"/>
                                      </p:to>
                                    </p:set>
                                    <p:animEffect transition="in" filter="fade">
                                      <p:cBhvr>
                                        <p:cTn id="30" dur="500"/>
                                        <p:tgtEl>
                                          <p:spTgt spid="2">
                                            <p:txEl>
                                              <p:pRg st="3" end="3"/>
                                            </p:txEl>
                                          </p:spTgt>
                                        </p:tgtEl>
                                      </p:cBhvr>
                                    </p:animEffect>
                                  </p:childTnLst>
                                </p:cTn>
                              </p:par>
                            </p:childTnLst>
                          </p:cTn>
                        </p:par>
                        <p:par>
                          <p:cTn id="31" fill="hold">
                            <p:stCondLst>
                              <p:cond delay="500"/>
                            </p:stCondLst>
                            <p:childTnLst>
                              <p:par>
                                <p:cTn id="32" presetID="10" presetClass="entr" presetSubtype="0" fill="hold" nodeType="afterEffect">
                                  <p:stCondLst>
                                    <p:cond delay="0"/>
                                  </p:stCondLst>
                                  <p:childTnLst>
                                    <p:set>
                                      <p:cBhvr>
                                        <p:cTn id="33" dur="1" fill="hold">
                                          <p:stCondLst>
                                            <p:cond delay="0"/>
                                          </p:stCondLst>
                                        </p:cTn>
                                        <p:tgtEl>
                                          <p:spTgt spid="2">
                                            <p:txEl>
                                              <p:pRg st="4" end="4"/>
                                            </p:txEl>
                                          </p:spTgt>
                                        </p:tgtEl>
                                        <p:attrNameLst>
                                          <p:attrName>style.visibility</p:attrName>
                                        </p:attrNameLst>
                                      </p:cBhvr>
                                      <p:to>
                                        <p:strVal val="visible"/>
                                      </p:to>
                                    </p:set>
                                    <p:animEffect transition="in" filter="fade">
                                      <p:cBhvr>
                                        <p:cTn id="34" dur="500"/>
                                        <p:tgtEl>
                                          <p:spTgt spid="2">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
                                            <p:txEl>
                                              <p:pRg st="5" end="5"/>
                                            </p:txEl>
                                          </p:spTgt>
                                        </p:tgtEl>
                                        <p:attrNameLst>
                                          <p:attrName>style.visibility</p:attrName>
                                        </p:attrNameLst>
                                      </p:cBhvr>
                                      <p:to>
                                        <p:strVal val="visible"/>
                                      </p:to>
                                    </p:set>
                                    <p:animEffect transition="in" filter="fade">
                                      <p:cBhvr>
                                        <p:cTn id="37" dur="500"/>
                                        <p:tgtEl>
                                          <p:spTgt spid="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545204"/>
            <a:ext cx="5212299" cy="3983037"/>
          </a:xfrm>
        </p:spPr>
        <p:txBody>
          <a:bodyPr/>
          <a:lstStyle/>
          <a:p>
            <a:r>
              <a:rPr lang="en-US" sz="2400"/>
              <a:t>Manage </a:t>
            </a:r>
          </a:p>
          <a:p>
            <a:pPr lvl="1"/>
            <a:r>
              <a:rPr lang="en-US" sz="2400"/>
              <a:t>Container Deployments</a:t>
            </a:r>
          </a:p>
          <a:p>
            <a:pPr lvl="1"/>
            <a:r>
              <a:rPr lang="en-US" sz="2400"/>
              <a:t>Clusters</a:t>
            </a:r>
          </a:p>
          <a:p>
            <a:r>
              <a:rPr lang="en-US" sz="2400"/>
              <a:t>Provide</a:t>
            </a:r>
          </a:p>
          <a:p>
            <a:pPr lvl="1"/>
            <a:r>
              <a:rPr lang="en-US" sz="2400"/>
              <a:t>High Availability</a:t>
            </a:r>
          </a:p>
          <a:p>
            <a:pPr lvl="1"/>
            <a:r>
              <a:rPr lang="en-US" sz="2400"/>
              <a:t>Scalability</a:t>
            </a:r>
          </a:p>
          <a:p>
            <a:pPr lvl="1"/>
            <a:r>
              <a:rPr lang="en-US" sz="2400"/>
              <a:t>Discoverability</a:t>
            </a:r>
          </a:p>
          <a:p>
            <a:pPr lvl="1"/>
            <a:r>
              <a:rPr lang="en-US" sz="2400"/>
              <a:t>Discovery</a:t>
            </a:r>
          </a:p>
          <a:p>
            <a:pPr lvl="1"/>
            <a:r>
              <a:rPr lang="en-US" sz="2400"/>
              <a:t>Networking</a:t>
            </a:r>
          </a:p>
          <a:p>
            <a:endParaRPr lang="en-US"/>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What is the Role of the Container Orchestrator?</a:t>
            </a:r>
          </a:p>
        </p:txBody>
      </p:sp>
      <p:sp>
        <p:nvSpPr>
          <p:cNvPr id="5" name="Rectangle 4"/>
          <p:cNvSpPr/>
          <p:nvPr/>
        </p:nvSpPr>
        <p:spPr>
          <a:xfrm>
            <a:off x="5834396" y="2047819"/>
            <a:ext cx="5125391" cy="584775"/>
          </a:xfrm>
          <a:prstGeom prst="rect">
            <a:avLst/>
          </a:prstGeom>
        </p:spPr>
        <p:txBody>
          <a:bodyPr wrap="square">
            <a:spAutoFit/>
          </a:bodyPr>
          <a:lstStyle/>
          <a:p>
            <a:pPr marL="287280" lvl="1" indent="0" algn="ctr">
              <a:buNone/>
            </a:pPr>
            <a:r>
              <a:rPr lang="en-US" sz="3200"/>
              <a:t>Why are they important?</a:t>
            </a:r>
          </a:p>
        </p:txBody>
      </p:sp>
      <p:cxnSp>
        <p:nvCxnSpPr>
          <p:cNvPr id="7" name="Straight Connector 6"/>
          <p:cNvCxnSpPr/>
          <p:nvPr/>
        </p:nvCxnSpPr>
        <p:spPr>
          <a:xfrm flipH="1">
            <a:off x="5559092" y="3195620"/>
            <a:ext cx="5828398" cy="1"/>
          </a:xfrm>
          <a:prstGeom prst="line">
            <a:avLst/>
          </a:prstGeom>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959325" y="3753568"/>
            <a:ext cx="7027933" cy="1569660"/>
          </a:xfrm>
          <a:prstGeom prst="rect">
            <a:avLst/>
          </a:prstGeom>
        </p:spPr>
        <p:txBody>
          <a:bodyPr wrap="square">
            <a:spAutoFit/>
          </a:bodyPr>
          <a:lstStyle/>
          <a:p>
            <a:pPr marL="287280" lvl="1" indent="0" algn="ctr">
              <a:buNone/>
            </a:pPr>
            <a:r>
              <a:rPr lang="en-US" sz="3200"/>
              <a:t>Orchestrators abstract an application &amp; its architecture completely from the infrastructure…</a:t>
            </a:r>
          </a:p>
        </p:txBody>
      </p:sp>
    </p:spTree>
    <p:extLst>
      <p:ext uri="{BB962C8B-B14F-4D97-AF65-F5344CB8AC3E}">
        <p14:creationId xmlns:p14="http://schemas.microsoft.com/office/powerpoint/2010/main" val="1962123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left)">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Container Orchestrator Leaders</a:t>
            </a:r>
          </a:p>
        </p:txBody>
      </p:sp>
      <p:pic>
        <p:nvPicPr>
          <p:cNvPr id="7" name="Picture 6"/>
          <p:cNvPicPr>
            <a:picLocks noChangeAspect="1"/>
          </p:cNvPicPr>
          <p:nvPr/>
        </p:nvPicPr>
        <p:blipFill>
          <a:blip r:embed="rId3"/>
          <a:stretch>
            <a:fillRect/>
          </a:stretch>
        </p:blipFill>
        <p:spPr>
          <a:xfrm>
            <a:off x="2545954" y="1298687"/>
            <a:ext cx="2952748" cy="2527455"/>
          </a:xfrm>
          <a:prstGeom prst="rect">
            <a:avLst/>
          </a:prstGeom>
        </p:spPr>
      </p:pic>
      <p:pic>
        <p:nvPicPr>
          <p:cNvPr id="8" name="Picture 7"/>
          <p:cNvPicPr>
            <a:picLocks noChangeAspect="1"/>
          </p:cNvPicPr>
          <p:nvPr/>
        </p:nvPicPr>
        <p:blipFill>
          <a:blip r:embed="rId4"/>
          <a:stretch>
            <a:fillRect/>
          </a:stretch>
        </p:blipFill>
        <p:spPr>
          <a:xfrm>
            <a:off x="6127072" y="1572992"/>
            <a:ext cx="3763448" cy="1978845"/>
          </a:xfrm>
          <a:prstGeom prst="rect">
            <a:avLst/>
          </a:prstGeom>
        </p:spPr>
      </p:pic>
      <p:pic>
        <p:nvPicPr>
          <p:cNvPr id="6" name="Picture 5">
            <a:extLst>
              <a:ext uri="{FF2B5EF4-FFF2-40B4-BE49-F238E27FC236}">
                <a16:creationId xmlns:a16="http://schemas.microsoft.com/office/drawing/2014/main" id="{A210F9B1-766E-484C-9BE3-1C9AC699097E}"/>
              </a:ext>
            </a:extLst>
          </p:cNvPr>
          <p:cNvPicPr>
            <a:picLocks noChangeAspect="1"/>
          </p:cNvPicPr>
          <p:nvPr/>
        </p:nvPicPr>
        <p:blipFill>
          <a:blip r:embed="rId5"/>
          <a:stretch>
            <a:fillRect/>
          </a:stretch>
        </p:blipFill>
        <p:spPr>
          <a:xfrm>
            <a:off x="2969500" y="3621063"/>
            <a:ext cx="2105657" cy="2074775"/>
          </a:xfrm>
          <a:prstGeom prst="rect">
            <a:avLst/>
          </a:prstGeom>
        </p:spPr>
      </p:pic>
      <p:pic>
        <p:nvPicPr>
          <p:cNvPr id="1026" name="Picture 2" descr="https://azure.microsoft.com/svghandler/service-fabric/?width=600&amp;height=315">
            <a:extLst>
              <a:ext uri="{FF2B5EF4-FFF2-40B4-BE49-F238E27FC236}">
                <a16:creationId xmlns:a16="http://schemas.microsoft.com/office/drawing/2014/main" id="{0BEE20BE-42D9-4CA0-AE96-9AA0A1D0ACB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988" r="23081"/>
          <a:stretch/>
        </p:blipFill>
        <p:spPr bwMode="auto">
          <a:xfrm>
            <a:off x="7018243" y="3694181"/>
            <a:ext cx="1981106" cy="19285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24E662-A6B2-41BA-99BF-D8FA8BC8835D}"/>
              </a:ext>
            </a:extLst>
          </p:cNvPr>
          <p:cNvSpPr txBox="1"/>
          <p:nvPr/>
        </p:nvSpPr>
        <p:spPr>
          <a:xfrm>
            <a:off x="3281349" y="5667704"/>
            <a:ext cx="1481958" cy="430887"/>
          </a:xfrm>
          <a:prstGeom prst="rect">
            <a:avLst/>
          </a:prstGeom>
        </p:spPr>
        <p:txBody>
          <a:bodyPr vert="horz" wrap="square" lIns="91440" tIns="91440" rIns="91440" bIns="91440" rtlCol="0" anchor="t">
            <a:spAutoFit/>
          </a:bodyPr>
          <a:lstStyle/>
          <a:p>
            <a:r>
              <a:rPr lang="en-US" sz="1600">
                <a:latin typeface="Segoe UI" pitchFamily="34" charset="0"/>
                <a:ea typeface="Segoe UI" pitchFamily="34" charset="0"/>
                <a:cs typeface="Segoe UI" pitchFamily="34" charset="0"/>
              </a:rPr>
              <a:t>Docker Swarm</a:t>
            </a:r>
          </a:p>
        </p:txBody>
      </p:sp>
      <p:sp>
        <p:nvSpPr>
          <p:cNvPr id="10" name="TextBox 9">
            <a:extLst>
              <a:ext uri="{FF2B5EF4-FFF2-40B4-BE49-F238E27FC236}">
                <a16:creationId xmlns:a16="http://schemas.microsoft.com/office/drawing/2014/main" id="{F41FF09E-022F-4BE3-A83A-844A3079447B}"/>
              </a:ext>
            </a:extLst>
          </p:cNvPr>
          <p:cNvSpPr txBox="1"/>
          <p:nvPr/>
        </p:nvSpPr>
        <p:spPr>
          <a:xfrm>
            <a:off x="7018243" y="5695838"/>
            <a:ext cx="1986455" cy="430887"/>
          </a:xfrm>
          <a:prstGeom prst="rect">
            <a:avLst/>
          </a:prstGeom>
        </p:spPr>
        <p:txBody>
          <a:bodyPr vert="horz" wrap="square" lIns="91440" tIns="91440" rIns="91440" bIns="91440" rtlCol="0" anchor="t">
            <a:spAutoFit/>
          </a:bodyPr>
          <a:lstStyle/>
          <a:p>
            <a:r>
              <a:rPr lang="en-US" sz="1600">
                <a:latin typeface="Segoe UI" pitchFamily="34" charset="0"/>
                <a:ea typeface="Segoe UI" pitchFamily="34" charset="0"/>
                <a:cs typeface="Segoe UI" pitchFamily="34" charset="0"/>
              </a:rPr>
              <a:t>Azure Service Fabric</a:t>
            </a:r>
          </a:p>
        </p:txBody>
      </p:sp>
    </p:spTree>
    <p:extLst>
      <p:ext uri="{BB962C8B-B14F-4D97-AF65-F5344CB8AC3E}">
        <p14:creationId xmlns:p14="http://schemas.microsoft.com/office/powerpoint/2010/main" val="2957561670"/>
      </p:ext>
    </p:extLst>
  </p:cSld>
  <p:clrMapOvr>
    <a:masterClrMapping/>
  </p:clrMapOvr>
  <p:transition>
    <p:fade/>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41134" y="1249246"/>
            <a:ext cx="6224548" cy="5318872"/>
          </a:xfrm>
        </p:spPr>
        <p:txBody>
          <a:bodyPr/>
          <a:lstStyle/>
          <a:p>
            <a:r>
              <a:rPr lang="en-US" sz="1800"/>
              <a:t>High Level Components</a:t>
            </a:r>
          </a:p>
          <a:p>
            <a:pPr lvl="1"/>
            <a:r>
              <a:rPr lang="en-US" sz="1800"/>
              <a:t>Master</a:t>
            </a:r>
          </a:p>
          <a:p>
            <a:pPr lvl="2"/>
            <a:r>
              <a:rPr lang="en-US" sz="1800"/>
              <a:t>Defines the Cluster and Managing the resources  including the Storage, Scheduler &amp; API Endpoint</a:t>
            </a:r>
          </a:p>
          <a:p>
            <a:pPr lvl="2"/>
            <a:r>
              <a:rPr lang="en-US" sz="1800"/>
              <a:t>Manages Registries of various pieces of the cluster (Nodes, Services, Pods)</a:t>
            </a:r>
          </a:p>
          <a:p>
            <a:pPr lvl="1"/>
            <a:r>
              <a:rPr lang="en-US" sz="1800"/>
              <a:t>Nodes</a:t>
            </a:r>
          </a:p>
          <a:p>
            <a:pPr lvl="2"/>
            <a:r>
              <a:rPr lang="en-US" sz="1800"/>
              <a:t>Provides the compute power</a:t>
            </a:r>
          </a:p>
          <a:p>
            <a:pPr lvl="1"/>
            <a:r>
              <a:rPr lang="en-US" sz="1800"/>
              <a:t>Pods run on Nodes</a:t>
            </a:r>
          </a:p>
          <a:p>
            <a:pPr lvl="2"/>
            <a:r>
              <a:rPr lang="en-US" sz="1800"/>
              <a:t>Collection of Containers that can run on a host</a:t>
            </a:r>
          </a:p>
          <a:p>
            <a:pPr lvl="2"/>
            <a:r>
              <a:rPr lang="en-US" sz="1800"/>
              <a:t>Logical Host with access to a shared volume</a:t>
            </a:r>
          </a:p>
          <a:p>
            <a:pPr lvl="1"/>
            <a:r>
              <a:rPr lang="en-US" sz="1800"/>
              <a:t>Service</a:t>
            </a:r>
          </a:p>
          <a:p>
            <a:pPr lvl="2"/>
            <a:r>
              <a:rPr lang="en-US" sz="1800"/>
              <a:t>Defines Set of Pods to be used for a Service</a:t>
            </a:r>
          </a:p>
          <a:p>
            <a:pPr lvl="1"/>
            <a:r>
              <a:rPr lang="en-US" sz="1800"/>
              <a:t>Container</a:t>
            </a:r>
          </a:p>
          <a:p>
            <a:pPr lvl="2"/>
            <a:r>
              <a:rPr lang="en-US" sz="1800"/>
              <a:t>Unit of Compute</a:t>
            </a:r>
          </a:p>
          <a:p>
            <a:endParaRPr lang="en-US" sz="1600"/>
          </a:p>
        </p:txBody>
      </p:sp>
      <p:sp>
        <p:nvSpPr>
          <p:cNvPr id="3" name="Text Placeholder 2"/>
          <p:cNvSpPr>
            <a:spLocks noGrp="1"/>
          </p:cNvSpPr>
          <p:nvPr>
            <p:ph type="body" sz="quarter" idx="10"/>
          </p:nvPr>
        </p:nvSpPr>
        <p:spPr>
          <a:xfrm>
            <a:off x="352759" y="727051"/>
            <a:ext cx="8683086" cy="404579"/>
          </a:xfrm>
        </p:spPr>
        <p:txBody>
          <a:bodyPr/>
          <a:lstStyle/>
          <a:p>
            <a:r>
              <a:rPr lang="en-US" sz="2400"/>
              <a:t>Open source based on project “Borg” at Google</a:t>
            </a:r>
            <a:endParaRPr lang="en-US"/>
          </a:p>
        </p:txBody>
      </p:sp>
      <p:sp>
        <p:nvSpPr>
          <p:cNvPr id="4" name="Title 3"/>
          <p:cNvSpPr>
            <a:spLocks noGrp="1"/>
          </p:cNvSpPr>
          <p:nvPr>
            <p:ph type="title"/>
          </p:nvPr>
        </p:nvSpPr>
        <p:spPr/>
        <p:txBody>
          <a:bodyPr/>
          <a:lstStyle/>
          <a:p>
            <a:r>
              <a:rPr lang="en-US"/>
              <a:t>Kubernetes</a:t>
            </a:r>
          </a:p>
        </p:txBody>
      </p:sp>
      <p:pic>
        <p:nvPicPr>
          <p:cNvPr id="5" name="Picture 4"/>
          <p:cNvPicPr>
            <a:picLocks noChangeAspect="1"/>
          </p:cNvPicPr>
          <p:nvPr/>
        </p:nvPicPr>
        <p:blipFill>
          <a:blip r:embed="rId3"/>
          <a:stretch>
            <a:fillRect/>
          </a:stretch>
        </p:blipFill>
        <p:spPr>
          <a:xfrm>
            <a:off x="10715422" y="10859"/>
            <a:ext cx="1596654" cy="1366683"/>
          </a:xfrm>
          <a:prstGeom prst="rect">
            <a:avLst/>
          </a:prstGeom>
        </p:spPr>
      </p:pic>
      <p:grpSp>
        <p:nvGrpSpPr>
          <p:cNvPr id="14" name="Group 13"/>
          <p:cNvGrpSpPr/>
          <p:nvPr/>
        </p:nvGrpSpPr>
        <p:grpSpPr>
          <a:xfrm>
            <a:off x="7079225" y="3052079"/>
            <a:ext cx="1963125" cy="1449995"/>
            <a:chOff x="7148051" y="2840757"/>
            <a:chExt cx="1963125" cy="1449995"/>
          </a:xfrm>
        </p:grpSpPr>
        <p:sp>
          <p:nvSpPr>
            <p:cNvPr id="9" name="Rectangle 8"/>
            <p:cNvSpPr/>
            <p:nvPr/>
          </p:nvSpPr>
          <p:spPr>
            <a:xfrm>
              <a:off x="7148051" y="2895599"/>
              <a:ext cx="1794387" cy="139515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0" name="TextBox 9"/>
            <p:cNvSpPr txBox="1"/>
            <p:nvPr/>
          </p:nvSpPr>
          <p:spPr>
            <a:xfrm>
              <a:off x="7901808" y="2840757"/>
              <a:ext cx="1209368"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master</a:t>
              </a:r>
            </a:p>
          </p:txBody>
        </p:sp>
      </p:grpSp>
      <p:grpSp>
        <p:nvGrpSpPr>
          <p:cNvPr id="24" name="Group 23"/>
          <p:cNvGrpSpPr/>
          <p:nvPr/>
        </p:nvGrpSpPr>
        <p:grpSpPr>
          <a:xfrm>
            <a:off x="9493243" y="4230700"/>
            <a:ext cx="2207343" cy="1640959"/>
            <a:chOff x="9552038" y="1905653"/>
            <a:chExt cx="1961711" cy="1446119"/>
          </a:xfrm>
        </p:grpSpPr>
        <p:sp>
          <p:nvSpPr>
            <p:cNvPr id="31" name="Rectangle 30"/>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2" name="TextBox 31"/>
            <p:cNvSpPr txBox="1"/>
            <p:nvPr/>
          </p:nvSpPr>
          <p:spPr>
            <a:xfrm>
              <a:off x="10304381" y="1905653"/>
              <a:ext cx="1209368" cy="379725"/>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node2</a:t>
              </a:r>
            </a:p>
          </p:txBody>
        </p:sp>
      </p:grpSp>
      <p:grpSp>
        <p:nvGrpSpPr>
          <p:cNvPr id="25" name="Group 24"/>
          <p:cNvGrpSpPr/>
          <p:nvPr/>
        </p:nvGrpSpPr>
        <p:grpSpPr>
          <a:xfrm>
            <a:off x="10369407" y="4661587"/>
            <a:ext cx="963561" cy="461448"/>
            <a:chOff x="8512476" y="802088"/>
            <a:chExt cx="963561" cy="461448"/>
          </a:xfrm>
          <a:solidFill>
            <a:schemeClr val="accent6"/>
          </a:solidFill>
        </p:grpSpPr>
        <p:sp>
          <p:nvSpPr>
            <p:cNvPr id="29" name="Rectangle 28"/>
            <p:cNvSpPr/>
            <p:nvPr/>
          </p:nvSpPr>
          <p:spPr>
            <a:xfrm>
              <a:off x="8512476" y="802088"/>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30" name="TextBox 29"/>
            <p:cNvSpPr txBox="1"/>
            <p:nvPr/>
          </p:nvSpPr>
          <p:spPr>
            <a:xfrm>
              <a:off x="8659960" y="802088"/>
              <a:ext cx="672640" cy="430887"/>
            </a:xfrm>
            <a:prstGeom prst="rect">
              <a:avLst/>
            </a:prstGeom>
            <a:grp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pod3</a:t>
              </a:r>
            </a:p>
          </p:txBody>
        </p:sp>
      </p:grpSp>
      <p:grpSp>
        <p:nvGrpSpPr>
          <p:cNvPr id="15" name="Group 14"/>
          <p:cNvGrpSpPr/>
          <p:nvPr/>
        </p:nvGrpSpPr>
        <p:grpSpPr>
          <a:xfrm>
            <a:off x="9483211" y="1629611"/>
            <a:ext cx="2207343" cy="1640959"/>
            <a:chOff x="9552038" y="1905653"/>
            <a:chExt cx="1961711" cy="1446119"/>
          </a:xfrm>
        </p:grpSpPr>
        <p:sp>
          <p:nvSpPr>
            <p:cNvPr id="7" name="Rectangle 6"/>
            <p:cNvSpPr/>
            <p:nvPr/>
          </p:nvSpPr>
          <p:spPr>
            <a:xfrm>
              <a:off x="9552038" y="1956619"/>
              <a:ext cx="1794387" cy="13951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1" name="TextBox 10"/>
            <p:cNvSpPr txBox="1"/>
            <p:nvPr/>
          </p:nvSpPr>
          <p:spPr>
            <a:xfrm>
              <a:off x="10304381" y="1905653"/>
              <a:ext cx="1209368" cy="430887"/>
            </a:xfrm>
            <a:prstGeom prst="rect">
              <a:avLst/>
            </a:prstGeom>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node1</a:t>
              </a:r>
            </a:p>
          </p:txBody>
        </p:sp>
      </p:grpSp>
      <p:grpSp>
        <p:nvGrpSpPr>
          <p:cNvPr id="18" name="Group 17"/>
          <p:cNvGrpSpPr/>
          <p:nvPr/>
        </p:nvGrpSpPr>
        <p:grpSpPr>
          <a:xfrm>
            <a:off x="9653712" y="2075156"/>
            <a:ext cx="963561" cy="461448"/>
            <a:chOff x="7806813" y="816746"/>
            <a:chExt cx="963561" cy="461448"/>
          </a:xfrm>
          <a:solidFill>
            <a:schemeClr val="accent6"/>
          </a:solidFill>
        </p:grpSpPr>
        <p:sp>
          <p:nvSpPr>
            <p:cNvPr id="16" name="Rectangle 15"/>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17" name="TextBox 16"/>
            <p:cNvSpPr txBox="1"/>
            <p:nvPr/>
          </p:nvSpPr>
          <p:spPr>
            <a:xfrm>
              <a:off x="7952273" y="827764"/>
              <a:ext cx="672640" cy="430887"/>
            </a:xfrm>
            <a:prstGeom prst="rect">
              <a:avLst/>
            </a:prstGeom>
            <a:grp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pod1</a:t>
              </a:r>
            </a:p>
          </p:txBody>
        </p:sp>
      </p:grpSp>
      <p:grpSp>
        <p:nvGrpSpPr>
          <p:cNvPr id="19" name="Group 18"/>
          <p:cNvGrpSpPr/>
          <p:nvPr/>
        </p:nvGrpSpPr>
        <p:grpSpPr>
          <a:xfrm>
            <a:off x="10449430" y="2621192"/>
            <a:ext cx="963561" cy="461448"/>
            <a:chOff x="7806813" y="816746"/>
            <a:chExt cx="963561" cy="461448"/>
          </a:xfrm>
          <a:solidFill>
            <a:schemeClr val="accent6"/>
          </a:solidFill>
        </p:grpSpPr>
        <p:sp>
          <p:nvSpPr>
            <p:cNvPr id="20" name="Rectangle 19"/>
            <p:cNvSpPr/>
            <p:nvPr/>
          </p:nvSpPr>
          <p:spPr>
            <a:xfrm>
              <a:off x="7806813" y="816746"/>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1" name="TextBox 20"/>
            <p:cNvSpPr txBox="1"/>
            <p:nvPr/>
          </p:nvSpPr>
          <p:spPr>
            <a:xfrm>
              <a:off x="7954297" y="816746"/>
              <a:ext cx="672640" cy="430887"/>
            </a:xfrm>
            <a:prstGeom prst="rect">
              <a:avLst/>
            </a:prstGeom>
            <a:grp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pod2</a:t>
              </a:r>
            </a:p>
          </p:txBody>
        </p:sp>
      </p:grpSp>
      <p:cxnSp>
        <p:nvCxnSpPr>
          <p:cNvPr id="36" name="Connector: Elbow 35"/>
          <p:cNvCxnSpPr>
            <a:stCxn id="9" idx="0"/>
            <a:endCxn id="7" idx="1"/>
          </p:cNvCxnSpPr>
          <p:nvPr/>
        </p:nvCxnSpPr>
        <p:spPr>
          <a:xfrm rot="5400000" flipH="1" flipV="1">
            <a:off x="8415858" y="2039568"/>
            <a:ext cx="627914" cy="1506792"/>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37" name="Connector: Elbow 36"/>
          <p:cNvCxnSpPr>
            <a:stCxn id="9" idx="2"/>
            <a:endCxn id="31" idx="1"/>
          </p:cNvCxnSpPr>
          <p:nvPr/>
        </p:nvCxnSpPr>
        <p:spPr>
          <a:xfrm rot="16200000" flipH="1">
            <a:off x="8445820" y="4032673"/>
            <a:ext cx="578022" cy="1516824"/>
          </a:xfrm>
          <a:prstGeom prst="bentConnector2">
            <a:avLst/>
          </a:prstGeom>
          <a:ln>
            <a:headEnd type="triangle"/>
            <a:tailEnd type="triangle"/>
          </a:ln>
        </p:spPr>
        <p:style>
          <a:lnRef idx="3">
            <a:schemeClr val="accent3"/>
          </a:lnRef>
          <a:fillRef idx="0">
            <a:schemeClr val="accent3"/>
          </a:fillRef>
          <a:effectRef idx="2">
            <a:schemeClr val="accent3"/>
          </a:effectRef>
          <a:fontRef idx="minor">
            <a:schemeClr val="tx1"/>
          </a:fontRef>
        </p:style>
      </p:cxnSp>
      <p:sp>
        <p:nvSpPr>
          <p:cNvPr id="45" name="Isosceles Triangle 44"/>
          <p:cNvSpPr/>
          <p:nvPr/>
        </p:nvSpPr>
        <p:spPr>
          <a:xfrm>
            <a:off x="8873611" y="5562458"/>
            <a:ext cx="2539379" cy="889228"/>
          </a:xfrm>
          <a:prstGeom prst="triangle">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40" name="Rectangle 39"/>
          <p:cNvSpPr/>
          <p:nvPr/>
        </p:nvSpPr>
        <p:spPr>
          <a:xfrm>
            <a:off x="9653712" y="5996671"/>
            <a:ext cx="308849" cy="306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400" b="1"/>
              <a:t>1</a:t>
            </a:r>
          </a:p>
        </p:txBody>
      </p:sp>
      <p:sp>
        <p:nvSpPr>
          <p:cNvPr id="42" name="Rectangle 41"/>
          <p:cNvSpPr/>
          <p:nvPr/>
        </p:nvSpPr>
        <p:spPr>
          <a:xfrm>
            <a:off x="10020908" y="5996671"/>
            <a:ext cx="308849" cy="306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400" b="1"/>
              <a:t>2</a:t>
            </a:r>
          </a:p>
        </p:txBody>
      </p:sp>
      <p:sp>
        <p:nvSpPr>
          <p:cNvPr id="43" name="Rectangle 42"/>
          <p:cNvSpPr/>
          <p:nvPr/>
        </p:nvSpPr>
        <p:spPr>
          <a:xfrm>
            <a:off x="10388104" y="5996670"/>
            <a:ext cx="308849" cy="30674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400" b="1"/>
              <a:t>3</a:t>
            </a:r>
          </a:p>
        </p:txBody>
      </p:sp>
      <p:sp>
        <p:nvSpPr>
          <p:cNvPr id="46" name="TextBox 45"/>
          <p:cNvSpPr txBox="1"/>
          <p:nvPr/>
        </p:nvSpPr>
        <p:spPr>
          <a:xfrm>
            <a:off x="7359479" y="5565268"/>
            <a:ext cx="1376517" cy="1169551"/>
          </a:xfrm>
          <a:prstGeom prst="rect">
            <a:avLst/>
          </a:prstGeom>
          <a:solidFill>
            <a:schemeClr val="accent3"/>
          </a:solid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Containers run in Pods as defined by a Service</a:t>
            </a:r>
          </a:p>
        </p:txBody>
      </p:sp>
      <p:sp>
        <p:nvSpPr>
          <p:cNvPr id="49" name="TextBox 48"/>
          <p:cNvSpPr txBox="1"/>
          <p:nvPr/>
        </p:nvSpPr>
        <p:spPr>
          <a:xfrm>
            <a:off x="7308276" y="3598193"/>
            <a:ext cx="1250101" cy="677108"/>
          </a:xfrm>
          <a:prstGeom prst="rect">
            <a:avLst/>
          </a:prstGeom>
          <a:solidFill>
            <a:schemeClr val="accent6">
              <a:lumMod val="40000"/>
              <a:lumOff val="60000"/>
            </a:schemeClr>
          </a:solid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service 1</a:t>
            </a:r>
          </a:p>
          <a:p>
            <a:pPr algn="ctr"/>
            <a:r>
              <a:rPr lang="en-US" sz="1600">
                <a:solidFill>
                  <a:schemeClr val="bg1"/>
                </a:solidFill>
                <a:latin typeface="Segoe UI" pitchFamily="34" charset="0"/>
                <a:ea typeface="Segoe UI" pitchFamily="34" charset="0"/>
                <a:cs typeface="Segoe UI" pitchFamily="34" charset="0"/>
              </a:rPr>
              <a:t>{pod4}</a:t>
            </a:r>
          </a:p>
        </p:txBody>
      </p:sp>
      <p:pic>
        <p:nvPicPr>
          <p:cNvPr id="51" name="Picture 50"/>
          <p:cNvPicPr>
            <a:picLocks noChangeAspect="1"/>
          </p:cNvPicPr>
          <p:nvPr/>
        </p:nvPicPr>
        <p:blipFill>
          <a:blip r:embed="rId4">
            <a:duotone>
              <a:prstClr val="black"/>
              <a:schemeClr val="tx2">
                <a:tint val="45000"/>
                <a:satMod val="400000"/>
              </a:schemeClr>
            </a:duotone>
          </a:blip>
          <a:stretch>
            <a:fillRect/>
          </a:stretch>
        </p:blipFill>
        <p:spPr>
          <a:xfrm>
            <a:off x="10169563" y="3435759"/>
            <a:ext cx="646363" cy="646363"/>
          </a:xfrm>
          <a:prstGeom prst="rect">
            <a:avLst/>
          </a:prstGeom>
        </p:spPr>
      </p:pic>
      <p:sp>
        <p:nvSpPr>
          <p:cNvPr id="52" name="Rectangle 51"/>
          <p:cNvSpPr/>
          <p:nvPr/>
        </p:nvSpPr>
        <p:spPr bwMode="auto">
          <a:xfrm>
            <a:off x="10817486" y="3621107"/>
            <a:ext cx="684793" cy="27029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pPr>
            <a:r>
              <a:rPr lang="en-US" sz="1600">
                <a:ln>
                  <a:solidFill>
                    <a:srgbClr val="FFFFFF">
                      <a:alpha val="0"/>
                    </a:srgbClr>
                  </a:solidFill>
                </a:ln>
                <a:solidFill>
                  <a:srgbClr val="292929">
                    <a:alpha val="99000"/>
                  </a:srgbClr>
                </a:solidFill>
              </a:rPr>
              <a:t>Storage</a:t>
            </a:r>
          </a:p>
        </p:txBody>
      </p:sp>
      <p:cxnSp>
        <p:nvCxnSpPr>
          <p:cNvPr id="53" name="Straight Connector 52"/>
          <p:cNvCxnSpPr>
            <a:stCxn id="7" idx="2"/>
            <a:endCxn id="51" idx="0"/>
          </p:cNvCxnSpPr>
          <p:nvPr/>
        </p:nvCxnSpPr>
        <p:spPr>
          <a:xfrm>
            <a:off x="10492745" y="3270570"/>
            <a:ext cx="0" cy="165189"/>
          </a:xfrm>
          <a:prstGeom prst="line">
            <a:avLst/>
          </a:prstGeom>
        </p:spPr>
        <p:style>
          <a:lnRef idx="3">
            <a:schemeClr val="dk1"/>
          </a:lnRef>
          <a:fillRef idx="0">
            <a:schemeClr val="dk1"/>
          </a:fillRef>
          <a:effectRef idx="2">
            <a:schemeClr val="dk1"/>
          </a:effectRef>
          <a:fontRef idx="minor">
            <a:schemeClr val="tx1"/>
          </a:fontRef>
        </p:style>
      </p:cxnSp>
      <p:cxnSp>
        <p:nvCxnSpPr>
          <p:cNvPr id="58" name="Straight Connector 57"/>
          <p:cNvCxnSpPr>
            <a:stCxn id="51" idx="2"/>
            <a:endCxn id="31" idx="0"/>
          </p:cNvCxnSpPr>
          <p:nvPr/>
        </p:nvCxnSpPr>
        <p:spPr>
          <a:xfrm>
            <a:off x="10492745" y="4082122"/>
            <a:ext cx="10032" cy="206411"/>
          </a:xfrm>
          <a:prstGeom prst="line">
            <a:avLst/>
          </a:prstGeom>
        </p:spPr>
        <p:style>
          <a:lnRef idx="3">
            <a:schemeClr val="dk1"/>
          </a:lnRef>
          <a:fillRef idx="0">
            <a:schemeClr val="dk1"/>
          </a:fillRef>
          <a:effectRef idx="2">
            <a:schemeClr val="dk1"/>
          </a:effectRef>
          <a:fontRef idx="minor">
            <a:schemeClr val="tx1"/>
          </a:fontRef>
        </p:style>
      </p:cxnSp>
      <p:cxnSp>
        <p:nvCxnSpPr>
          <p:cNvPr id="64" name="Straight Connector 63"/>
          <p:cNvCxnSpPr/>
          <p:nvPr/>
        </p:nvCxnSpPr>
        <p:spPr>
          <a:xfrm flipH="1" flipV="1">
            <a:off x="8873611" y="3765781"/>
            <a:ext cx="1456146" cy="2326"/>
          </a:xfrm>
          <a:prstGeom prst="line">
            <a:avLst/>
          </a:prstGeom>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9663744" y="5241614"/>
            <a:ext cx="963561" cy="461448"/>
            <a:chOff x="7011095" y="836079"/>
            <a:chExt cx="963561" cy="461448"/>
          </a:xfrm>
          <a:solidFill>
            <a:schemeClr val="accent6"/>
          </a:solidFill>
        </p:grpSpPr>
        <p:sp>
          <p:nvSpPr>
            <p:cNvPr id="27" name="Rectangle 26"/>
            <p:cNvSpPr/>
            <p:nvPr/>
          </p:nvSpPr>
          <p:spPr>
            <a:xfrm>
              <a:off x="7011095" y="836079"/>
              <a:ext cx="963561" cy="461448"/>
            </a:xfrm>
            <a:prstGeom prst="rect">
              <a:avLst/>
            </a:prstGeom>
            <a:grp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err="1"/>
            </a:p>
          </p:txBody>
        </p:sp>
        <p:sp>
          <p:nvSpPr>
            <p:cNvPr id="28" name="TextBox 27"/>
            <p:cNvSpPr txBox="1"/>
            <p:nvPr/>
          </p:nvSpPr>
          <p:spPr>
            <a:xfrm>
              <a:off x="7158579" y="836079"/>
              <a:ext cx="672640" cy="430887"/>
            </a:xfrm>
            <a:prstGeom prst="rect">
              <a:avLst/>
            </a:prstGeom>
            <a:grpFill/>
          </p:spPr>
          <p:txBody>
            <a:bodyPr vert="horz" wrap="square" lIns="91440" tIns="91440" rIns="91440" bIns="91440" rtlCol="0" anchor="t">
              <a:spAutoFit/>
            </a:bodyPr>
            <a:lstStyle/>
            <a:p>
              <a:pPr algn="ctr"/>
              <a:r>
                <a:rPr lang="en-US" sz="1600">
                  <a:solidFill>
                    <a:schemeClr val="bg1"/>
                  </a:solidFill>
                  <a:latin typeface="Segoe UI" pitchFamily="34" charset="0"/>
                  <a:ea typeface="Segoe UI" pitchFamily="34" charset="0"/>
                  <a:cs typeface="Segoe UI" pitchFamily="34" charset="0"/>
                </a:rPr>
                <a:t>pod4</a:t>
              </a:r>
            </a:p>
          </p:txBody>
        </p:sp>
      </p:grpSp>
    </p:spTree>
    <p:extLst>
      <p:ext uri="{BB962C8B-B14F-4D97-AF65-F5344CB8AC3E}">
        <p14:creationId xmlns:p14="http://schemas.microsoft.com/office/powerpoint/2010/main" val="225383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2">
                                            <p:txEl>
                                              <p:pRg st="3" end="3"/>
                                            </p:txEl>
                                          </p:spTgt>
                                        </p:tgtEl>
                                        <p:attrNameLst>
                                          <p:attrName>style.visibility</p:attrName>
                                        </p:attrNameLst>
                                      </p:cBhvr>
                                      <p:to>
                                        <p:strVal val="visible"/>
                                      </p:to>
                                    </p:set>
                                    <p:animEffect transition="in" filter="fade">
                                      <p:cBhvr>
                                        <p:cTn id="16" dur="500"/>
                                        <p:tgtEl>
                                          <p:spTgt spid="2">
                                            <p:txEl>
                                              <p:pRg st="3" end="3"/>
                                            </p:txEl>
                                          </p:spTgt>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down)">
                                      <p:cBhvr>
                                        <p:cTn id="20" dur="500"/>
                                        <p:tgtEl>
                                          <p:spTgt spid="14"/>
                                        </p:tgtEl>
                                      </p:cBhvr>
                                    </p:animEffect>
                                  </p:childTnLst>
                                </p:cTn>
                              </p:par>
                            </p:childTnLst>
                          </p:cTn>
                        </p:par>
                        <p:par>
                          <p:cTn id="21" fill="hold">
                            <p:stCondLst>
                              <p:cond delay="1000"/>
                            </p:stCondLst>
                            <p:childTnLst>
                              <p:par>
                                <p:cTn id="22" presetID="22" presetClass="entr" presetSubtype="4" fill="hold" nodeType="afterEffect">
                                  <p:stCondLst>
                                    <p:cond delay="0"/>
                                  </p:stCondLst>
                                  <p:childTnLst>
                                    <p:set>
                                      <p:cBhvr>
                                        <p:cTn id="23" dur="1" fill="hold">
                                          <p:stCondLst>
                                            <p:cond delay="0"/>
                                          </p:stCondLst>
                                        </p:cTn>
                                        <p:tgtEl>
                                          <p:spTgt spid="64"/>
                                        </p:tgtEl>
                                        <p:attrNameLst>
                                          <p:attrName>style.visibility</p:attrName>
                                        </p:attrNameLst>
                                      </p:cBhvr>
                                      <p:to>
                                        <p:strVal val="visible"/>
                                      </p:to>
                                    </p:set>
                                    <p:animEffect transition="in" filter="wipe(down)">
                                      <p:cBhvr>
                                        <p:cTn id="24" dur="500"/>
                                        <p:tgtEl>
                                          <p:spTgt spid="64"/>
                                        </p:tgtEl>
                                      </p:cBhvr>
                                    </p:animEffect>
                                  </p:childTnLst>
                                </p:cTn>
                              </p:par>
                            </p:childTnLst>
                          </p:cTn>
                        </p:par>
                        <p:par>
                          <p:cTn id="25" fill="hold">
                            <p:stCondLst>
                              <p:cond delay="1500"/>
                            </p:stCondLst>
                            <p:childTnLst>
                              <p:par>
                                <p:cTn id="26" presetID="22" presetClass="entr" presetSubtype="4" fill="hold" nodeType="afterEffect">
                                  <p:stCondLst>
                                    <p:cond delay="0"/>
                                  </p:stCondLst>
                                  <p:childTnLst>
                                    <p:set>
                                      <p:cBhvr>
                                        <p:cTn id="27" dur="1" fill="hold">
                                          <p:stCondLst>
                                            <p:cond delay="0"/>
                                          </p:stCondLst>
                                        </p:cTn>
                                        <p:tgtEl>
                                          <p:spTgt spid="51"/>
                                        </p:tgtEl>
                                        <p:attrNameLst>
                                          <p:attrName>style.visibility</p:attrName>
                                        </p:attrNameLst>
                                      </p:cBhvr>
                                      <p:to>
                                        <p:strVal val="visible"/>
                                      </p:to>
                                    </p:set>
                                    <p:animEffect transition="in" filter="wipe(down)">
                                      <p:cBhvr>
                                        <p:cTn id="28" dur="500"/>
                                        <p:tgtEl>
                                          <p:spTgt spid="51"/>
                                        </p:tgtEl>
                                      </p:cBhvr>
                                    </p:animEffect>
                                  </p:childTnLst>
                                </p:cTn>
                              </p:par>
                            </p:childTnLst>
                          </p:cTn>
                        </p:par>
                        <p:par>
                          <p:cTn id="29" fill="hold">
                            <p:stCondLst>
                              <p:cond delay="2000"/>
                            </p:stCondLst>
                            <p:childTnLst>
                              <p:par>
                                <p:cTn id="30" presetID="1" presetClass="entr" presetSubtype="0" fill="hold" grpId="0" nodeType="afterEffect">
                                  <p:stCondLst>
                                    <p:cond delay="0"/>
                                  </p:stCondLst>
                                  <p:childTnLst>
                                    <p:set>
                                      <p:cBhvr>
                                        <p:cTn id="31" dur="1" fill="hold">
                                          <p:stCondLst>
                                            <p:cond delay="0"/>
                                          </p:stCondLst>
                                        </p:cTn>
                                        <p:tgtEl>
                                          <p:spTgt spid="5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
                                            <p:txEl>
                                              <p:pRg st="4" end="4"/>
                                            </p:txEl>
                                          </p:spTgt>
                                        </p:tgtEl>
                                        <p:attrNameLst>
                                          <p:attrName>style.visibility</p:attrName>
                                        </p:attrNameLst>
                                      </p:cBhvr>
                                      <p:to>
                                        <p:strVal val="visible"/>
                                      </p:to>
                                    </p:set>
                                    <p:animEffect transition="in" filter="fade">
                                      <p:cBhvr>
                                        <p:cTn id="36" dur="500"/>
                                        <p:tgtEl>
                                          <p:spTgt spid="2">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2">
                                            <p:txEl>
                                              <p:pRg st="5" end="5"/>
                                            </p:txEl>
                                          </p:spTgt>
                                        </p:tgtEl>
                                        <p:attrNameLst>
                                          <p:attrName>style.visibility</p:attrName>
                                        </p:attrNameLst>
                                      </p:cBhvr>
                                      <p:to>
                                        <p:strVal val="visible"/>
                                      </p:to>
                                    </p:set>
                                    <p:animEffect transition="in" filter="fade">
                                      <p:cBhvr>
                                        <p:cTn id="39" dur="500"/>
                                        <p:tgtEl>
                                          <p:spTgt spid="2">
                                            <p:txEl>
                                              <p:pRg st="5" end="5"/>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down)">
                                      <p:cBhvr>
                                        <p:cTn id="43" dur="500"/>
                                        <p:tgtEl>
                                          <p:spTgt spid="15"/>
                                        </p:tgtEl>
                                      </p:cBhvr>
                                    </p:animEffect>
                                  </p:childTnLst>
                                </p:cTn>
                              </p:par>
                              <p:par>
                                <p:cTn id="44" presetID="22" presetClass="entr" presetSubtype="4"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wipe(down)">
                                      <p:cBhvr>
                                        <p:cTn id="46" dur="500"/>
                                        <p:tgtEl>
                                          <p:spTgt spid="24"/>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22" presetClass="entr" presetSubtype="4" fill="hold" nodeType="withEffect">
                                  <p:stCondLst>
                                    <p:cond delay="0"/>
                                  </p:stCondLst>
                                  <p:childTnLst>
                                    <p:set>
                                      <p:cBhvr>
                                        <p:cTn id="54" dur="1" fill="hold">
                                          <p:stCondLst>
                                            <p:cond delay="0"/>
                                          </p:stCondLst>
                                        </p:cTn>
                                        <p:tgtEl>
                                          <p:spTgt spid="58"/>
                                        </p:tgtEl>
                                        <p:attrNameLst>
                                          <p:attrName>style.visibility</p:attrName>
                                        </p:attrNameLst>
                                      </p:cBhvr>
                                      <p:to>
                                        <p:strVal val="visible"/>
                                      </p:to>
                                    </p:set>
                                    <p:animEffect transition="in" filter="wipe(down)">
                                      <p:cBhvr>
                                        <p:cTn id="55" dur="500"/>
                                        <p:tgtEl>
                                          <p:spTgt spid="58"/>
                                        </p:tgtEl>
                                      </p:cBhvr>
                                    </p:animEffect>
                                  </p:childTnLst>
                                </p:cTn>
                              </p:par>
                              <p:par>
                                <p:cTn id="56" presetID="22" presetClass="entr" presetSubtype="4"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wipe(down)">
                                      <p:cBhvr>
                                        <p:cTn id="58" dur="500"/>
                                        <p:tgtEl>
                                          <p:spTgt spid="5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2">
                                            <p:txEl>
                                              <p:pRg st="6" end="6"/>
                                            </p:txEl>
                                          </p:spTgt>
                                        </p:tgtEl>
                                        <p:attrNameLst>
                                          <p:attrName>style.visibility</p:attrName>
                                        </p:attrNameLst>
                                      </p:cBhvr>
                                      <p:to>
                                        <p:strVal val="visible"/>
                                      </p:to>
                                    </p:set>
                                    <p:animEffect transition="in" filter="fade">
                                      <p:cBhvr>
                                        <p:cTn id="63" dur="500"/>
                                        <p:tgtEl>
                                          <p:spTgt spid="2">
                                            <p:txEl>
                                              <p:pRg st="6" end="6"/>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
                                            <p:txEl>
                                              <p:pRg st="7" end="7"/>
                                            </p:txEl>
                                          </p:spTgt>
                                        </p:tgtEl>
                                        <p:attrNameLst>
                                          <p:attrName>style.visibility</p:attrName>
                                        </p:attrNameLst>
                                      </p:cBhvr>
                                      <p:to>
                                        <p:strVal val="visible"/>
                                      </p:to>
                                    </p:set>
                                    <p:animEffect transition="in" filter="fade">
                                      <p:cBhvr>
                                        <p:cTn id="66" dur="500"/>
                                        <p:tgtEl>
                                          <p:spTgt spid="2">
                                            <p:txEl>
                                              <p:pRg st="7" end="7"/>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2">
                                            <p:txEl>
                                              <p:pRg st="8" end="8"/>
                                            </p:txEl>
                                          </p:spTgt>
                                        </p:tgtEl>
                                        <p:attrNameLst>
                                          <p:attrName>style.visibility</p:attrName>
                                        </p:attrNameLst>
                                      </p:cBhvr>
                                      <p:to>
                                        <p:strVal val="visible"/>
                                      </p:to>
                                    </p:set>
                                    <p:animEffect transition="in" filter="fade">
                                      <p:cBhvr>
                                        <p:cTn id="69" dur="500"/>
                                        <p:tgtEl>
                                          <p:spTgt spid="2">
                                            <p:txEl>
                                              <p:pRg st="8" end="8"/>
                                            </p:txEl>
                                          </p:spTgt>
                                        </p:tgtEl>
                                      </p:cBhvr>
                                    </p:animEffect>
                                  </p:childTnLst>
                                </p:cTn>
                              </p:par>
                            </p:childTnLst>
                          </p:cTn>
                        </p:par>
                        <p:par>
                          <p:cTn id="70" fill="hold">
                            <p:stCondLst>
                              <p:cond delay="500"/>
                            </p:stCondLst>
                            <p:childTnLst>
                              <p:par>
                                <p:cTn id="71" presetID="22" presetClass="entr" presetSubtype="4" fill="hold"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wipe(down)">
                                      <p:cBhvr>
                                        <p:cTn id="73" dur="500"/>
                                        <p:tgtEl>
                                          <p:spTgt spid="18"/>
                                        </p:tgtEl>
                                      </p:cBhvr>
                                    </p:animEffect>
                                  </p:childTnLst>
                                </p:cTn>
                              </p:par>
                              <p:par>
                                <p:cTn id="74" presetID="22" presetClass="entr" presetSubtype="4" fill="hold" nodeType="withEffect">
                                  <p:stCondLst>
                                    <p:cond delay="0"/>
                                  </p:stCondLst>
                                  <p:childTnLst>
                                    <p:set>
                                      <p:cBhvr>
                                        <p:cTn id="75" dur="1" fill="hold">
                                          <p:stCondLst>
                                            <p:cond delay="0"/>
                                          </p:stCondLst>
                                        </p:cTn>
                                        <p:tgtEl>
                                          <p:spTgt spid="19"/>
                                        </p:tgtEl>
                                        <p:attrNameLst>
                                          <p:attrName>style.visibility</p:attrName>
                                        </p:attrNameLst>
                                      </p:cBhvr>
                                      <p:to>
                                        <p:strVal val="visible"/>
                                      </p:to>
                                    </p:set>
                                    <p:animEffect transition="in" filter="wipe(down)">
                                      <p:cBhvr>
                                        <p:cTn id="76" dur="500"/>
                                        <p:tgtEl>
                                          <p:spTgt spid="19"/>
                                        </p:tgtEl>
                                      </p:cBhvr>
                                    </p:animEffect>
                                  </p:childTnLst>
                                </p:cTn>
                              </p:par>
                              <p:par>
                                <p:cTn id="77" presetID="22" presetClass="entr" presetSubtype="4"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wipe(down)">
                                      <p:cBhvr>
                                        <p:cTn id="79" dur="500"/>
                                        <p:tgtEl>
                                          <p:spTgt spid="25"/>
                                        </p:tgtEl>
                                      </p:cBhvr>
                                    </p:animEffect>
                                  </p:childTnLst>
                                </p:cTn>
                              </p:par>
                              <p:par>
                                <p:cTn id="80" presetID="22" presetClass="entr" presetSubtype="4"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wipe(down)">
                                      <p:cBhvr>
                                        <p:cTn id="82" dur="500"/>
                                        <p:tgtEl>
                                          <p:spTgt spid="26"/>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2">
                                            <p:txEl>
                                              <p:pRg st="9" end="9"/>
                                            </p:txEl>
                                          </p:spTgt>
                                        </p:tgtEl>
                                        <p:attrNameLst>
                                          <p:attrName>style.visibility</p:attrName>
                                        </p:attrNameLst>
                                      </p:cBhvr>
                                      <p:to>
                                        <p:strVal val="visible"/>
                                      </p:to>
                                    </p:set>
                                    <p:animEffect transition="in" filter="fade">
                                      <p:cBhvr>
                                        <p:cTn id="87" dur="500"/>
                                        <p:tgtEl>
                                          <p:spTgt spid="2">
                                            <p:txEl>
                                              <p:pRg st="9" end="9"/>
                                            </p:txEl>
                                          </p:spTgt>
                                        </p:tgtEl>
                                      </p:cBhvr>
                                    </p:animEffect>
                                  </p:childTnLst>
                                </p:cTn>
                              </p:par>
                              <p:par>
                                <p:cTn id="88" presetID="10" presetClass="entr" presetSubtype="0" fill="hold" nodeType="withEffect">
                                  <p:stCondLst>
                                    <p:cond delay="0"/>
                                  </p:stCondLst>
                                  <p:childTnLst>
                                    <p:set>
                                      <p:cBhvr>
                                        <p:cTn id="89" dur="1" fill="hold">
                                          <p:stCondLst>
                                            <p:cond delay="0"/>
                                          </p:stCondLst>
                                        </p:cTn>
                                        <p:tgtEl>
                                          <p:spTgt spid="2">
                                            <p:txEl>
                                              <p:pRg st="10" end="10"/>
                                            </p:txEl>
                                          </p:spTgt>
                                        </p:tgtEl>
                                        <p:attrNameLst>
                                          <p:attrName>style.visibility</p:attrName>
                                        </p:attrNameLst>
                                      </p:cBhvr>
                                      <p:to>
                                        <p:strVal val="visible"/>
                                      </p:to>
                                    </p:set>
                                    <p:animEffect transition="in" filter="fade">
                                      <p:cBhvr>
                                        <p:cTn id="90" dur="500"/>
                                        <p:tgtEl>
                                          <p:spTgt spid="2">
                                            <p:txEl>
                                              <p:pRg st="10" end="10"/>
                                            </p:txEl>
                                          </p:spTgt>
                                        </p:tgtEl>
                                      </p:cBhvr>
                                    </p:animEffect>
                                  </p:childTnLst>
                                </p:cTn>
                              </p:par>
                            </p:childTnLst>
                          </p:cTn>
                        </p:par>
                        <p:par>
                          <p:cTn id="91" fill="hold">
                            <p:stCondLst>
                              <p:cond delay="500"/>
                            </p:stCondLst>
                            <p:childTnLst>
                              <p:par>
                                <p:cTn id="92" presetID="22" presetClass="entr" presetSubtype="4" fill="hold" grpId="0" nodeType="afterEffect">
                                  <p:stCondLst>
                                    <p:cond delay="0"/>
                                  </p:stCondLst>
                                  <p:childTnLst>
                                    <p:set>
                                      <p:cBhvr>
                                        <p:cTn id="93" dur="1" fill="hold">
                                          <p:stCondLst>
                                            <p:cond delay="0"/>
                                          </p:stCondLst>
                                        </p:cTn>
                                        <p:tgtEl>
                                          <p:spTgt spid="49"/>
                                        </p:tgtEl>
                                        <p:attrNameLst>
                                          <p:attrName>style.visibility</p:attrName>
                                        </p:attrNameLst>
                                      </p:cBhvr>
                                      <p:to>
                                        <p:strVal val="visible"/>
                                      </p:to>
                                    </p:set>
                                    <p:animEffect transition="in" filter="wipe(down)">
                                      <p:cBhvr>
                                        <p:cTn id="94" dur="500"/>
                                        <p:tgtEl>
                                          <p:spTgt spid="49"/>
                                        </p:tgtEl>
                                      </p:cBhvr>
                                    </p:animEffect>
                                  </p:childTnLst>
                                </p:cTn>
                              </p:par>
                            </p:childTnLst>
                          </p:cTn>
                        </p:par>
                      </p:childTnLst>
                    </p:cTn>
                  </p:par>
                  <p:par>
                    <p:cTn id="95" fill="hold">
                      <p:stCondLst>
                        <p:cond delay="indefinite"/>
                      </p:stCondLst>
                      <p:childTnLst>
                        <p:par>
                          <p:cTn id="96" fill="hold">
                            <p:stCondLst>
                              <p:cond delay="0"/>
                            </p:stCondLst>
                            <p:childTnLst>
                              <p:par>
                                <p:cTn id="97" presetID="10" presetClass="entr" presetSubtype="0" fill="hold" nodeType="clickEffect">
                                  <p:stCondLst>
                                    <p:cond delay="0"/>
                                  </p:stCondLst>
                                  <p:childTnLst>
                                    <p:set>
                                      <p:cBhvr>
                                        <p:cTn id="98" dur="1" fill="hold">
                                          <p:stCondLst>
                                            <p:cond delay="0"/>
                                          </p:stCondLst>
                                        </p:cTn>
                                        <p:tgtEl>
                                          <p:spTgt spid="2">
                                            <p:txEl>
                                              <p:pRg st="11" end="11"/>
                                            </p:txEl>
                                          </p:spTgt>
                                        </p:tgtEl>
                                        <p:attrNameLst>
                                          <p:attrName>style.visibility</p:attrName>
                                        </p:attrNameLst>
                                      </p:cBhvr>
                                      <p:to>
                                        <p:strVal val="visible"/>
                                      </p:to>
                                    </p:set>
                                    <p:animEffect transition="in" filter="fade">
                                      <p:cBhvr>
                                        <p:cTn id="99" dur="500"/>
                                        <p:tgtEl>
                                          <p:spTgt spid="2">
                                            <p:txEl>
                                              <p:pRg st="11" end="11"/>
                                            </p:txEl>
                                          </p:spTgt>
                                        </p:tgtEl>
                                      </p:cBhvr>
                                    </p:animEffect>
                                  </p:childTnLst>
                                </p:cTn>
                              </p:par>
                              <p:par>
                                <p:cTn id="100" presetID="10" presetClass="entr" presetSubtype="0" fill="hold" nodeType="withEffect">
                                  <p:stCondLst>
                                    <p:cond delay="0"/>
                                  </p:stCondLst>
                                  <p:childTnLst>
                                    <p:set>
                                      <p:cBhvr>
                                        <p:cTn id="101" dur="1" fill="hold">
                                          <p:stCondLst>
                                            <p:cond delay="0"/>
                                          </p:stCondLst>
                                        </p:cTn>
                                        <p:tgtEl>
                                          <p:spTgt spid="2">
                                            <p:txEl>
                                              <p:pRg st="12" end="12"/>
                                            </p:txEl>
                                          </p:spTgt>
                                        </p:tgtEl>
                                        <p:attrNameLst>
                                          <p:attrName>style.visibility</p:attrName>
                                        </p:attrNameLst>
                                      </p:cBhvr>
                                      <p:to>
                                        <p:strVal val="visible"/>
                                      </p:to>
                                    </p:set>
                                    <p:animEffect transition="in" filter="fade">
                                      <p:cBhvr>
                                        <p:cTn id="102" dur="500"/>
                                        <p:tgtEl>
                                          <p:spTgt spid="2">
                                            <p:txEl>
                                              <p:pRg st="12" end="12"/>
                                            </p:txEl>
                                          </p:spTgt>
                                        </p:tgtEl>
                                      </p:cBhvr>
                                    </p:animEffect>
                                  </p:childTnLst>
                                </p:cTn>
                              </p:par>
                            </p:childTnLst>
                          </p:cTn>
                        </p:par>
                        <p:par>
                          <p:cTn id="103" fill="hold">
                            <p:stCondLst>
                              <p:cond delay="500"/>
                            </p:stCondLst>
                            <p:childTnLst>
                              <p:par>
                                <p:cTn id="104" presetID="22" presetClass="entr" presetSubtype="1" fill="hold" grpId="0" nodeType="afterEffect">
                                  <p:stCondLst>
                                    <p:cond delay="0"/>
                                  </p:stCondLst>
                                  <p:childTnLst>
                                    <p:set>
                                      <p:cBhvr>
                                        <p:cTn id="105" dur="1" fill="hold">
                                          <p:stCondLst>
                                            <p:cond delay="0"/>
                                          </p:stCondLst>
                                        </p:cTn>
                                        <p:tgtEl>
                                          <p:spTgt spid="45"/>
                                        </p:tgtEl>
                                        <p:attrNameLst>
                                          <p:attrName>style.visibility</p:attrName>
                                        </p:attrNameLst>
                                      </p:cBhvr>
                                      <p:to>
                                        <p:strVal val="visible"/>
                                      </p:to>
                                    </p:set>
                                    <p:animEffect transition="in" filter="wipe(up)">
                                      <p:cBhvr>
                                        <p:cTn id="106" dur="500"/>
                                        <p:tgtEl>
                                          <p:spTgt spid="45"/>
                                        </p:tgtEl>
                                      </p:cBhvr>
                                    </p:animEffect>
                                  </p:childTnLst>
                                </p:cTn>
                              </p:par>
                            </p:childTnLst>
                          </p:cTn>
                        </p:par>
                        <p:par>
                          <p:cTn id="107" fill="hold">
                            <p:stCondLst>
                              <p:cond delay="1000"/>
                            </p:stCondLst>
                            <p:childTnLst>
                              <p:par>
                                <p:cTn id="108" presetID="22" presetClass="entr" presetSubtype="4" fill="hold" grpId="0" nodeType="afterEffect">
                                  <p:stCondLst>
                                    <p:cond delay="0"/>
                                  </p:stCondLst>
                                  <p:childTnLst>
                                    <p:set>
                                      <p:cBhvr>
                                        <p:cTn id="109" dur="1" fill="hold">
                                          <p:stCondLst>
                                            <p:cond delay="0"/>
                                          </p:stCondLst>
                                        </p:cTn>
                                        <p:tgtEl>
                                          <p:spTgt spid="40"/>
                                        </p:tgtEl>
                                        <p:attrNameLst>
                                          <p:attrName>style.visibility</p:attrName>
                                        </p:attrNameLst>
                                      </p:cBhvr>
                                      <p:to>
                                        <p:strVal val="visible"/>
                                      </p:to>
                                    </p:set>
                                    <p:animEffect transition="in" filter="wipe(down)">
                                      <p:cBhvr>
                                        <p:cTn id="110" dur="500"/>
                                        <p:tgtEl>
                                          <p:spTgt spid="40"/>
                                        </p:tgtEl>
                                      </p:cBhvr>
                                    </p:animEffect>
                                  </p:childTnLst>
                                </p:cTn>
                              </p:par>
                            </p:childTnLst>
                          </p:cTn>
                        </p:par>
                        <p:par>
                          <p:cTn id="111" fill="hold">
                            <p:stCondLst>
                              <p:cond delay="1500"/>
                            </p:stCondLst>
                            <p:childTnLst>
                              <p:par>
                                <p:cTn id="112" presetID="22" presetClass="entr" presetSubtype="4" fill="hold" grpId="0" nodeType="afterEffect">
                                  <p:stCondLst>
                                    <p:cond delay="0"/>
                                  </p:stCondLst>
                                  <p:childTnLst>
                                    <p:set>
                                      <p:cBhvr>
                                        <p:cTn id="113" dur="1" fill="hold">
                                          <p:stCondLst>
                                            <p:cond delay="0"/>
                                          </p:stCondLst>
                                        </p:cTn>
                                        <p:tgtEl>
                                          <p:spTgt spid="42"/>
                                        </p:tgtEl>
                                        <p:attrNameLst>
                                          <p:attrName>style.visibility</p:attrName>
                                        </p:attrNameLst>
                                      </p:cBhvr>
                                      <p:to>
                                        <p:strVal val="visible"/>
                                      </p:to>
                                    </p:set>
                                    <p:animEffect transition="in" filter="wipe(down)">
                                      <p:cBhvr>
                                        <p:cTn id="114" dur="500"/>
                                        <p:tgtEl>
                                          <p:spTgt spid="42"/>
                                        </p:tgtEl>
                                      </p:cBhvr>
                                    </p:animEffect>
                                  </p:childTnLst>
                                </p:cTn>
                              </p:par>
                            </p:childTnLst>
                          </p:cTn>
                        </p:par>
                        <p:par>
                          <p:cTn id="115" fill="hold">
                            <p:stCondLst>
                              <p:cond delay="2000"/>
                            </p:stCondLst>
                            <p:childTnLst>
                              <p:par>
                                <p:cTn id="116" presetID="22" presetClass="entr" presetSubtype="4" fill="hold" grpId="0" nodeType="afterEffect">
                                  <p:stCondLst>
                                    <p:cond delay="0"/>
                                  </p:stCondLst>
                                  <p:childTnLst>
                                    <p:set>
                                      <p:cBhvr>
                                        <p:cTn id="117" dur="1" fill="hold">
                                          <p:stCondLst>
                                            <p:cond delay="0"/>
                                          </p:stCondLst>
                                        </p:cTn>
                                        <p:tgtEl>
                                          <p:spTgt spid="43"/>
                                        </p:tgtEl>
                                        <p:attrNameLst>
                                          <p:attrName>style.visibility</p:attrName>
                                        </p:attrNameLst>
                                      </p:cBhvr>
                                      <p:to>
                                        <p:strVal val="visible"/>
                                      </p:to>
                                    </p:set>
                                    <p:animEffect transition="in" filter="wipe(down)">
                                      <p:cBhvr>
                                        <p:cTn id="118" dur="500"/>
                                        <p:tgtEl>
                                          <p:spTgt spid="43"/>
                                        </p:tgtEl>
                                      </p:cBhvr>
                                    </p:animEffect>
                                  </p:childTnLst>
                                </p:cTn>
                              </p:par>
                            </p:childTnLst>
                          </p:cTn>
                        </p:par>
                        <p:par>
                          <p:cTn id="119" fill="hold">
                            <p:stCondLst>
                              <p:cond delay="2500"/>
                            </p:stCondLst>
                            <p:childTnLst>
                              <p:par>
                                <p:cTn id="120" presetID="1" presetClass="entr" presetSubtype="0" fill="hold" grpId="0" nodeType="afterEffect">
                                  <p:stCondLst>
                                    <p:cond delay="0"/>
                                  </p:stCondLst>
                                  <p:childTnLst>
                                    <p:set>
                                      <p:cBhvr>
                                        <p:cTn id="121"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0" grpId="0" animBg="1"/>
      <p:bldP spid="42" grpId="0" animBg="1"/>
      <p:bldP spid="43" grpId="0" animBg="1"/>
      <p:bldP spid="46" grpId="0" animBg="1"/>
      <p:bldP spid="49" grpId="0" animBg="1"/>
      <p:bldP spid="52" grpId="0"/>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a:t>Based on Apache </a:t>
            </a:r>
            <a:r>
              <a:rPr lang="en-US" err="1"/>
              <a:t>Mesos</a:t>
            </a:r>
            <a:endParaRPr lang="en-US"/>
          </a:p>
        </p:txBody>
      </p:sp>
      <p:sp>
        <p:nvSpPr>
          <p:cNvPr id="4" name="Title 3"/>
          <p:cNvSpPr>
            <a:spLocks noGrp="1"/>
          </p:cNvSpPr>
          <p:nvPr>
            <p:ph type="title"/>
          </p:nvPr>
        </p:nvSpPr>
        <p:spPr/>
        <p:txBody>
          <a:bodyPr/>
          <a:lstStyle/>
          <a:p>
            <a:r>
              <a:rPr lang="en-US"/>
              <a:t>DC/OS (Datacenter Operating System)</a:t>
            </a:r>
          </a:p>
        </p:txBody>
      </p:sp>
      <p:pic>
        <p:nvPicPr>
          <p:cNvPr id="5" name="Picture 4"/>
          <p:cNvPicPr>
            <a:picLocks noChangeAspect="1"/>
          </p:cNvPicPr>
          <p:nvPr/>
        </p:nvPicPr>
        <p:blipFill>
          <a:blip r:embed="rId3"/>
          <a:stretch>
            <a:fillRect/>
          </a:stretch>
        </p:blipFill>
        <p:spPr>
          <a:xfrm>
            <a:off x="10267019" y="0"/>
            <a:ext cx="2169456" cy="1140714"/>
          </a:xfrm>
          <a:prstGeom prst="rect">
            <a:avLst/>
          </a:prstGeom>
        </p:spPr>
      </p:pic>
      <p:sp>
        <p:nvSpPr>
          <p:cNvPr id="7" name="Text Placeholder 1"/>
          <p:cNvSpPr txBox="1">
            <a:spLocks/>
          </p:cNvSpPr>
          <p:nvPr/>
        </p:nvSpPr>
        <p:spPr>
          <a:xfrm>
            <a:off x="199573" y="1204678"/>
            <a:ext cx="6094901" cy="4505170"/>
          </a:xfrm>
          <a:prstGeom prst="rect">
            <a:avLst/>
          </a:prstGeom>
        </p:spPr>
        <p:txBody>
          <a:bodyPr vert="horz"/>
          <a:lstStyle>
            <a:lvl1pPr marL="285750" indent="-285750" algn="l" defTabSz="1109758" rtl="0" eaLnBrk="1" latinLnBrk="0" hangingPunct="1">
              <a:lnSpc>
                <a:spcPct val="110000"/>
              </a:lnSpc>
              <a:spcBef>
                <a:spcPct val="20000"/>
              </a:spcBef>
              <a:buClr>
                <a:schemeClr val="tx1"/>
              </a:buClr>
              <a:buSzPct val="100000"/>
              <a:buFont typeface="Arial"/>
              <a:buChar char="•"/>
              <a:defRPr sz="1400" kern="1200">
                <a:solidFill>
                  <a:schemeClr val="tx1"/>
                </a:solidFill>
                <a:latin typeface="Segoe UI" pitchFamily="34" charset="0"/>
                <a:ea typeface="Segoe UI" pitchFamily="34" charset="0"/>
                <a:cs typeface="Segoe UI" pitchFamily="34" charset="0"/>
              </a:defRPr>
            </a:lvl1pPr>
            <a:lvl2pPr marL="573030" indent="-285750" algn="l" defTabSz="1109758" rtl="0" eaLnBrk="1" latinLnBrk="0" hangingPunct="1">
              <a:lnSpc>
                <a:spcPct val="110000"/>
              </a:lnSpc>
              <a:spcBef>
                <a:spcPct val="20000"/>
              </a:spcBef>
              <a:buFont typeface="Lucida Grande"/>
              <a:buChar char="-"/>
              <a:defRPr sz="1400" kern="1200">
                <a:solidFill>
                  <a:schemeClr val="tx1"/>
                </a:solidFill>
                <a:latin typeface="Segoe UI" pitchFamily="34" charset="0"/>
                <a:ea typeface="Segoe UI" pitchFamily="34" charset="0"/>
                <a:cs typeface="Segoe UI" pitchFamily="34" charset="0"/>
              </a:defRPr>
            </a:lvl2pPr>
            <a:lvl3pPr marL="885937"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3pPr>
            <a:lvl4pPr marL="1173216" indent="-285750" algn="l" defTabSz="1109758" rtl="0" eaLnBrk="1" latinLnBrk="0" hangingPunct="1">
              <a:lnSpc>
                <a:spcPct val="110000"/>
              </a:lnSpc>
              <a:spcBef>
                <a:spcPct val="20000"/>
              </a:spcBef>
              <a:buFont typeface="Courier New"/>
              <a:buChar char="o"/>
              <a:defRPr sz="1400" kern="1200">
                <a:solidFill>
                  <a:schemeClr val="tx1"/>
                </a:solidFill>
                <a:latin typeface="Segoe UI" pitchFamily="34" charset="0"/>
                <a:ea typeface="Segoe UI" pitchFamily="34" charset="0"/>
                <a:cs typeface="Segoe UI" pitchFamily="34" charset="0"/>
              </a:defRPr>
            </a:lvl4pPr>
            <a:lvl5pPr marL="1127540" indent="0" algn="l" defTabSz="1109758" rtl="0" eaLnBrk="1" latinLnBrk="0" hangingPunct="1">
              <a:spcBef>
                <a:spcPct val="20000"/>
              </a:spcBef>
              <a:buFont typeface="Wingdings" charset="2"/>
              <a:buNone/>
              <a:defRPr sz="1400" kern="1200">
                <a:solidFill>
                  <a:schemeClr val="tx1"/>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2200" err="1"/>
              <a:t>Mesos</a:t>
            </a:r>
            <a:r>
              <a:rPr lang="en-US" sz="2200"/>
              <a:t> Master</a:t>
            </a:r>
          </a:p>
          <a:p>
            <a:pPr lvl="1"/>
            <a:r>
              <a:rPr lang="en-US" sz="2200"/>
              <a:t>Marathon Scheduler and manages containers running on nodes &amp; Universe installs software and Chronos for batch</a:t>
            </a:r>
          </a:p>
          <a:p>
            <a:r>
              <a:rPr lang="en-US" sz="2200" err="1"/>
              <a:t>Mesos</a:t>
            </a:r>
            <a:r>
              <a:rPr lang="en-US" sz="2200"/>
              <a:t> Nodes or Slaves</a:t>
            </a:r>
          </a:p>
          <a:p>
            <a:pPr lvl="1"/>
            <a:r>
              <a:rPr lang="en-US" sz="2200"/>
              <a:t>Responsible for running the containers</a:t>
            </a:r>
          </a:p>
          <a:p>
            <a:r>
              <a:rPr lang="en-US" sz="2200"/>
              <a:t>ZooKeeper &amp; Marathon DNS</a:t>
            </a:r>
          </a:p>
          <a:p>
            <a:pPr lvl="1"/>
            <a:r>
              <a:rPr lang="en-US" sz="2200"/>
              <a:t>Key-Value Store &amp; DNS storing node information</a:t>
            </a:r>
          </a:p>
          <a:p>
            <a:r>
              <a:rPr lang="en-US" sz="2200" err="1"/>
              <a:t>Mesos</a:t>
            </a:r>
            <a:r>
              <a:rPr lang="en-US" sz="2200"/>
              <a:t> Agent</a:t>
            </a:r>
          </a:p>
          <a:p>
            <a:pPr lvl="1"/>
            <a:r>
              <a:rPr lang="en-US" sz="2200"/>
              <a:t>Communicates with </a:t>
            </a:r>
            <a:r>
              <a:rPr lang="en-US" sz="2200" err="1"/>
              <a:t>Mesos</a:t>
            </a:r>
            <a:r>
              <a:rPr lang="en-US" sz="2200"/>
              <a:t> Master</a:t>
            </a:r>
          </a:p>
          <a:p>
            <a:r>
              <a:rPr lang="en-US" sz="2200"/>
              <a:t>Containers</a:t>
            </a:r>
          </a:p>
          <a:p>
            <a:pPr lvl="1"/>
            <a:r>
              <a:rPr lang="en-US" sz="2200"/>
              <a:t>Compute for applications</a:t>
            </a:r>
          </a:p>
        </p:txBody>
      </p:sp>
      <p:pic>
        <p:nvPicPr>
          <p:cNvPr id="8" name="Picture 7"/>
          <p:cNvPicPr>
            <a:picLocks noChangeAspect="1"/>
          </p:cNvPicPr>
          <p:nvPr/>
        </p:nvPicPr>
        <p:blipFill>
          <a:blip r:embed="rId4"/>
          <a:stretch>
            <a:fillRect/>
          </a:stretch>
        </p:blipFill>
        <p:spPr>
          <a:xfrm>
            <a:off x="6294474" y="1865193"/>
            <a:ext cx="5547804" cy="2409096"/>
          </a:xfrm>
          <a:prstGeom prst="rect">
            <a:avLst/>
          </a:prstGeom>
          <a:ln>
            <a:solidFill>
              <a:schemeClr val="tx1"/>
            </a:solidFill>
          </a:ln>
        </p:spPr>
      </p:pic>
      <p:pic>
        <p:nvPicPr>
          <p:cNvPr id="9" name="Picture 8"/>
          <p:cNvPicPr>
            <a:picLocks noChangeAspect="1"/>
          </p:cNvPicPr>
          <p:nvPr/>
        </p:nvPicPr>
        <p:blipFill>
          <a:blip r:embed="rId5"/>
          <a:stretch>
            <a:fillRect/>
          </a:stretch>
        </p:blipFill>
        <p:spPr>
          <a:xfrm>
            <a:off x="7007490" y="5175897"/>
            <a:ext cx="2625608" cy="642132"/>
          </a:xfrm>
          <a:prstGeom prst="rect">
            <a:avLst/>
          </a:prstGeom>
        </p:spPr>
      </p:pic>
      <p:pic>
        <p:nvPicPr>
          <p:cNvPr id="10" name="Picture 9"/>
          <p:cNvPicPr>
            <a:picLocks noChangeAspect="1"/>
          </p:cNvPicPr>
          <p:nvPr/>
        </p:nvPicPr>
        <p:blipFill>
          <a:blip r:embed="rId6"/>
          <a:stretch>
            <a:fillRect/>
          </a:stretch>
        </p:blipFill>
        <p:spPr>
          <a:xfrm>
            <a:off x="10267019" y="4733952"/>
            <a:ext cx="1097212" cy="1359793"/>
          </a:xfrm>
          <a:prstGeom prst="rect">
            <a:avLst/>
          </a:prstGeom>
        </p:spPr>
      </p:pic>
    </p:spTree>
    <p:extLst>
      <p:ext uri="{BB962C8B-B14F-4D97-AF65-F5344CB8AC3E}">
        <p14:creationId xmlns:p14="http://schemas.microsoft.com/office/powerpoint/2010/main" val="1261753264"/>
      </p:ext>
    </p:extLst>
  </p:cSld>
  <p:clrMapOvr>
    <a:masterClrMapping/>
  </p:clrMapOvr>
  <p:transition>
    <p:fade/>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a:t>Containers on Azure</a:t>
            </a:r>
          </a:p>
        </p:txBody>
      </p:sp>
      <p:sp>
        <p:nvSpPr>
          <p:cNvPr id="3" name="Text Placeholder 2"/>
          <p:cNvSpPr>
            <a:spLocks noGrp="1"/>
          </p:cNvSpPr>
          <p:nvPr>
            <p:ph type="body" sz="quarter" idx="16"/>
          </p:nvPr>
        </p:nvSpPr>
        <p:spPr/>
        <p:txBody>
          <a:bodyPr/>
          <a:lstStyle/>
          <a:p>
            <a:endParaRPr lang="en-US"/>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392444885"/>
      </p:ext>
    </p:extLst>
  </p:cSld>
  <p:clrMapOvr>
    <a:masterClrMapping/>
  </p:clrMapOvr>
  <p:transition>
    <p:fade/>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60" y="1244604"/>
            <a:ext cx="5846022" cy="3983037"/>
          </a:xfrm>
        </p:spPr>
        <p:txBody>
          <a:bodyPr/>
          <a:lstStyle/>
          <a:p>
            <a:r>
              <a:rPr lang="en-US" sz="2000"/>
              <a:t>Many options for running Docker on Azure</a:t>
            </a:r>
          </a:p>
          <a:p>
            <a:pPr lvl="1"/>
            <a:r>
              <a:rPr lang="en-US" sz="2000"/>
              <a:t>Marketplace VM Images with Docker installed</a:t>
            </a:r>
          </a:p>
          <a:p>
            <a:pPr lvl="2"/>
            <a:r>
              <a:rPr lang="en-US" sz="2000"/>
              <a:t>Docker on Ubuntu Server</a:t>
            </a:r>
          </a:p>
          <a:p>
            <a:pPr lvl="2"/>
            <a:r>
              <a:rPr lang="en-US" sz="2000"/>
              <a:t>RancherOS</a:t>
            </a:r>
          </a:p>
          <a:p>
            <a:pPr lvl="2"/>
            <a:r>
              <a:rPr lang="en-US" sz="2000"/>
              <a:t>CoreOS</a:t>
            </a:r>
          </a:p>
          <a:p>
            <a:pPr lvl="2"/>
            <a:r>
              <a:rPr lang="en-US" sz="2000"/>
              <a:t>Windows Datacenter 2016 with Containers</a:t>
            </a:r>
          </a:p>
          <a:p>
            <a:pPr lvl="1"/>
            <a:r>
              <a:rPr lang="en-US" sz="2000"/>
              <a:t>Docker VM Extension</a:t>
            </a:r>
          </a:p>
          <a:p>
            <a:pPr lvl="2"/>
            <a:r>
              <a:rPr lang="en-US" sz="2000"/>
              <a:t>Installs &amp; configures the Docker daemon, Docker client, and Docker Compose</a:t>
            </a:r>
          </a:p>
          <a:p>
            <a:pPr lvl="2"/>
            <a:r>
              <a:rPr lang="en-US" sz="2000"/>
              <a:t>Can be installed via ARM Template</a:t>
            </a:r>
          </a:p>
          <a:p>
            <a:pPr lvl="1"/>
            <a:r>
              <a:rPr lang="en-US" sz="2000"/>
              <a:t>Manual Installation of Docker on VM</a:t>
            </a:r>
          </a:p>
          <a:p>
            <a:pPr lvl="2"/>
            <a:r>
              <a:rPr lang="en-US" sz="2000"/>
              <a:t>Docker can be run from any supported VM image</a:t>
            </a:r>
          </a:p>
        </p:txBody>
      </p:sp>
      <p:sp>
        <p:nvSpPr>
          <p:cNvPr id="3" name="Text Placeholder 2"/>
          <p:cNvSpPr>
            <a:spLocks noGrp="1"/>
          </p:cNvSpPr>
          <p:nvPr>
            <p:ph type="body" sz="quarter" idx="10"/>
          </p:nvPr>
        </p:nvSpPr>
        <p:spPr>
          <a:xfrm>
            <a:off x="352759" y="800099"/>
            <a:ext cx="6356385" cy="404579"/>
          </a:xfrm>
        </p:spPr>
        <p:txBody>
          <a:bodyPr/>
          <a:lstStyle/>
          <a:p>
            <a:r>
              <a:rPr lang="en-US"/>
              <a:t>Support for Linux and Windows Containers</a:t>
            </a:r>
          </a:p>
        </p:txBody>
      </p:sp>
      <p:sp>
        <p:nvSpPr>
          <p:cNvPr id="4" name="Title 3"/>
          <p:cNvSpPr>
            <a:spLocks noGrp="1"/>
          </p:cNvSpPr>
          <p:nvPr>
            <p:ph type="title"/>
          </p:nvPr>
        </p:nvSpPr>
        <p:spPr/>
        <p:txBody>
          <a:bodyPr/>
          <a:lstStyle/>
          <a:p>
            <a:r>
              <a:rPr lang="en-US"/>
              <a:t>Running Docker on Azure VMs</a:t>
            </a:r>
          </a:p>
        </p:txBody>
      </p:sp>
      <p:pic>
        <p:nvPicPr>
          <p:cNvPr id="5" name="Picture 4"/>
          <p:cNvPicPr>
            <a:picLocks noChangeAspect="1"/>
          </p:cNvPicPr>
          <p:nvPr/>
        </p:nvPicPr>
        <p:blipFill>
          <a:blip r:embed="rId3"/>
          <a:stretch>
            <a:fillRect/>
          </a:stretch>
        </p:blipFill>
        <p:spPr>
          <a:xfrm>
            <a:off x="6820130" y="2317897"/>
            <a:ext cx="5135892" cy="1892596"/>
          </a:xfrm>
          <a:prstGeom prst="rect">
            <a:avLst/>
          </a:prstGeom>
          <a:solidFill>
            <a:srgbClr val="000000"/>
          </a:solidFill>
          <a:ln>
            <a:solidFill>
              <a:schemeClr val="tx1"/>
            </a:solidFill>
          </a:ln>
        </p:spPr>
      </p:pic>
    </p:spTree>
    <p:extLst>
      <p:ext uri="{BB962C8B-B14F-4D97-AF65-F5344CB8AC3E}">
        <p14:creationId xmlns:p14="http://schemas.microsoft.com/office/powerpoint/2010/main" val="1621393760"/>
      </p:ext>
    </p:extLst>
  </p:cSld>
  <p:clrMapOvr>
    <a:masterClrMapping/>
  </p:clrMapOvr>
  <p:transition>
    <p:fade/>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434865" y="1837581"/>
            <a:ext cx="5317423" cy="3983037"/>
          </a:xfrm>
        </p:spPr>
        <p:txBody>
          <a:bodyPr/>
          <a:lstStyle/>
          <a:p>
            <a:r>
              <a:rPr lang="en-US" sz="2800"/>
              <a:t>Built-in Containers</a:t>
            </a:r>
          </a:p>
          <a:p>
            <a:pPr lvl="1"/>
            <a:r>
              <a:rPr lang="en-US" sz="2800"/>
              <a:t>Node.js</a:t>
            </a:r>
          </a:p>
          <a:p>
            <a:pPr lvl="1"/>
            <a:r>
              <a:rPr lang="en-US" sz="2800"/>
              <a:t>PHP</a:t>
            </a:r>
          </a:p>
          <a:p>
            <a:pPr lvl="1"/>
            <a:r>
              <a:rPr lang="en-US" sz="2800"/>
              <a:t>.NET Core</a:t>
            </a:r>
          </a:p>
          <a:p>
            <a:r>
              <a:rPr lang="en-US" sz="2800"/>
              <a:t>Any Docker Container</a:t>
            </a:r>
          </a:p>
          <a:p>
            <a:pPr lvl="1"/>
            <a:r>
              <a:rPr lang="en-US" sz="2800"/>
              <a:t>Docker Hub</a:t>
            </a:r>
          </a:p>
          <a:p>
            <a:pPr lvl="1"/>
            <a:r>
              <a:rPr lang="en-US" sz="2800"/>
              <a:t>Private Registry</a:t>
            </a:r>
          </a:p>
        </p:txBody>
      </p:sp>
      <p:sp>
        <p:nvSpPr>
          <p:cNvPr id="3" name="Text Placeholder 2"/>
          <p:cNvSpPr>
            <a:spLocks noGrp="1"/>
          </p:cNvSpPr>
          <p:nvPr>
            <p:ph type="body" sz="quarter" idx="10"/>
          </p:nvPr>
        </p:nvSpPr>
        <p:spPr/>
        <p:txBody>
          <a:bodyPr/>
          <a:lstStyle/>
          <a:p>
            <a:r>
              <a:rPr lang="en-US"/>
              <a:t>Web App on Linux </a:t>
            </a:r>
          </a:p>
        </p:txBody>
      </p:sp>
      <p:sp>
        <p:nvSpPr>
          <p:cNvPr id="4" name="Title 3"/>
          <p:cNvSpPr>
            <a:spLocks noGrp="1"/>
          </p:cNvSpPr>
          <p:nvPr>
            <p:ph type="title"/>
          </p:nvPr>
        </p:nvSpPr>
        <p:spPr/>
        <p:txBody>
          <a:bodyPr/>
          <a:lstStyle/>
          <a:p>
            <a:r>
              <a:rPr lang="en-US"/>
              <a:t>Using Docker with Azure App Service</a:t>
            </a:r>
          </a:p>
        </p:txBody>
      </p:sp>
      <p:pic>
        <p:nvPicPr>
          <p:cNvPr id="6" name="Picture 5"/>
          <p:cNvPicPr>
            <a:picLocks noChangeAspect="1"/>
          </p:cNvPicPr>
          <p:nvPr/>
        </p:nvPicPr>
        <p:blipFill>
          <a:blip r:embed="rId3"/>
          <a:stretch>
            <a:fillRect/>
          </a:stretch>
        </p:blipFill>
        <p:spPr>
          <a:xfrm>
            <a:off x="6093650" y="1070343"/>
            <a:ext cx="5979390" cy="304317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69077" y="4367119"/>
            <a:ext cx="1831502" cy="1831502"/>
          </a:xfrm>
          <a:prstGeom prst="rect">
            <a:avLst/>
          </a:prstGeom>
        </p:spPr>
      </p:pic>
      <p:pic>
        <p:nvPicPr>
          <p:cNvPr id="8" name="Picture 7"/>
          <p:cNvPicPr>
            <a:picLocks noChangeAspect="1"/>
          </p:cNvPicPr>
          <p:nvPr/>
        </p:nvPicPr>
        <p:blipFill>
          <a:blip r:embed="rId5" cstate="print">
            <a:clrChange>
              <a:clrFrom>
                <a:srgbClr val="E7E7E7"/>
              </a:clrFrom>
              <a:clrTo>
                <a:srgbClr val="E7E7E7">
                  <a:alpha val="0"/>
                </a:srgbClr>
              </a:clrTo>
            </a:clrChange>
            <a:extLst>
              <a:ext uri="{28A0092B-C50C-407E-A947-70E740481C1C}">
                <a14:useLocalDpi xmlns:a14="http://schemas.microsoft.com/office/drawing/2010/main" val="0"/>
              </a:ext>
            </a:extLst>
          </a:blip>
          <a:stretch>
            <a:fillRect/>
          </a:stretch>
        </p:blipFill>
        <p:spPr>
          <a:xfrm>
            <a:off x="6093650" y="3829100"/>
            <a:ext cx="3258946" cy="2907539"/>
          </a:xfrm>
          <a:prstGeom prst="rect">
            <a:avLst/>
          </a:prstGeom>
        </p:spPr>
      </p:pic>
    </p:spTree>
    <p:extLst>
      <p:ext uri="{BB962C8B-B14F-4D97-AF65-F5344CB8AC3E}">
        <p14:creationId xmlns:p14="http://schemas.microsoft.com/office/powerpoint/2010/main" val="4269215060"/>
      </p:ext>
    </p:extLst>
  </p:cSld>
  <p:clrMapOvr>
    <a:masterClrMapping/>
  </p:clrMapOvr>
  <p:transition>
    <p:fade/>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6740535" cy="4767923"/>
          </a:xfrm>
        </p:spPr>
        <p:txBody>
          <a:bodyPr/>
          <a:lstStyle/>
          <a:p>
            <a:r>
              <a:rPr lang="en-US" sz="2800"/>
              <a:t>Makes it simple to create, configure, and manage a preconfigured to run containerized applications</a:t>
            </a:r>
          </a:p>
          <a:p>
            <a:r>
              <a:rPr lang="en-US" sz="2800"/>
              <a:t>Deployed using VMs and VM Scale Sets</a:t>
            </a:r>
          </a:p>
          <a:p>
            <a:r>
              <a:rPr lang="en-US" sz="2800"/>
              <a:t>Supports</a:t>
            </a:r>
          </a:p>
          <a:p>
            <a:pPr lvl="1"/>
            <a:r>
              <a:rPr lang="en-US" sz="2800"/>
              <a:t>Kubernetes</a:t>
            </a:r>
          </a:p>
          <a:p>
            <a:pPr lvl="1"/>
            <a:r>
              <a:rPr lang="en-US" sz="2800"/>
              <a:t>DC/OS</a:t>
            </a:r>
          </a:p>
          <a:p>
            <a:pPr lvl="1"/>
            <a:r>
              <a:rPr lang="en-US" sz="2800"/>
              <a:t>Docker Swarm</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Azure Container Service (ACS)</a:t>
            </a:r>
          </a:p>
        </p:txBody>
      </p:sp>
      <p:pic>
        <p:nvPicPr>
          <p:cNvPr id="7" name="Picture 6"/>
          <p:cNvPicPr>
            <a:picLocks noChangeAspect="1"/>
          </p:cNvPicPr>
          <p:nvPr/>
        </p:nvPicPr>
        <p:blipFill rotWithShape="1">
          <a:blip r:embed="rId3"/>
          <a:srcRect l="36353" t="19383" r="36531" b="19103"/>
          <a:stretch/>
        </p:blipFill>
        <p:spPr>
          <a:xfrm>
            <a:off x="9258107" y="2225841"/>
            <a:ext cx="1135117" cy="1931276"/>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64235" y="816746"/>
            <a:ext cx="1322861" cy="1283543"/>
          </a:xfrm>
          <a:prstGeom prst="rect">
            <a:avLst/>
          </a:prstGeom>
        </p:spPr>
      </p:pic>
      <p:pic>
        <p:nvPicPr>
          <p:cNvPr id="6" name="Picture 5">
            <a:extLst>
              <a:ext uri="{FF2B5EF4-FFF2-40B4-BE49-F238E27FC236}">
                <a16:creationId xmlns:a16="http://schemas.microsoft.com/office/drawing/2014/main" id="{AB3D3F3A-A6E1-4466-BC65-B1FC02C5DA3F}"/>
              </a:ext>
            </a:extLst>
          </p:cNvPr>
          <p:cNvPicPr>
            <a:picLocks noChangeAspect="1"/>
          </p:cNvPicPr>
          <p:nvPr/>
        </p:nvPicPr>
        <p:blipFill>
          <a:blip r:embed="rId5"/>
          <a:stretch>
            <a:fillRect/>
          </a:stretch>
        </p:blipFill>
        <p:spPr>
          <a:xfrm>
            <a:off x="8772837" y="4282670"/>
            <a:ext cx="2105657" cy="2074775"/>
          </a:xfrm>
          <a:prstGeom prst="rect">
            <a:avLst/>
          </a:prstGeom>
        </p:spPr>
      </p:pic>
    </p:spTree>
    <p:extLst>
      <p:ext uri="{BB962C8B-B14F-4D97-AF65-F5344CB8AC3E}">
        <p14:creationId xmlns:p14="http://schemas.microsoft.com/office/powerpoint/2010/main" val="1805050816"/>
      </p:ext>
    </p:extLst>
  </p:cSld>
  <p:clrMapOvr>
    <a:masterClrMapping/>
  </p:clrMapOvr>
  <p:transition>
    <p:fade/>
  </p:transition>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204678"/>
            <a:ext cx="6260692" cy="4596055"/>
          </a:xfrm>
        </p:spPr>
        <p:txBody>
          <a:bodyPr/>
          <a:lstStyle/>
          <a:p>
            <a:r>
              <a:rPr lang="en-US" sz="2800"/>
              <a:t>Deploy a Container Orchestrator Cluster</a:t>
            </a:r>
          </a:p>
          <a:p>
            <a:r>
              <a:rPr lang="en-US" sz="2800"/>
              <a:t>Deployments can be configured with different size and availability options</a:t>
            </a:r>
          </a:p>
          <a:p>
            <a:r>
              <a:rPr lang="en-US" sz="2800"/>
              <a:t>You can deploy via Azure Resource Manager templates through the Azure portal by using the Azure CLI or with PowerShell</a:t>
            </a:r>
          </a:p>
          <a:p>
            <a:r>
              <a:rPr lang="en-US" sz="2800"/>
              <a:t>The templates can also be modified to include additional or advanced Azure configuration</a:t>
            </a:r>
          </a:p>
          <a:p>
            <a:endParaRPr lang="en-US"/>
          </a:p>
        </p:txBody>
      </p:sp>
      <p:sp>
        <p:nvSpPr>
          <p:cNvPr id="3" name="Text Placeholder 2"/>
          <p:cNvSpPr>
            <a:spLocks noGrp="1"/>
          </p:cNvSpPr>
          <p:nvPr>
            <p:ph type="body" sz="quarter" idx="10"/>
          </p:nvPr>
        </p:nvSpPr>
        <p:spPr/>
        <p:txBody>
          <a:bodyPr/>
          <a:lstStyle/>
          <a:p>
            <a:r>
              <a:rPr lang="en-US"/>
              <a:t>Full Deployment in only 15 minutes</a:t>
            </a:r>
          </a:p>
        </p:txBody>
      </p:sp>
      <p:sp>
        <p:nvSpPr>
          <p:cNvPr id="4" name="Title 3"/>
          <p:cNvSpPr>
            <a:spLocks noGrp="1"/>
          </p:cNvSpPr>
          <p:nvPr>
            <p:ph type="title"/>
          </p:nvPr>
        </p:nvSpPr>
        <p:spPr/>
        <p:txBody>
          <a:bodyPr/>
          <a:lstStyle/>
          <a:p>
            <a:r>
              <a:rPr lang="en-US"/>
              <a:t>Creating a Cluster using Azure Container Service</a:t>
            </a:r>
          </a:p>
        </p:txBody>
      </p:sp>
      <p:sp>
        <p:nvSpPr>
          <p:cNvPr id="7" name="Rectangle 6"/>
          <p:cNvSpPr/>
          <p:nvPr/>
        </p:nvSpPr>
        <p:spPr>
          <a:xfrm>
            <a:off x="7339117" y="4908154"/>
            <a:ext cx="3763924" cy="1569660"/>
          </a:xfrm>
          <a:prstGeom prst="rect">
            <a:avLst/>
          </a:prstGeom>
          <a:solidFill>
            <a:sysClr val="windowText" lastClr="000000"/>
          </a:solidFill>
        </p:spPr>
        <p:txBody>
          <a:bodyPr wrap="square">
            <a:spAutoFit/>
          </a:bodyPr>
          <a:lstStyle/>
          <a:p>
            <a:pPr marL="0" marR="0" lvl="0" indent="0" defTabSz="914400" eaLnBrk="1" fontAlgn="auto" latinLnBrk="0" hangingPunct="1">
              <a:lnSpc>
                <a:spcPct val="100000"/>
              </a:lnSpc>
              <a:spcBef>
                <a:spcPts val="0"/>
              </a:spcBef>
              <a:spcAft>
                <a:spcPts val="0"/>
              </a:spcAft>
              <a:buClr>
                <a:srgbClr val="8784C7"/>
              </a:buClr>
              <a:buSzTx/>
              <a:buFontTx/>
              <a:buNone/>
              <a:tabLst/>
              <a:defRPr/>
            </a:pPr>
            <a:r>
              <a:rPr kumimoji="0" lang="en-US" sz="1600" b="1" i="0" u="none" strike="noStrike" kern="0" cap="none" spc="0" normalizeH="0" baseline="0" noProof="0" err="1">
                <a:ln>
                  <a:noFill/>
                </a:ln>
                <a:solidFill>
                  <a:srgbClr val="00B050"/>
                </a:solidFill>
                <a:effectLst/>
                <a:uLnTx/>
                <a:uFillTx/>
                <a:latin typeface="Segoe UI Light"/>
              </a:rPr>
              <a:t>az</a:t>
            </a:r>
            <a:r>
              <a:rPr kumimoji="0" lang="en-US" sz="1600" b="1" i="0" u="none" strike="noStrike" kern="0" cap="none" spc="0" normalizeH="0" baseline="0" noProof="0">
                <a:ln>
                  <a:noFill/>
                </a:ln>
                <a:solidFill>
                  <a:srgbClr val="00B050"/>
                </a:solidFill>
                <a:effectLst/>
                <a:uLnTx/>
                <a:uFillTx/>
                <a:latin typeface="Segoe UI Light"/>
              </a:rPr>
              <a:t> login</a:t>
            </a:r>
          </a:p>
          <a:p>
            <a:pPr lvl="0" defTabSz="914400">
              <a:buClr>
                <a:srgbClr val="8784C7"/>
              </a:buClr>
            </a:pPr>
            <a:r>
              <a:rPr lang="en-US" sz="1600" b="1" kern="0" err="1">
                <a:solidFill>
                  <a:srgbClr val="00B050"/>
                </a:solidFill>
                <a:latin typeface="Segoe UI Light"/>
              </a:rPr>
              <a:t>az</a:t>
            </a:r>
            <a:r>
              <a:rPr lang="en-US" sz="1600" b="1" kern="0">
                <a:solidFill>
                  <a:srgbClr val="00B050"/>
                </a:solidFill>
                <a:latin typeface="Segoe UI Light"/>
              </a:rPr>
              <a:t> </a:t>
            </a:r>
            <a:r>
              <a:rPr lang="en-US" sz="1600" b="1" kern="0" err="1">
                <a:solidFill>
                  <a:srgbClr val="00B050"/>
                </a:solidFill>
                <a:latin typeface="Segoe UI Light"/>
              </a:rPr>
              <a:t>acs</a:t>
            </a:r>
            <a:r>
              <a:rPr lang="en-US" sz="1600" b="1" kern="0">
                <a:solidFill>
                  <a:srgbClr val="00B050"/>
                </a:solidFill>
                <a:latin typeface="Segoe UI Light"/>
              </a:rPr>
              <a:t> create \</a:t>
            </a:r>
          </a:p>
          <a:p>
            <a:pPr lvl="0" defTabSz="914400">
              <a:buClr>
                <a:srgbClr val="8784C7"/>
              </a:buClr>
            </a:pPr>
            <a:r>
              <a:rPr lang="en-US" sz="1600" b="1" kern="0">
                <a:solidFill>
                  <a:srgbClr val="00B050"/>
                </a:solidFill>
                <a:latin typeface="Segoe UI Light"/>
              </a:rPr>
              <a:t>  --orchestrator-type </a:t>
            </a:r>
            <a:r>
              <a:rPr lang="en-US" sz="1600" b="1" kern="0" err="1">
                <a:solidFill>
                  <a:srgbClr val="00B050"/>
                </a:solidFill>
                <a:latin typeface="Segoe UI Light"/>
              </a:rPr>
              <a:t>dcos</a:t>
            </a:r>
            <a:r>
              <a:rPr lang="en-US" sz="1600" b="1" kern="0">
                <a:solidFill>
                  <a:srgbClr val="00B050"/>
                </a:solidFill>
                <a:latin typeface="Segoe UI Light"/>
              </a:rPr>
              <a:t> \</a:t>
            </a:r>
          </a:p>
          <a:p>
            <a:pPr lvl="0" defTabSz="914400">
              <a:buClr>
                <a:srgbClr val="8784C7"/>
              </a:buClr>
            </a:pPr>
            <a:r>
              <a:rPr lang="en-US" sz="1600" b="1" kern="0">
                <a:solidFill>
                  <a:srgbClr val="00B050"/>
                </a:solidFill>
                <a:latin typeface="Segoe UI Light"/>
              </a:rPr>
              <a:t>  --resource-group </a:t>
            </a:r>
            <a:r>
              <a:rPr lang="en-US" sz="1600" b="1" kern="0" err="1">
                <a:solidFill>
                  <a:srgbClr val="00B050"/>
                </a:solidFill>
                <a:latin typeface="Segoe UI Light"/>
              </a:rPr>
              <a:t>myResourceGroup</a:t>
            </a:r>
            <a:r>
              <a:rPr lang="en-US" sz="1600" b="1" kern="0">
                <a:solidFill>
                  <a:srgbClr val="00B050"/>
                </a:solidFill>
                <a:latin typeface="Segoe UI Light"/>
              </a:rPr>
              <a:t> \</a:t>
            </a:r>
          </a:p>
          <a:p>
            <a:pPr lvl="0" defTabSz="914400">
              <a:buClr>
                <a:srgbClr val="8784C7"/>
              </a:buClr>
            </a:pPr>
            <a:r>
              <a:rPr lang="en-US" sz="1600" b="1" kern="0">
                <a:solidFill>
                  <a:srgbClr val="00B050"/>
                </a:solidFill>
                <a:latin typeface="Segoe UI Light"/>
              </a:rPr>
              <a:t>  --name </a:t>
            </a:r>
            <a:r>
              <a:rPr lang="en-US" sz="1600" b="1" kern="0" err="1">
                <a:solidFill>
                  <a:srgbClr val="00B050"/>
                </a:solidFill>
                <a:latin typeface="Segoe UI Light"/>
              </a:rPr>
              <a:t>myDCOSCluster</a:t>
            </a:r>
            <a:r>
              <a:rPr lang="en-US" sz="1600" b="1" kern="0">
                <a:solidFill>
                  <a:srgbClr val="00B050"/>
                </a:solidFill>
                <a:latin typeface="Segoe UI Light"/>
              </a:rPr>
              <a:t> \</a:t>
            </a:r>
          </a:p>
          <a:p>
            <a:pPr lvl="0" defTabSz="914400">
              <a:buClr>
                <a:srgbClr val="8784C7"/>
              </a:buClr>
            </a:pPr>
            <a:r>
              <a:rPr lang="en-US" sz="1600" b="1" kern="0">
                <a:solidFill>
                  <a:srgbClr val="00B050"/>
                </a:solidFill>
                <a:latin typeface="Segoe UI Light"/>
              </a:rPr>
              <a:t>  --generate-</a:t>
            </a:r>
            <a:r>
              <a:rPr lang="en-US" sz="1600" b="1" kern="0" err="1">
                <a:solidFill>
                  <a:srgbClr val="00B050"/>
                </a:solidFill>
                <a:latin typeface="Segoe UI Light"/>
              </a:rPr>
              <a:t>ssh</a:t>
            </a:r>
            <a:r>
              <a:rPr lang="en-US" sz="1600" b="1" kern="0">
                <a:solidFill>
                  <a:srgbClr val="00B050"/>
                </a:solidFill>
                <a:latin typeface="Segoe UI Light"/>
              </a:rPr>
              <a:t>-keys</a:t>
            </a:r>
            <a:endParaRPr kumimoji="0" lang="en-US" sz="1600" b="1" i="0" u="none" strike="noStrike" kern="0" cap="none" spc="0" normalizeH="0" baseline="0" noProof="0">
              <a:ln>
                <a:noFill/>
              </a:ln>
              <a:solidFill>
                <a:srgbClr val="00B050"/>
              </a:solidFill>
              <a:effectLst/>
              <a:uLnTx/>
              <a:uFillTx/>
              <a:latin typeface="Segoe UI Light"/>
            </a:endParaRPr>
          </a:p>
        </p:txBody>
      </p:sp>
      <p:pic>
        <p:nvPicPr>
          <p:cNvPr id="8" name="Picture 7"/>
          <p:cNvPicPr>
            <a:picLocks noChangeAspect="1"/>
          </p:cNvPicPr>
          <p:nvPr/>
        </p:nvPicPr>
        <p:blipFill>
          <a:blip r:embed="rId3"/>
          <a:stretch>
            <a:fillRect/>
          </a:stretch>
        </p:blipFill>
        <p:spPr>
          <a:xfrm>
            <a:off x="6902053" y="1063256"/>
            <a:ext cx="4745900" cy="3673762"/>
          </a:xfrm>
          <a:prstGeom prst="rect">
            <a:avLst/>
          </a:prstGeom>
          <a:solidFill>
            <a:srgbClr val="000000"/>
          </a:solidFill>
          <a:ln>
            <a:solidFill>
              <a:schemeClr val="tx1"/>
            </a:solidFill>
          </a:ln>
        </p:spPr>
      </p:pic>
    </p:spTree>
    <p:extLst>
      <p:ext uri="{BB962C8B-B14F-4D97-AF65-F5344CB8AC3E}">
        <p14:creationId xmlns:p14="http://schemas.microsoft.com/office/powerpoint/2010/main" val="20289432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6175632" cy="3983037"/>
          </a:xfrm>
        </p:spPr>
        <p:txBody>
          <a:bodyPr/>
          <a:lstStyle/>
          <a:p>
            <a:r>
              <a:rPr lang="en-US" sz="2800"/>
              <a:t>Start a container in seconds with a single command without VMs</a:t>
            </a:r>
          </a:p>
          <a:p>
            <a:r>
              <a:rPr lang="en-US" sz="2800"/>
              <a:t>Pull container images from Docker Hub or Azure Container Registry</a:t>
            </a:r>
          </a:p>
          <a:p>
            <a:r>
              <a:rPr lang="en-US" sz="2800"/>
              <a:t>Containerize your application using Docker technology and execute immediately with one click</a:t>
            </a:r>
          </a:p>
          <a:p>
            <a:r>
              <a:rPr lang="en-US" sz="2800"/>
              <a:t>Take advantage of per-second billing &amp; container-based compute on demand</a:t>
            </a:r>
          </a:p>
        </p:txBody>
      </p:sp>
      <p:sp>
        <p:nvSpPr>
          <p:cNvPr id="3" name="Text Placeholder 2"/>
          <p:cNvSpPr>
            <a:spLocks noGrp="1"/>
          </p:cNvSpPr>
          <p:nvPr>
            <p:ph type="body" sz="quarter" idx="10"/>
          </p:nvPr>
        </p:nvSpPr>
        <p:spPr/>
        <p:txBody>
          <a:bodyPr/>
          <a:lstStyle/>
          <a:p>
            <a:endParaRPr lang="en-US"/>
          </a:p>
        </p:txBody>
      </p:sp>
      <p:sp>
        <p:nvSpPr>
          <p:cNvPr id="4" name="Title 3"/>
          <p:cNvSpPr>
            <a:spLocks noGrp="1"/>
          </p:cNvSpPr>
          <p:nvPr>
            <p:ph type="title"/>
          </p:nvPr>
        </p:nvSpPr>
        <p:spPr/>
        <p:txBody>
          <a:bodyPr/>
          <a:lstStyle/>
          <a:p>
            <a:r>
              <a:rPr lang="en-US"/>
              <a:t>Azure Container Instances</a:t>
            </a:r>
          </a:p>
        </p:txBody>
      </p:sp>
      <p:pic>
        <p:nvPicPr>
          <p:cNvPr id="5" name="Picture 4"/>
          <p:cNvPicPr>
            <a:picLocks noChangeAspect="1"/>
          </p:cNvPicPr>
          <p:nvPr/>
        </p:nvPicPr>
        <p:blipFill>
          <a:blip r:embed="rId3"/>
          <a:stretch>
            <a:fillRect/>
          </a:stretch>
        </p:blipFill>
        <p:spPr>
          <a:xfrm>
            <a:off x="8180740" y="2072415"/>
            <a:ext cx="2607636" cy="2701604"/>
          </a:xfrm>
          <a:prstGeom prst="rect">
            <a:avLst/>
          </a:prstGeom>
        </p:spPr>
      </p:pic>
    </p:spTree>
    <p:extLst>
      <p:ext uri="{BB962C8B-B14F-4D97-AF65-F5344CB8AC3E}">
        <p14:creationId xmlns:p14="http://schemas.microsoft.com/office/powerpoint/2010/main" val="833150233"/>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913E0E1-53E2-4E95-BC76-26C497EB48B6}"/>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30D711E5-8F50-4EB8-AE47-7A7E870CE06F}"/>
              </a:ext>
            </a:extLst>
          </p:cNvPr>
          <p:cNvSpPr>
            <a:spLocks noGrp="1"/>
          </p:cNvSpPr>
          <p:nvPr>
            <p:ph type="title"/>
          </p:nvPr>
        </p:nvSpPr>
        <p:spPr>
          <a:xfrm>
            <a:off x="353507" y="246282"/>
            <a:ext cx="12434888" cy="553818"/>
          </a:xfrm>
        </p:spPr>
        <p:txBody>
          <a:bodyPr/>
          <a:lstStyle/>
          <a:p>
            <a:r>
              <a:rPr lang="en-US" dirty="0"/>
              <a:t>Standard vs Premium Storage</a:t>
            </a:r>
          </a:p>
        </p:txBody>
      </p:sp>
      <p:sp>
        <p:nvSpPr>
          <p:cNvPr id="7" name="Text Placeholder 3">
            <a:extLst>
              <a:ext uri="{FF2B5EF4-FFF2-40B4-BE49-F238E27FC236}">
                <a16:creationId xmlns:a16="http://schemas.microsoft.com/office/drawing/2014/main" id="{D3B87496-5524-4233-9864-E8C73001B40C}"/>
              </a:ext>
            </a:extLst>
          </p:cNvPr>
          <p:cNvSpPr>
            <a:spLocks noGrp="1"/>
          </p:cNvSpPr>
          <p:nvPr>
            <p:ph type="body" sz="quarter" idx="10"/>
          </p:nvPr>
        </p:nvSpPr>
        <p:spPr>
          <a:xfrm>
            <a:off x="353508" y="1353918"/>
            <a:ext cx="8393397" cy="2492990"/>
          </a:xfrm>
          <a:noFill/>
        </p:spPr>
        <p:txBody>
          <a:bodyPr vert="horz" lIns="91440" tIns="91440" rIns="91440" bIns="91440"/>
          <a:lstStyle/>
          <a:p>
            <a:r>
              <a:rPr lang="en-US" sz="2400" b="1" dirty="0">
                <a:solidFill>
                  <a:schemeClr val="tx1"/>
                </a:solidFill>
                <a:latin typeface="+mn-lt"/>
                <a:cs typeface="Segoe UI Light" panose="020B0502040204020203" pitchFamily="34" charset="0"/>
              </a:rPr>
              <a:t>Standard Storage (HDD-based)</a:t>
            </a:r>
          </a:p>
          <a:p>
            <a:pPr marL="460201" indent="-460201" defTabSz="914029">
              <a:lnSpc>
                <a:spcPct val="90000"/>
              </a:lnSpc>
              <a:buClr>
                <a:schemeClr val="tx1"/>
              </a:buClr>
              <a:buSzPct val="70000"/>
              <a:buFont typeface="Arial" panose="020B0604020202020204" pitchFamily="34" charset="0"/>
              <a:buChar char="•"/>
              <a:defRPr/>
            </a:pPr>
            <a:r>
              <a:rPr lang="en-US" sz="2400" dirty="0">
                <a:solidFill>
                  <a:schemeClr val="tx1"/>
                </a:solidFill>
                <a:ea typeface="+mn-ea"/>
              </a:rPr>
              <a:t>Supports up to 500 IOPs per disk</a:t>
            </a:r>
          </a:p>
        </p:txBody>
      </p:sp>
      <p:sp>
        <p:nvSpPr>
          <p:cNvPr id="8" name="Rectangle 7">
            <a:extLst>
              <a:ext uri="{FF2B5EF4-FFF2-40B4-BE49-F238E27FC236}">
                <a16:creationId xmlns:a16="http://schemas.microsoft.com/office/drawing/2014/main" id="{0BD312C5-0C50-442D-BC0F-0A2F42465D2B}"/>
              </a:ext>
            </a:extLst>
          </p:cNvPr>
          <p:cNvSpPr/>
          <p:nvPr/>
        </p:nvSpPr>
        <p:spPr bwMode="auto">
          <a:xfrm>
            <a:off x="7388398" y="1113378"/>
            <a:ext cx="3071028" cy="2324557"/>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defRPr/>
            </a:pPr>
            <a:r>
              <a:rPr lang="en-US" sz="2200"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Appropriate for web and application servers that do not have a dependency on high IOPs or low latency storage.</a:t>
            </a:r>
          </a:p>
        </p:txBody>
      </p:sp>
      <p:sp>
        <p:nvSpPr>
          <p:cNvPr id="9" name="Rectangle 8">
            <a:extLst>
              <a:ext uri="{FF2B5EF4-FFF2-40B4-BE49-F238E27FC236}">
                <a16:creationId xmlns:a16="http://schemas.microsoft.com/office/drawing/2014/main" id="{173DF8BA-4F53-4380-9843-FE98F90331E8}"/>
              </a:ext>
            </a:extLst>
          </p:cNvPr>
          <p:cNvSpPr/>
          <p:nvPr/>
        </p:nvSpPr>
        <p:spPr bwMode="auto">
          <a:xfrm>
            <a:off x="7388398" y="4058191"/>
            <a:ext cx="3071028" cy="2105192"/>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defTabSz="914099" fontAlgn="base">
              <a:spcBef>
                <a:spcPct val="0"/>
              </a:spcBef>
              <a:spcAft>
                <a:spcPct val="0"/>
              </a:spcAft>
              <a:defRPr/>
            </a:pPr>
            <a:r>
              <a:rPr lang="en-US" sz="2200" kern="0" dirty="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rPr>
              <a:t>Appropriate for data base, file servers, and interactive applications that have a dependency on high IOPs and low latency storage.</a:t>
            </a:r>
          </a:p>
        </p:txBody>
      </p:sp>
      <p:sp>
        <p:nvSpPr>
          <p:cNvPr id="10" name="Text Placeholder 3">
            <a:extLst>
              <a:ext uri="{FF2B5EF4-FFF2-40B4-BE49-F238E27FC236}">
                <a16:creationId xmlns:a16="http://schemas.microsoft.com/office/drawing/2014/main" id="{A32A3274-7001-440D-B412-7E512FD9AD1E}"/>
              </a:ext>
            </a:extLst>
          </p:cNvPr>
          <p:cNvSpPr txBox="1">
            <a:spLocks/>
          </p:cNvSpPr>
          <p:nvPr/>
        </p:nvSpPr>
        <p:spPr bwMode="white">
          <a:xfrm>
            <a:off x="418960" y="4033253"/>
            <a:ext cx="8393397" cy="923330"/>
          </a:xfrm>
          <a:prstGeom prst="rect">
            <a:avLst/>
          </a:prstGeom>
          <a:noFill/>
        </p:spPr>
        <p:txBody>
          <a:bodyPr vert="horz" wrap="square" lIns="91440" tIns="91440" rIns="91440" bIns="91440" rtlCol="0">
            <a:spAutoFit/>
          </a:bodyPr>
          <a:lstStyle>
            <a:lvl1pPr marL="460201" indent="-460201" algn="l" defTabSz="914029" rtl="0" eaLnBrk="1" latinLnBrk="0" hangingPunct="1">
              <a:lnSpc>
                <a:spcPct val="90000"/>
              </a:lnSpc>
              <a:spcBef>
                <a:spcPct val="20000"/>
              </a:spcBef>
              <a:buClr>
                <a:srgbClr val="FFFFFF"/>
              </a:buClr>
              <a:buSzPct val="70000"/>
              <a:buFontTx/>
              <a:buBlip>
                <a:blip r:embed="rId3"/>
              </a:buBlip>
              <a:defRPr sz="4000" kern="1200">
                <a:solidFill>
                  <a:schemeClr val="accent2"/>
                </a:solidFill>
                <a:latin typeface="+mn-lt"/>
                <a:ea typeface="+mn-ea"/>
                <a:cs typeface="+mn-cs"/>
              </a:defRPr>
            </a:lvl1pPr>
            <a:lvl2pPr marL="855349" indent="-395147" algn="l" defTabSz="914029" rtl="0" eaLnBrk="1" latinLnBrk="0" hangingPunct="1">
              <a:lnSpc>
                <a:spcPct val="90000"/>
              </a:lnSpc>
              <a:spcBef>
                <a:spcPct val="20000"/>
              </a:spcBef>
              <a:buClr>
                <a:srgbClr val="FFFFFF"/>
              </a:buClr>
              <a:buSzPct val="70000"/>
              <a:buFontTx/>
              <a:buBlip>
                <a:blip r:embed="rId3"/>
              </a:buBlip>
              <a:defRPr sz="3200" kern="1200">
                <a:solidFill>
                  <a:schemeClr val="tx2"/>
                </a:solidFill>
                <a:latin typeface="+mn-lt"/>
                <a:ea typeface="+mn-ea"/>
                <a:cs typeface="+mn-cs"/>
              </a:defRPr>
            </a:lvl2pPr>
            <a:lvl3pPr marL="1258429" indent="-403081" algn="l" defTabSz="914029" rtl="0" eaLnBrk="1" latinLnBrk="0" hangingPunct="1">
              <a:lnSpc>
                <a:spcPct val="90000"/>
              </a:lnSpc>
              <a:spcBef>
                <a:spcPct val="20000"/>
              </a:spcBef>
              <a:buClr>
                <a:srgbClr val="FFFFFF"/>
              </a:buClr>
              <a:buSzPct val="70000"/>
              <a:buFontTx/>
              <a:buBlip>
                <a:blip r:embed="rId3"/>
              </a:buBlip>
              <a:defRPr sz="2800" kern="1200">
                <a:solidFill>
                  <a:schemeClr val="tx2"/>
                </a:solidFill>
                <a:latin typeface="+mn-lt"/>
                <a:ea typeface="+mn-ea"/>
                <a:cs typeface="+mn-cs"/>
              </a:defRPr>
            </a:lvl3pPr>
            <a:lvl4pPr marL="1604368" indent="-345947" algn="l" defTabSz="914029" rtl="0" eaLnBrk="1" latinLnBrk="0" hangingPunct="1">
              <a:lnSpc>
                <a:spcPct val="90000"/>
              </a:lnSpc>
              <a:spcBef>
                <a:spcPct val="20000"/>
              </a:spcBef>
              <a:buClr>
                <a:srgbClr val="FFFFFF"/>
              </a:buClr>
              <a:buSzPct val="70000"/>
              <a:buFontTx/>
              <a:buBlip>
                <a:blip r:embed="rId3"/>
              </a:buBlip>
              <a:defRPr sz="2400" kern="1200">
                <a:solidFill>
                  <a:schemeClr val="tx2"/>
                </a:solidFill>
                <a:latin typeface="+mn-lt"/>
                <a:ea typeface="+mn-ea"/>
                <a:cs typeface="+mn-cs"/>
              </a:defRPr>
            </a:lvl4pPr>
            <a:lvl5pPr marL="1940804" indent="-336427" algn="l" defTabSz="914029" rtl="0" eaLnBrk="1" latinLnBrk="0" hangingPunct="1">
              <a:lnSpc>
                <a:spcPct val="90000"/>
              </a:lnSpc>
              <a:spcBef>
                <a:spcPct val="20000"/>
              </a:spcBef>
              <a:buClr>
                <a:srgbClr val="FFFFFF"/>
              </a:buClr>
              <a:buSzPct val="70000"/>
              <a:buFontTx/>
              <a:buBlip>
                <a:blip r:embed="rId3"/>
              </a:buBlip>
              <a:defRPr sz="2400" kern="1200">
                <a:solidFill>
                  <a:schemeClr val="tx2"/>
                </a:soli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400" b="1" dirty="0">
                <a:solidFill>
                  <a:schemeClr val="tx1"/>
                </a:solidFill>
                <a:latin typeface="Segoe UI" panose="020B0502040204020203" pitchFamily="34" charset="0"/>
                <a:cs typeface="Segoe UI" panose="020B0502040204020203" pitchFamily="34" charset="0"/>
              </a:rPr>
              <a:t>Premium Storage (SSD-based)</a:t>
            </a:r>
          </a:p>
          <a:p>
            <a:pPr lvl="0">
              <a:buClr>
                <a:schemeClr val="tx1"/>
              </a:buClr>
              <a:buFont typeface="Arial" panose="020B0604020202020204" pitchFamily="34" charset="0"/>
              <a:buChar char="•"/>
              <a:defRPr/>
            </a:pPr>
            <a:r>
              <a:rPr lang="en-US" sz="2400" dirty="0">
                <a:solidFill>
                  <a:schemeClr val="tx1"/>
                </a:solidFill>
                <a:latin typeface="Segoe UI" panose="020B0502040204020203" pitchFamily="34" charset="0"/>
                <a:cs typeface="Segoe UI" panose="020B0502040204020203" pitchFamily="34" charset="0"/>
              </a:rPr>
              <a:t>Supports up to 7,500 IOPs per disk</a:t>
            </a:r>
          </a:p>
        </p:txBody>
      </p:sp>
      <p:sp>
        <p:nvSpPr>
          <p:cNvPr id="2" name="Rectangle 1">
            <a:extLst>
              <a:ext uri="{FF2B5EF4-FFF2-40B4-BE49-F238E27FC236}">
                <a16:creationId xmlns:a16="http://schemas.microsoft.com/office/drawing/2014/main" id="{D090288A-B630-42CB-A687-E6606F40B322}"/>
              </a:ext>
            </a:extLst>
          </p:cNvPr>
          <p:cNvSpPr/>
          <p:nvPr/>
        </p:nvSpPr>
        <p:spPr>
          <a:xfrm>
            <a:off x="418959" y="5855607"/>
            <a:ext cx="6216650" cy="307777"/>
          </a:xfrm>
          <a:prstGeom prst="rect">
            <a:avLst/>
          </a:prstGeom>
        </p:spPr>
        <p:txBody>
          <a:bodyPr>
            <a:spAutoFit/>
          </a:bodyPr>
          <a:lstStyle/>
          <a:p>
            <a:r>
              <a:rPr lang="en-US" sz="1400" dirty="0">
                <a:hlinkClick r:id="rId4"/>
              </a:rPr>
              <a:t>Select this link to see premium storage performance targets and limits...</a:t>
            </a:r>
            <a:endParaRPr lang="en-US" sz="1400" dirty="0"/>
          </a:p>
        </p:txBody>
      </p:sp>
    </p:spTree>
    <p:extLst>
      <p:ext uri="{BB962C8B-B14F-4D97-AF65-F5344CB8AC3E}">
        <p14:creationId xmlns:p14="http://schemas.microsoft.com/office/powerpoint/2010/main" val="3358504111"/>
      </p:ext>
    </p:extLst>
  </p:cSld>
  <p:clrMapOvr>
    <a:masterClrMapping/>
  </p:clrMapOvr>
  <p:transitio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5569576" cy="3983037"/>
          </a:xfrm>
        </p:spPr>
        <p:txBody>
          <a:bodyPr/>
          <a:lstStyle/>
          <a:p>
            <a:r>
              <a:rPr lang="en-US" sz="2400"/>
              <a:t>Store and manage container images across all types of Azure deployments</a:t>
            </a:r>
          </a:p>
          <a:p>
            <a:r>
              <a:rPr lang="en-US" sz="2400"/>
              <a:t>Keep container images near deployments to reduce latency and costs</a:t>
            </a:r>
          </a:p>
          <a:p>
            <a:r>
              <a:rPr lang="en-US" sz="2400"/>
              <a:t>Maintain Windows and Linux container images in a single Docker registry</a:t>
            </a:r>
          </a:p>
          <a:p>
            <a:r>
              <a:rPr lang="en-US" sz="2400"/>
              <a:t>Use familiar, open-source Docker command line interface (CLI) tools</a:t>
            </a:r>
          </a:p>
          <a:p>
            <a:r>
              <a:rPr lang="en-US" sz="2400"/>
              <a:t>Simplify registry access management with Azure Active Directory</a:t>
            </a:r>
          </a:p>
          <a:p>
            <a:endParaRPr lang="en-US" sz="1050"/>
          </a:p>
        </p:txBody>
      </p:sp>
      <p:sp>
        <p:nvSpPr>
          <p:cNvPr id="3" name="Text Placeholder 2"/>
          <p:cNvSpPr>
            <a:spLocks noGrp="1"/>
          </p:cNvSpPr>
          <p:nvPr>
            <p:ph type="body" sz="quarter" idx="10"/>
          </p:nvPr>
        </p:nvSpPr>
        <p:spPr/>
        <p:txBody>
          <a:bodyPr/>
          <a:lstStyle/>
          <a:p>
            <a:r>
              <a:rPr lang="en-US"/>
              <a:t>Docker Private Registry hosted in Azure</a:t>
            </a:r>
          </a:p>
        </p:txBody>
      </p:sp>
      <p:sp>
        <p:nvSpPr>
          <p:cNvPr id="4" name="Title 3"/>
          <p:cNvSpPr>
            <a:spLocks noGrp="1"/>
          </p:cNvSpPr>
          <p:nvPr>
            <p:ph type="title"/>
          </p:nvPr>
        </p:nvSpPr>
        <p:spPr/>
        <p:txBody>
          <a:bodyPr/>
          <a:lstStyle/>
          <a:p>
            <a:r>
              <a:rPr lang="en-US"/>
              <a:t>Azure Container Registry</a:t>
            </a:r>
          </a:p>
        </p:txBody>
      </p:sp>
      <p:pic>
        <p:nvPicPr>
          <p:cNvPr id="6" name="Picture 5"/>
          <p:cNvPicPr>
            <a:picLocks noChangeAspect="1"/>
          </p:cNvPicPr>
          <p:nvPr/>
        </p:nvPicPr>
        <p:blipFill>
          <a:blip r:embed="rId3"/>
          <a:stretch>
            <a:fillRect/>
          </a:stretch>
        </p:blipFill>
        <p:spPr>
          <a:xfrm>
            <a:off x="8368394" y="262928"/>
            <a:ext cx="1315552" cy="1315552"/>
          </a:xfrm>
          <a:prstGeom prst="rect">
            <a:avLst/>
          </a:prstGeom>
        </p:spPr>
      </p:pic>
      <p:pic>
        <p:nvPicPr>
          <p:cNvPr id="8" name="Picture 7"/>
          <p:cNvPicPr>
            <a:picLocks noChangeAspect="1"/>
          </p:cNvPicPr>
          <p:nvPr/>
        </p:nvPicPr>
        <p:blipFill>
          <a:blip r:embed="rId4"/>
          <a:stretch>
            <a:fillRect/>
          </a:stretch>
        </p:blipFill>
        <p:spPr>
          <a:xfrm>
            <a:off x="6358269" y="4831895"/>
            <a:ext cx="5669078" cy="1308759"/>
          </a:xfrm>
          <a:prstGeom prst="rect">
            <a:avLst/>
          </a:prstGeom>
          <a:ln>
            <a:solidFill>
              <a:schemeClr val="tx1"/>
            </a:solidFill>
          </a:ln>
        </p:spPr>
      </p:pic>
      <p:pic>
        <p:nvPicPr>
          <p:cNvPr id="10" name="Picture 9"/>
          <p:cNvPicPr>
            <a:picLocks noChangeAspect="1"/>
          </p:cNvPicPr>
          <p:nvPr/>
        </p:nvPicPr>
        <p:blipFill>
          <a:blip r:embed="rId5"/>
          <a:stretch>
            <a:fillRect/>
          </a:stretch>
        </p:blipFill>
        <p:spPr>
          <a:xfrm>
            <a:off x="6358269" y="1706752"/>
            <a:ext cx="5630955" cy="2717760"/>
          </a:xfrm>
          <a:prstGeom prst="rect">
            <a:avLst/>
          </a:prstGeom>
          <a:ln>
            <a:solidFill>
              <a:schemeClr val="tx1"/>
            </a:solidFill>
          </a:ln>
        </p:spPr>
      </p:pic>
    </p:spTree>
    <p:extLst>
      <p:ext uri="{BB962C8B-B14F-4D97-AF65-F5344CB8AC3E}">
        <p14:creationId xmlns:p14="http://schemas.microsoft.com/office/powerpoint/2010/main" val="3461308540"/>
      </p:ext>
    </p:extLst>
  </p:cSld>
  <p:clrMapOvr>
    <a:masterClrMapping/>
  </p:clrMapOvr>
  <p:transition>
    <p:fade/>
  </p:transition>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52759" y="1353917"/>
            <a:ext cx="7865507" cy="3983037"/>
          </a:xfrm>
        </p:spPr>
        <p:txBody>
          <a:bodyPr/>
          <a:lstStyle/>
          <a:p>
            <a:r>
              <a:rPr lang="en-US" sz="2400"/>
              <a:t>Running an existing application in a Linux container on a Service Fabric cluster doesn't require any changes to your application</a:t>
            </a:r>
          </a:p>
          <a:p>
            <a:r>
              <a:rPr lang="en-US" sz="2400" i="1"/>
              <a:t>Service Fabric will be covered in the next module</a:t>
            </a:r>
            <a:endParaRPr lang="en-US" sz="2800" i="1"/>
          </a:p>
        </p:txBody>
      </p:sp>
      <p:sp>
        <p:nvSpPr>
          <p:cNvPr id="3" name="Text Placeholder 2"/>
          <p:cNvSpPr>
            <a:spLocks noGrp="1"/>
          </p:cNvSpPr>
          <p:nvPr>
            <p:ph type="body" sz="quarter" idx="10"/>
          </p:nvPr>
        </p:nvSpPr>
        <p:spPr>
          <a:xfrm>
            <a:off x="352759" y="800099"/>
            <a:ext cx="8440367" cy="404579"/>
          </a:xfrm>
        </p:spPr>
        <p:txBody>
          <a:bodyPr/>
          <a:lstStyle/>
          <a:p>
            <a:r>
              <a:rPr lang="en-US"/>
              <a:t>Distributed Platform for running microservices on Azure</a:t>
            </a:r>
          </a:p>
        </p:txBody>
      </p:sp>
      <p:sp>
        <p:nvSpPr>
          <p:cNvPr id="4" name="Title 3"/>
          <p:cNvSpPr>
            <a:spLocks noGrp="1"/>
          </p:cNvSpPr>
          <p:nvPr>
            <p:ph type="title"/>
          </p:nvPr>
        </p:nvSpPr>
        <p:spPr/>
        <p:txBody>
          <a:bodyPr/>
          <a:lstStyle/>
          <a:p>
            <a:r>
              <a:rPr lang="en-US"/>
              <a:t>Docker Containers on Service Fabric</a:t>
            </a:r>
          </a:p>
        </p:txBody>
      </p:sp>
      <p:pic>
        <p:nvPicPr>
          <p:cNvPr id="5" name="Picture 4"/>
          <p:cNvPicPr>
            <a:picLocks noChangeAspect="1"/>
          </p:cNvPicPr>
          <p:nvPr/>
        </p:nvPicPr>
        <p:blipFill>
          <a:blip r:embed="rId3"/>
          <a:stretch>
            <a:fillRect/>
          </a:stretch>
        </p:blipFill>
        <p:spPr>
          <a:xfrm>
            <a:off x="9315863" y="1682646"/>
            <a:ext cx="1481456" cy="1481456"/>
          </a:xfrm>
          <a:prstGeom prst="rect">
            <a:avLst/>
          </a:prstGeom>
        </p:spPr>
      </p:pic>
      <p:pic>
        <p:nvPicPr>
          <p:cNvPr id="6" name="Picture 5"/>
          <p:cNvPicPr>
            <a:picLocks noChangeAspect="1"/>
          </p:cNvPicPr>
          <p:nvPr/>
        </p:nvPicPr>
        <p:blipFill>
          <a:blip r:embed="rId4"/>
          <a:stretch>
            <a:fillRect/>
          </a:stretch>
        </p:blipFill>
        <p:spPr>
          <a:xfrm>
            <a:off x="8218266" y="3553858"/>
            <a:ext cx="3676650" cy="1247775"/>
          </a:xfrm>
          <a:prstGeom prst="rect">
            <a:avLst/>
          </a:prstGeom>
        </p:spPr>
      </p:pic>
      <p:sp>
        <p:nvSpPr>
          <p:cNvPr id="7" name="Rectangle 6"/>
          <p:cNvSpPr/>
          <p:nvPr/>
        </p:nvSpPr>
        <p:spPr>
          <a:xfrm>
            <a:off x="723014" y="6143651"/>
            <a:ext cx="10770781" cy="369332"/>
          </a:xfrm>
          <a:prstGeom prst="rect">
            <a:avLst/>
          </a:prstGeom>
          <a:solidFill>
            <a:schemeClr val="bg2"/>
          </a:solidFill>
        </p:spPr>
        <p:txBody>
          <a:bodyPr wrap="square">
            <a:spAutoFit/>
          </a:bodyPr>
          <a:lstStyle/>
          <a:p>
            <a:pPr lvl="1"/>
            <a:r>
              <a:rPr lang="en-US" sz="1800">
                <a:solidFill>
                  <a:schemeClr val="bg1"/>
                </a:solidFill>
              </a:rPr>
              <a:t>https://docs.microsoft.com/en-us/azure/service-fabric/service-fabric-get-started-containers-linux</a:t>
            </a:r>
          </a:p>
        </p:txBody>
      </p:sp>
    </p:spTree>
    <p:extLst>
      <p:ext uri="{BB962C8B-B14F-4D97-AF65-F5344CB8AC3E}">
        <p14:creationId xmlns:p14="http://schemas.microsoft.com/office/powerpoint/2010/main" val="178197721"/>
      </p:ext>
    </p:extLst>
  </p:cSld>
  <p:clrMapOvr>
    <a:masterClrMapping/>
  </p:clrMapOvr>
  <p:transition>
    <p:fade/>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Finding the Right Azure Container Service</a:t>
            </a:r>
          </a:p>
        </p:txBody>
      </p:sp>
      <p:graphicFrame>
        <p:nvGraphicFramePr>
          <p:cNvPr id="5" name="Table 4"/>
          <p:cNvGraphicFramePr>
            <a:graphicFrameLocks noGrp="1"/>
          </p:cNvGraphicFramePr>
          <p:nvPr>
            <p:extLst/>
          </p:nvPr>
        </p:nvGraphicFramePr>
        <p:xfrm>
          <a:off x="799328" y="1093263"/>
          <a:ext cx="10766018" cy="3710160"/>
        </p:xfrm>
        <a:graphic>
          <a:graphicData uri="http://schemas.openxmlformats.org/drawingml/2006/table">
            <a:tbl>
              <a:tblPr firstRow="1" bandRow="1">
                <a:tableStyleId>{5C22544A-7EE6-4342-B048-85BDC9FD1C3A}</a:tableStyleId>
              </a:tblPr>
              <a:tblGrid>
                <a:gridCol w="8345554">
                  <a:extLst>
                    <a:ext uri="{9D8B030D-6E8A-4147-A177-3AD203B41FA5}">
                      <a16:colId xmlns:a16="http://schemas.microsoft.com/office/drawing/2014/main" val="20000"/>
                    </a:ext>
                  </a:extLst>
                </a:gridCol>
                <a:gridCol w="2420464">
                  <a:extLst>
                    <a:ext uri="{9D8B030D-6E8A-4147-A177-3AD203B41FA5}">
                      <a16:colId xmlns:a16="http://schemas.microsoft.com/office/drawing/2014/main" val="20001"/>
                    </a:ext>
                  </a:extLst>
                </a:gridCol>
              </a:tblGrid>
              <a:tr h="370840">
                <a:tc>
                  <a:txBody>
                    <a:bodyPr/>
                    <a:lstStyle/>
                    <a:p>
                      <a:pPr algn="ctr"/>
                      <a:r>
                        <a:rPr kumimoji="0" lang="en-US" sz="2400" b="1" i="0" u="none" strike="noStrike" kern="1200" cap="none" spc="0" normalizeH="0" baseline="0">
                          <a:ln>
                            <a:noFill/>
                          </a:ln>
                          <a:solidFill>
                            <a:srgbClr val="FFFFFF"/>
                          </a:solidFill>
                          <a:effectLst/>
                          <a:uLnTx/>
                          <a:uFillTx/>
                          <a:latin typeface="+mn-lt"/>
                          <a:ea typeface="+mn-ea"/>
                          <a:cs typeface="+mn-cs"/>
                        </a:rPr>
                        <a:t>Use case</a:t>
                      </a:r>
                    </a:p>
                  </a:txBody>
                  <a:tcPr marL="108000" marR="108000" marT="72000" marB="72000">
                    <a:lnL w="12700" cmpd="sng">
                      <a:noFill/>
                    </a:lnL>
                    <a:lnT w="12700" cmpd="sng">
                      <a:noFill/>
                    </a:lnT>
                    <a:lnB w="38100" cmpd="sng">
                      <a:noFill/>
                    </a:lnB>
                    <a:solidFill>
                      <a:srgbClr val="00ABEC"/>
                    </a:solidFill>
                  </a:tcPr>
                </a:tc>
                <a:tc>
                  <a:txBody>
                    <a:bodyPr/>
                    <a:lstStyle/>
                    <a:p>
                      <a:pPr marL="0" marR="0" lvl="0" indent="0" algn="l" defTabSz="1109758"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FFFFFF"/>
                          </a:solidFill>
                          <a:effectLst/>
                          <a:uLnTx/>
                          <a:uFillTx/>
                          <a:latin typeface="+mn-lt"/>
                          <a:ea typeface="+mn-ea"/>
                          <a:cs typeface="+mn-cs"/>
                        </a:rPr>
                        <a:t>Azure Service</a:t>
                      </a:r>
                    </a:p>
                  </a:txBody>
                  <a:tcPr marL="108000" marR="108000" marT="72000" marB="72000">
                    <a:lnT w="12700" cmpd="sng">
                      <a:noFill/>
                    </a:lnT>
                    <a:lnB w="38100" cmpd="sng">
                      <a:noFill/>
                    </a:lnB>
                    <a:solidFill>
                      <a:srgbClr val="00ABEC"/>
                    </a:solidFill>
                  </a:tcPr>
                </a:tc>
                <a:extLst>
                  <a:ext uri="{0D108BD9-81ED-4DB2-BD59-A6C34878D82A}">
                    <a16:rowId xmlns:a16="http://schemas.microsoft.com/office/drawing/2014/main" val="10000"/>
                  </a:ext>
                </a:extLst>
              </a:tr>
              <a:tr h="370840">
                <a:tc>
                  <a:txBody>
                    <a:bodyPr/>
                    <a:lstStyle/>
                    <a:p>
                      <a:pPr algn="l" fontAlgn="t"/>
                      <a:r>
                        <a:rPr lang="en-US" sz="2000">
                          <a:solidFill>
                            <a:srgbClr val="011839"/>
                          </a:solidFill>
                          <a:effectLst/>
                        </a:rPr>
                        <a:t>Scale and orchestrate containers using Kubernetes, DC/OS or Docker Swarm</a:t>
                      </a:r>
                    </a:p>
                  </a:txBody>
                  <a:tcPr marL="114300" marR="114300" marT="114300" marB="114300">
                    <a:lnT w="38100" cmpd="sng">
                      <a:noFill/>
                    </a:lnT>
                    <a:solidFill>
                      <a:schemeClr val="bg1">
                        <a:lumMod val="85000"/>
                      </a:schemeClr>
                    </a:solidFill>
                  </a:tcPr>
                </a:tc>
                <a:tc>
                  <a:txBody>
                    <a:bodyPr/>
                    <a:lstStyle/>
                    <a:p>
                      <a:pPr fontAlgn="t"/>
                      <a:r>
                        <a:rPr lang="en-US" sz="2000" u="none" strike="noStrike">
                          <a:solidFill>
                            <a:schemeClr val="tx2"/>
                          </a:solidFill>
                          <a:effectLst/>
                        </a:rPr>
                        <a:t>Container Service</a:t>
                      </a:r>
                      <a:endParaRPr lang="en-US" sz="2000">
                        <a:solidFill>
                          <a:schemeClr val="tx2"/>
                        </a:solidFill>
                        <a:effectLst/>
                      </a:endParaRPr>
                    </a:p>
                  </a:txBody>
                  <a:tcPr marL="114300" marR="114300" marT="114300" marB="114300">
                    <a:lnT w="38100" cmpd="sng">
                      <a:noFill/>
                    </a:lnT>
                    <a:solidFill>
                      <a:schemeClr val="bg1">
                        <a:lumMod val="85000"/>
                      </a:schemeClr>
                    </a:solidFill>
                  </a:tcPr>
                </a:tc>
                <a:extLst>
                  <a:ext uri="{0D108BD9-81ED-4DB2-BD59-A6C34878D82A}">
                    <a16:rowId xmlns:a16="http://schemas.microsoft.com/office/drawing/2014/main" val="10001"/>
                  </a:ext>
                </a:extLst>
              </a:tr>
              <a:tr h="370840">
                <a:tc>
                  <a:txBody>
                    <a:bodyPr/>
                    <a:lstStyle/>
                    <a:p>
                      <a:pPr algn="l" fontAlgn="t"/>
                      <a:r>
                        <a:rPr lang="en-US" sz="2000">
                          <a:effectLst/>
                        </a:rPr>
                        <a:t>Easily run containers on Azure with a single command</a:t>
                      </a:r>
                    </a:p>
                  </a:txBody>
                  <a:tcPr marL="114300" marR="114300" marT="114300" marB="114300">
                    <a:solidFill>
                      <a:schemeClr val="bg1">
                        <a:lumMod val="95000"/>
                      </a:schemeClr>
                    </a:solidFill>
                  </a:tcPr>
                </a:tc>
                <a:tc>
                  <a:txBody>
                    <a:bodyPr/>
                    <a:lstStyle/>
                    <a:p>
                      <a:pPr fontAlgn="t"/>
                      <a:r>
                        <a:rPr lang="en-US" sz="2000" u="none" strike="noStrike">
                          <a:solidFill>
                            <a:schemeClr val="tx2"/>
                          </a:solidFill>
                          <a:effectLst/>
                        </a:rPr>
                        <a:t>Container Instances</a:t>
                      </a:r>
                      <a:endParaRPr lang="en-US" sz="2000">
                        <a:solidFill>
                          <a:schemeClr val="tx2"/>
                        </a:solidFill>
                        <a:effectLst/>
                      </a:endParaRPr>
                    </a:p>
                  </a:txBody>
                  <a:tcPr marL="114300" marR="114300" marT="114300" marB="114300">
                    <a:solidFill>
                      <a:schemeClr val="bg1">
                        <a:lumMod val="95000"/>
                      </a:schemeClr>
                    </a:solidFill>
                  </a:tcPr>
                </a:tc>
                <a:extLst>
                  <a:ext uri="{0D108BD9-81ED-4DB2-BD59-A6C34878D82A}">
                    <a16:rowId xmlns:a16="http://schemas.microsoft.com/office/drawing/2014/main" val="10002"/>
                  </a:ext>
                </a:extLst>
              </a:tr>
              <a:tr h="370840">
                <a:tc>
                  <a:txBody>
                    <a:bodyPr/>
                    <a:lstStyle/>
                    <a:p>
                      <a:pPr algn="l" fontAlgn="t"/>
                      <a:r>
                        <a:rPr lang="en-US" sz="2000">
                          <a:effectLst/>
                        </a:rPr>
                        <a:t>Store and manage container images across all types of Azure deployments</a:t>
                      </a:r>
                    </a:p>
                  </a:txBody>
                  <a:tcPr marL="114300" marR="114300" marT="114300" marB="114300">
                    <a:solidFill>
                      <a:schemeClr val="bg1">
                        <a:lumMod val="85000"/>
                      </a:schemeClr>
                    </a:solidFill>
                  </a:tcPr>
                </a:tc>
                <a:tc>
                  <a:txBody>
                    <a:bodyPr/>
                    <a:lstStyle/>
                    <a:p>
                      <a:pPr fontAlgn="t"/>
                      <a:r>
                        <a:rPr lang="en-US" sz="2000" u="none" strike="noStrike">
                          <a:solidFill>
                            <a:schemeClr val="tx2"/>
                          </a:solidFill>
                          <a:effectLst/>
                        </a:rPr>
                        <a:t>Container Registry</a:t>
                      </a:r>
                      <a:endParaRPr lang="en-US" sz="2000">
                        <a:solidFill>
                          <a:schemeClr val="tx2"/>
                        </a:solidFill>
                        <a:effectLst/>
                      </a:endParaRPr>
                    </a:p>
                  </a:txBody>
                  <a:tcPr marL="114300" marR="114300" marT="114300" marB="114300">
                    <a:solidFill>
                      <a:schemeClr val="bg1">
                        <a:lumMod val="85000"/>
                      </a:schemeClr>
                    </a:solidFill>
                  </a:tcPr>
                </a:tc>
                <a:extLst>
                  <a:ext uri="{0D108BD9-81ED-4DB2-BD59-A6C34878D82A}">
                    <a16:rowId xmlns:a16="http://schemas.microsoft.com/office/drawing/2014/main" val="10003"/>
                  </a:ext>
                </a:extLst>
              </a:tr>
              <a:tr h="370840">
                <a:tc>
                  <a:txBody>
                    <a:bodyPr/>
                    <a:lstStyle/>
                    <a:p>
                      <a:pPr algn="l" fontAlgn="t"/>
                      <a:r>
                        <a:rPr lang="en-US" sz="2000">
                          <a:effectLst/>
                        </a:rPr>
                        <a:t>Develop microservices and orchestrate containers on Windows or Linux</a:t>
                      </a:r>
                    </a:p>
                  </a:txBody>
                  <a:tcPr marL="114300" marR="114300" marT="114300" marB="114300">
                    <a:solidFill>
                      <a:schemeClr val="bg1">
                        <a:lumMod val="95000"/>
                      </a:schemeClr>
                    </a:solidFill>
                  </a:tcPr>
                </a:tc>
                <a:tc>
                  <a:txBody>
                    <a:bodyPr/>
                    <a:lstStyle/>
                    <a:p>
                      <a:pPr fontAlgn="t"/>
                      <a:r>
                        <a:rPr lang="en-US" sz="2000" u="none" strike="noStrike">
                          <a:solidFill>
                            <a:schemeClr val="tx2"/>
                          </a:solidFill>
                          <a:effectLst/>
                        </a:rPr>
                        <a:t>Service Fabric</a:t>
                      </a:r>
                      <a:endParaRPr lang="en-US" sz="2000">
                        <a:solidFill>
                          <a:schemeClr val="tx2"/>
                        </a:solidFill>
                        <a:effectLst/>
                      </a:endParaRPr>
                    </a:p>
                  </a:txBody>
                  <a:tcPr marL="114300" marR="114300" marT="114300" marB="114300">
                    <a:solidFill>
                      <a:schemeClr val="bg1">
                        <a:lumMod val="95000"/>
                      </a:schemeClr>
                    </a:solidFill>
                  </a:tcPr>
                </a:tc>
                <a:extLst>
                  <a:ext uri="{0D108BD9-81ED-4DB2-BD59-A6C34878D82A}">
                    <a16:rowId xmlns:a16="http://schemas.microsoft.com/office/drawing/2014/main" val="10004"/>
                  </a:ext>
                </a:extLst>
              </a:tr>
              <a:tr h="370840">
                <a:tc>
                  <a:txBody>
                    <a:bodyPr/>
                    <a:lstStyle/>
                    <a:p>
                      <a:pPr algn="l" fontAlgn="t"/>
                      <a:r>
                        <a:rPr lang="en-US" sz="2000">
                          <a:effectLst/>
                        </a:rPr>
                        <a:t>Deploy web applications on Linux using containers</a:t>
                      </a:r>
                    </a:p>
                  </a:txBody>
                  <a:tcPr marL="114300" marR="114300" marT="114300" marB="114300">
                    <a:solidFill>
                      <a:schemeClr val="bg1">
                        <a:lumMod val="85000"/>
                      </a:schemeClr>
                    </a:solidFill>
                  </a:tcPr>
                </a:tc>
                <a:tc>
                  <a:txBody>
                    <a:bodyPr/>
                    <a:lstStyle/>
                    <a:p>
                      <a:pPr fontAlgn="t"/>
                      <a:r>
                        <a:rPr lang="en-US" sz="2000" u="none" strike="noStrike">
                          <a:solidFill>
                            <a:schemeClr val="tx2"/>
                          </a:solidFill>
                          <a:effectLst/>
                        </a:rPr>
                        <a:t>App Service</a:t>
                      </a:r>
                      <a:endParaRPr lang="en-US" sz="2000">
                        <a:solidFill>
                          <a:schemeClr val="tx2"/>
                        </a:solidFill>
                        <a:effectLst/>
                      </a:endParaRPr>
                    </a:p>
                  </a:txBody>
                  <a:tcPr marL="114300" marR="114300" marT="114300" marB="114300">
                    <a:solidFill>
                      <a:schemeClr val="bg1">
                        <a:lumMod val="85000"/>
                      </a:schemeClr>
                    </a:solidFill>
                  </a:tcPr>
                </a:tc>
                <a:extLst>
                  <a:ext uri="{0D108BD9-81ED-4DB2-BD59-A6C34878D82A}">
                    <a16:rowId xmlns:a16="http://schemas.microsoft.com/office/drawing/2014/main" val="10005"/>
                  </a:ext>
                </a:extLst>
              </a:tr>
              <a:tr h="370840">
                <a:tc>
                  <a:txBody>
                    <a:bodyPr/>
                    <a:lstStyle/>
                    <a:p>
                      <a:pPr algn="l" fontAlgn="t"/>
                      <a:r>
                        <a:rPr lang="en-US" sz="2000">
                          <a:effectLst/>
                        </a:rPr>
                        <a:t>Run repetitive compute jobs using containers</a:t>
                      </a:r>
                    </a:p>
                  </a:txBody>
                  <a:tcPr marL="114300" marR="114300" marT="114300" marB="114300">
                    <a:solidFill>
                      <a:schemeClr val="bg1">
                        <a:lumMod val="95000"/>
                      </a:schemeClr>
                    </a:solidFill>
                  </a:tcPr>
                </a:tc>
                <a:tc>
                  <a:txBody>
                    <a:bodyPr/>
                    <a:lstStyle/>
                    <a:p>
                      <a:pPr fontAlgn="t"/>
                      <a:r>
                        <a:rPr lang="en-US" sz="2000" u="none" strike="noStrike">
                          <a:solidFill>
                            <a:schemeClr val="tx2"/>
                          </a:solidFill>
                          <a:effectLst/>
                        </a:rPr>
                        <a:t>Batch</a:t>
                      </a:r>
                      <a:endParaRPr lang="en-US" sz="2000">
                        <a:solidFill>
                          <a:schemeClr val="tx2"/>
                        </a:solidFill>
                        <a:effectLst/>
                      </a:endParaRPr>
                    </a:p>
                  </a:txBody>
                  <a:tcPr marL="114300" marR="114300" marT="114300" marB="114300">
                    <a:solidFill>
                      <a:schemeClr val="bg1">
                        <a:lumMod val="95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451321441"/>
      </p:ext>
    </p:extLst>
  </p:cSld>
  <p:clrMapOvr>
    <a:masterClrMapping/>
  </p:clrMapOvr>
  <p:transition>
    <p:fade/>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Introduction to Service Fabric</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
        <p:nvSpPr>
          <p:cNvPr id="6" name="Text Placeholder 5">
            <a:extLst>
              <a:ext uri="{FF2B5EF4-FFF2-40B4-BE49-F238E27FC236}">
                <a16:creationId xmlns:a16="http://schemas.microsoft.com/office/drawing/2014/main" id="{91BC5816-1158-4580-B370-49D9102BDE52}"/>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755583781"/>
      </p:ext>
    </p:extLst>
  </p:cSld>
  <p:clrMapOvr>
    <a:masterClrMapping/>
  </p:clrMapOvr>
  <p:transition>
    <p:fade/>
  </p:transition>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architecture practices changing?</a:t>
            </a:r>
          </a:p>
        </p:txBody>
      </p:sp>
      <p:sp>
        <p:nvSpPr>
          <p:cNvPr id="3" name="TextBox 2"/>
          <p:cNvSpPr txBox="1"/>
          <p:nvPr/>
        </p:nvSpPr>
        <p:spPr>
          <a:xfrm>
            <a:off x="274637" y="1211264"/>
            <a:ext cx="11277600" cy="5035225"/>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sz="2800" dirty="0"/>
              <a:t>In the Client/Server era, consumption of application services were easy to estimate</a:t>
            </a:r>
          </a:p>
          <a:p>
            <a:endParaRPr lang="en-US" sz="2800" dirty="0"/>
          </a:p>
          <a:p>
            <a:pPr marL="285750" indent="-285750">
              <a:buFont typeface="Arial" panose="020B0604020202020204" pitchFamily="34" charset="0"/>
              <a:buChar char="•"/>
            </a:pPr>
            <a:r>
              <a:rPr lang="en-US" sz="2800" dirty="0"/>
              <a:t>In the Web services era, design practices needed to allow for applications to be more dynamic</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With the introduction of cloud computing, dynamic infrastructure (computing resources that can be created and moved with little effort) makes it much easier to spin up new applications</a:t>
            </a:r>
          </a:p>
          <a:p>
            <a:endParaRPr lang="en-US" sz="2800" dirty="0"/>
          </a:p>
          <a:p>
            <a:r>
              <a:rPr lang="en-US" sz="2800" dirty="0"/>
              <a:t> </a:t>
            </a:r>
          </a:p>
        </p:txBody>
      </p:sp>
    </p:spTree>
    <p:extLst>
      <p:ext uri="{BB962C8B-B14F-4D97-AF65-F5344CB8AC3E}">
        <p14:creationId xmlns:p14="http://schemas.microsoft.com/office/powerpoint/2010/main" val="2635663791"/>
      </p:ext>
    </p:extLst>
  </p:cSld>
  <p:clrMapOvr>
    <a:masterClrMapping/>
  </p:clrMapOvr>
  <p:transition>
    <p:fade/>
  </p:transition>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8583528" y="3997430"/>
            <a:ext cx="1419654" cy="474517"/>
          </a:xfrm>
          <a:prstGeom prst="rect">
            <a:avLst/>
          </a:prstGeom>
        </p:spPr>
      </p:pic>
      <p:pic>
        <p:nvPicPr>
          <p:cNvPr id="4" name="Picture 3"/>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8583528" y="4803566"/>
            <a:ext cx="1419654" cy="474517"/>
          </a:xfrm>
          <a:prstGeom prst="rect">
            <a:avLst/>
          </a:prstGeom>
        </p:spPr>
      </p:pic>
      <p:pic>
        <p:nvPicPr>
          <p:cNvPr id="5" name="Picture 4"/>
          <p:cNvPicPr>
            <a:picLocks noChangeAspect="1"/>
          </p:cNvPicPr>
          <p:nvPr/>
        </p:nvPicPr>
        <p:blipFill rotWithShape="1">
          <a:blip r:embed="rId3">
            <a:lum bright="70000" contrast="-70000"/>
            <a:extLst>
              <a:ext uri="{BEBA8EAE-BF5A-486C-A8C5-ECC9F3942E4B}">
                <a14:imgProps xmlns:a14="http://schemas.microsoft.com/office/drawing/2010/main">
                  <a14:imgLayer r:embed="rId4">
                    <a14:imgEffect>
                      <a14:colorTemperature colorTemp="5900"/>
                    </a14:imgEffect>
                    <a14:imgEffect>
                      <a14:saturation sat="66000"/>
                    </a14:imgEffect>
                  </a14:imgLayer>
                </a14:imgProps>
              </a:ext>
              <a:ext uri="{28A0092B-C50C-407E-A947-70E740481C1C}">
                <a14:useLocalDpi xmlns:a14="http://schemas.microsoft.com/office/drawing/2010/main" val="0"/>
              </a:ext>
            </a:extLst>
          </a:blip>
          <a:srcRect t="33955" b="34327"/>
          <a:stretch/>
        </p:blipFill>
        <p:spPr>
          <a:xfrm>
            <a:off x="8574001" y="5622627"/>
            <a:ext cx="1419654" cy="474517"/>
          </a:xfrm>
          <a:prstGeom prst="rect">
            <a:avLst/>
          </a:prstGeom>
        </p:spPr>
      </p:pic>
      <p:pic>
        <p:nvPicPr>
          <p:cNvPr id="6" name="Picture 5"/>
          <p:cNvPicPr>
            <a:picLocks noChangeAspect="1"/>
          </p:cNvPicPr>
          <p:nvPr/>
        </p:nvPicPr>
        <p:blipFill>
          <a:blip r:embed="rId5"/>
          <a:stretch>
            <a:fillRect/>
          </a:stretch>
        </p:blipFill>
        <p:spPr>
          <a:xfrm>
            <a:off x="8812128" y="4867385"/>
            <a:ext cx="384775" cy="384035"/>
          </a:xfrm>
          <a:prstGeom prst="rect">
            <a:avLst/>
          </a:prstGeom>
        </p:spPr>
      </p:pic>
      <p:pic>
        <p:nvPicPr>
          <p:cNvPr id="7" name="Picture 6"/>
          <p:cNvPicPr>
            <a:picLocks noChangeAspect="1"/>
          </p:cNvPicPr>
          <p:nvPr/>
        </p:nvPicPr>
        <p:blipFill>
          <a:blip r:embed="rId6"/>
          <a:stretch>
            <a:fillRect/>
          </a:stretch>
        </p:blipFill>
        <p:spPr>
          <a:xfrm>
            <a:off x="8812128" y="4030015"/>
            <a:ext cx="362299" cy="361601"/>
          </a:xfrm>
          <a:prstGeom prst="rect">
            <a:avLst/>
          </a:prstGeom>
        </p:spPr>
      </p:pic>
      <p:pic>
        <p:nvPicPr>
          <p:cNvPr id="8" name="Picture 7"/>
          <p:cNvPicPr>
            <a:picLocks noChangeAspect="1"/>
          </p:cNvPicPr>
          <p:nvPr/>
        </p:nvPicPr>
        <p:blipFill>
          <a:blip r:embed="rId7"/>
          <a:stretch>
            <a:fillRect/>
          </a:stretch>
        </p:blipFill>
        <p:spPr>
          <a:xfrm>
            <a:off x="8823015" y="5686045"/>
            <a:ext cx="336800" cy="336152"/>
          </a:xfrm>
          <a:prstGeom prst="rect">
            <a:avLst/>
          </a:prstGeom>
        </p:spPr>
      </p:pic>
      <p:sp>
        <p:nvSpPr>
          <p:cNvPr id="11" name="TextBox 10"/>
          <p:cNvSpPr txBox="1"/>
          <p:nvPr/>
        </p:nvSpPr>
        <p:spPr>
          <a:xfrm>
            <a:off x="350837" y="849067"/>
            <a:ext cx="9995386" cy="3311676"/>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sz="2800" dirty="0"/>
              <a:t>Most traditional applications are built using three tier application</a:t>
            </a:r>
          </a:p>
          <a:p>
            <a:pPr marL="285750" indent="-285750">
              <a:buFont typeface="Arial" panose="020B0604020202020204" pitchFamily="34" charset="0"/>
              <a:buChar char="•"/>
            </a:pPr>
            <a:r>
              <a:rPr lang="en-US" sz="2800" dirty="0"/>
              <a:t>Each tier runs on a dedicated server and is statically configured</a:t>
            </a:r>
          </a:p>
          <a:p>
            <a:pPr marL="285750" indent="-285750">
              <a:buFont typeface="Arial" panose="020B0604020202020204" pitchFamily="34" charset="0"/>
              <a:buChar char="•"/>
            </a:pPr>
            <a:r>
              <a:rPr lang="en-US" sz="2800" dirty="0"/>
              <a:t>Traditional applications are usually hosted on very reliable networks and servers</a:t>
            </a:r>
          </a:p>
          <a:p>
            <a:endParaRPr lang="en-US" sz="2800" dirty="0"/>
          </a:p>
        </p:txBody>
      </p:sp>
      <p:sp>
        <p:nvSpPr>
          <p:cNvPr id="13" name="Up-Down Arrow 12"/>
          <p:cNvSpPr/>
          <p:nvPr/>
        </p:nvSpPr>
        <p:spPr bwMode="auto">
          <a:xfrm>
            <a:off x="9196903" y="5278083"/>
            <a:ext cx="229728" cy="33206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p:cNvSpPr txBox="1"/>
          <p:nvPr/>
        </p:nvSpPr>
        <p:spPr>
          <a:xfrm>
            <a:off x="448493" y="3638399"/>
            <a:ext cx="7179120" cy="2981329"/>
          </a:xfrm>
          <a:prstGeom prst="rect">
            <a:avLst/>
          </a:prstGeom>
          <a:noFill/>
        </p:spPr>
        <p:txBody>
          <a:bodyPr wrap="square" lIns="182880" tIns="146304" rIns="182880" bIns="146304" rtlCol="0">
            <a:spAutoFit/>
          </a:bodyPr>
          <a:lstStyle/>
          <a:p>
            <a:r>
              <a:rPr lang="en-US" sz="2800" b="1" dirty="0"/>
              <a:t>Advantages </a:t>
            </a:r>
          </a:p>
          <a:p>
            <a:endParaRPr lang="en-US" sz="2800" b="1" dirty="0"/>
          </a:p>
          <a:p>
            <a:pPr marL="285750" indent="-285750">
              <a:lnSpc>
                <a:spcPts val="1600"/>
              </a:lnSpc>
              <a:buFont typeface="Arial" panose="020B0604020202020204" pitchFamily="34" charset="0"/>
              <a:buChar char="•"/>
            </a:pPr>
            <a:r>
              <a:rPr lang="en-US" sz="2800" dirty="0"/>
              <a:t>Simple to develop, deploy and scale</a:t>
            </a:r>
          </a:p>
          <a:p>
            <a:pPr marL="285750" indent="-285750">
              <a:lnSpc>
                <a:spcPts val="1600"/>
              </a:lnSpc>
              <a:buFont typeface="Arial" panose="020B0604020202020204" pitchFamily="34" charset="0"/>
              <a:buChar char="•"/>
            </a:pPr>
            <a:endParaRPr lang="en-US" sz="2800" dirty="0"/>
          </a:p>
          <a:p>
            <a:pPr marL="285750" indent="-285750">
              <a:lnSpc>
                <a:spcPts val="1600"/>
              </a:lnSpc>
              <a:buFont typeface="Arial" panose="020B0604020202020204" pitchFamily="34" charset="0"/>
              <a:buChar char="•"/>
            </a:pPr>
            <a:r>
              <a:rPr lang="en-US" sz="2800" dirty="0"/>
              <a:t>Communication speed/cost</a:t>
            </a:r>
          </a:p>
          <a:p>
            <a:pPr>
              <a:lnSpc>
                <a:spcPts val="1600"/>
              </a:lnSpc>
            </a:pPr>
            <a:r>
              <a:rPr lang="en-US" sz="2800" dirty="0"/>
              <a:t> </a:t>
            </a:r>
          </a:p>
          <a:p>
            <a:pPr marL="285750" indent="-285750">
              <a:lnSpc>
                <a:spcPts val="1600"/>
              </a:lnSpc>
              <a:buFont typeface="Arial" panose="020B0604020202020204" pitchFamily="34" charset="0"/>
              <a:buChar char="•"/>
            </a:pPr>
            <a:r>
              <a:rPr lang="en-US" sz="2800" dirty="0"/>
              <a:t>Reusability</a:t>
            </a:r>
          </a:p>
          <a:p>
            <a:pPr>
              <a:lnSpc>
                <a:spcPts val="1600"/>
              </a:lnSpc>
            </a:pPr>
            <a:r>
              <a:rPr lang="en-US" sz="2800" dirty="0"/>
              <a:t> </a:t>
            </a:r>
          </a:p>
          <a:p>
            <a:pPr marL="285750" indent="-285750">
              <a:lnSpc>
                <a:spcPts val="1600"/>
              </a:lnSpc>
              <a:buFont typeface="Arial" panose="020B0604020202020204" pitchFamily="34" charset="0"/>
              <a:buChar char="•"/>
            </a:pPr>
            <a:r>
              <a:rPr lang="en-US" sz="2800" dirty="0"/>
              <a:t>Effort to manage and monitor</a:t>
            </a:r>
          </a:p>
          <a:p>
            <a:pPr>
              <a:lnSpc>
                <a:spcPct val="90000"/>
              </a:lnSpc>
              <a:spcAft>
                <a:spcPts val="600"/>
              </a:spcAft>
            </a:pPr>
            <a:endParaRPr lang="en-US" sz="2800" dirty="0" err="1"/>
          </a:p>
        </p:txBody>
      </p:sp>
      <p:sp>
        <p:nvSpPr>
          <p:cNvPr id="15" name="Title 1"/>
          <p:cNvSpPr txBox="1">
            <a:spLocks/>
          </p:cNvSpPr>
          <p:nvPr/>
        </p:nvSpPr>
        <p:spPr>
          <a:xfrm>
            <a:off x="352759" y="262927"/>
            <a:ext cx="12436475" cy="658903"/>
          </a:xfrm>
          <a:prstGeom prst="rect">
            <a:avLst/>
          </a:prstGeom>
        </p:spPr>
        <p:txBody>
          <a:bodyPr lIns="0">
            <a:normAutofit/>
          </a:bodyPr>
          <a:lstStyle>
            <a:lvl1pPr marL="0" algn="l" defTabSz="1109758" rtl="0" eaLnBrk="1" latinLnBrk="0" hangingPunct="1">
              <a:lnSpc>
                <a:spcPct val="90000"/>
              </a:lnSpc>
              <a:spcBef>
                <a:spcPct val="0"/>
              </a:spcBef>
              <a:buNone/>
              <a:defRPr lang="en-US" sz="3200" kern="1200" spc="-59" baseline="0">
                <a:solidFill>
                  <a:schemeClr val="tx1"/>
                </a:solidFill>
                <a:latin typeface="Segoe UI Light" pitchFamily="34" charset="0"/>
                <a:ea typeface="Segoe UI" pitchFamily="34" charset="0"/>
                <a:cs typeface="Segoe UI" pitchFamily="34" charset="0"/>
              </a:defRPr>
            </a:lvl1pPr>
          </a:lstStyle>
          <a:p>
            <a:r>
              <a:rPr lang="en-US" dirty="0"/>
              <a:t>Traditional Application Architecture</a:t>
            </a:r>
          </a:p>
        </p:txBody>
      </p:sp>
      <p:sp>
        <p:nvSpPr>
          <p:cNvPr id="16" name="Up-Down Arrow 15"/>
          <p:cNvSpPr/>
          <p:nvPr/>
        </p:nvSpPr>
        <p:spPr bwMode="auto">
          <a:xfrm>
            <a:off x="9152818" y="4459022"/>
            <a:ext cx="229728" cy="332067"/>
          </a:xfrm>
          <a:prstGeom prst="up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540809335"/>
      </p:ext>
    </p:extLst>
  </p:cSld>
  <p:clrMapOvr>
    <a:masterClrMapping/>
  </p:clrMapOvr>
  <p:transition>
    <p:fade/>
  </p:transition>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Problems with Traditional Application Design</a:t>
            </a:r>
          </a:p>
        </p:txBody>
      </p:sp>
      <p:sp>
        <p:nvSpPr>
          <p:cNvPr id="3" name="TextBox 2"/>
          <p:cNvSpPr txBox="1"/>
          <p:nvPr/>
        </p:nvSpPr>
        <p:spPr>
          <a:xfrm>
            <a:off x="208584" y="1336962"/>
            <a:ext cx="11402107" cy="4730526"/>
          </a:xfrm>
          <a:prstGeom prst="rect">
            <a:avLst/>
          </a:prstGeom>
          <a:noFill/>
        </p:spPr>
        <p:txBody>
          <a:bodyPr wrap="square" lIns="182880" tIns="146304" rIns="182880" bIns="146304" rtlCol="0">
            <a:spAutoFit/>
          </a:bodyPr>
          <a:lstStyle/>
          <a:p>
            <a:pPr marL="285750" lvl="0" indent="-285750">
              <a:lnSpc>
                <a:spcPct val="90000"/>
              </a:lnSpc>
              <a:spcAft>
                <a:spcPts val="340"/>
              </a:spcAft>
              <a:buFont typeface="Arial" panose="020B0604020202020204" pitchFamily="34" charset="0"/>
              <a:buChar char="•"/>
              <a:defRPr/>
            </a:pPr>
            <a:r>
              <a:rPr lang="en-US" sz="2400" dirty="0"/>
              <a:t>When load is increased, a scale up approach to meet demand is finite </a:t>
            </a:r>
          </a:p>
          <a:p>
            <a:pPr lvl="0">
              <a:lnSpc>
                <a:spcPct val="90000"/>
              </a:lnSpc>
              <a:spcAft>
                <a:spcPts val="340"/>
              </a:spcAft>
              <a:defRPr/>
            </a:pPr>
            <a:r>
              <a:rPr lang="en-US" sz="2400" dirty="0"/>
              <a:t> </a:t>
            </a:r>
          </a:p>
          <a:p>
            <a:pPr marL="285750" indent="-285750">
              <a:buFont typeface="Arial" panose="020B0604020202020204" pitchFamily="34" charset="0"/>
              <a:buChar char="•"/>
            </a:pPr>
            <a:r>
              <a:rPr lang="en-US" sz="2400" dirty="0"/>
              <a:t>Difficult to scale application components independently</a:t>
            </a:r>
          </a:p>
          <a:p>
            <a:endParaRPr lang="en-US" sz="2400" dirty="0"/>
          </a:p>
          <a:p>
            <a:pPr marL="285750" indent="-285750">
              <a:buFont typeface="Arial" panose="020B0604020202020204" pitchFamily="34" charset="0"/>
              <a:buChar char="•"/>
            </a:pPr>
            <a:r>
              <a:rPr lang="en-US" sz="2400" dirty="0"/>
              <a:t>Applications need to be developed within the same technology stack</a:t>
            </a:r>
          </a:p>
          <a:p>
            <a:endParaRPr lang="en-US" sz="2400" dirty="0"/>
          </a:p>
          <a:p>
            <a:pPr marL="285750" indent="-285750">
              <a:buFont typeface="Arial" panose="020B0604020202020204" pitchFamily="34" charset="0"/>
              <a:buChar char="•"/>
            </a:pPr>
            <a:r>
              <a:rPr lang="en-US" sz="2400" dirty="0"/>
              <a:t>Feature updates and adoption need to be implemented with consideration given to the entire application making continuous deployment more difficult</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Conflicting dependencies on shared libraries during feature update development</a:t>
            </a:r>
          </a:p>
          <a:p>
            <a:endParaRPr lang="en-US" sz="2400" dirty="0"/>
          </a:p>
        </p:txBody>
      </p:sp>
    </p:spTree>
    <p:extLst>
      <p:ext uri="{BB962C8B-B14F-4D97-AF65-F5344CB8AC3E}">
        <p14:creationId xmlns:p14="http://schemas.microsoft.com/office/powerpoint/2010/main" val="967259992"/>
      </p:ext>
    </p:extLst>
  </p:cSld>
  <p:clrMapOvr>
    <a:masterClrMapping/>
  </p:clrMapOvr>
  <p:transition>
    <p:fade/>
  </p:transition>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 Placeholder 3"/>
          <p:cNvSpPr txBox="1">
            <a:spLocks/>
          </p:cNvSpPr>
          <p:nvPr/>
        </p:nvSpPr>
        <p:spPr>
          <a:xfrm>
            <a:off x="352759" y="1792018"/>
            <a:ext cx="5960532" cy="3817951"/>
          </a:xfrm>
          <a:noFill/>
        </p:spPr>
        <p:txBody>
          <a:bodyPr wrap="square" lIns="182880" tIns="146304" rIns="182880" bIns="146304" rtlCol="0">
            <a:spAutoFit/>
          </a:bodyPr>
          <a:lstStyle>
            <a:defPPr>
              <a:defRPr lang="en-US"/>
            </a:defPPr>
            <a:lvl1pPr marL="285750" indent="-285750">
              <a:buFont typeface="Arial" panose="020B0604020202020204" pitchFamily="34" charset="0"/>
              <a:buChar char="•"/>
            </a:lvl1pPr>
          </a:lstStyle>
          <a:p>
            <a:r>
              <a:rPr lang="en-US" sz="2400" dirty="0"/>
              <a:t>Continually evolving applications</a:t>
            </a:r>
          </a:p>
          <a:p>
            <a:pPr marL="0" indent="0">
              <a:buNone/>
            </a:pPr>
            <a:endParaRPr lang="en-US" sz="2400" dirty="0"/>
          </a:p>
          <a:p>
            <a:r>
              <a:rPr lang="en-US" sz="2400" dirty="0"/>
              <a:t>Faster delivery of features and capabilities</a:t>
            </a:r>
          </a:p>
          <a:p>
            <a:pPr marL="0" indent="0">
              <a:buNone/>
            </a:pPr>
            <a:endParaRPr lang="en-US" sz="2400" dirty="0"/>
          </a:p>
          <a:p>
            <a:r>
              <a:rPr lang="en-US" sz="2400" dirty="0"/>
              <a:t>Build and operate services more easily at scale</a:t>
            </a:r>
          </a:p>
          <a:p>
            <a:pPr marL="0" indent="0">
              <a:buNone/>
            </a:pPr>
            <a:endParaRPr lang="en-US" sz="2400" dirty="0"/>
          </a:p>
          <a:p>
            <a:r>
              <a:rPr lang="en-US" sz="2400" dirty="0"/>
              <a:t>Scaling specific services in or out based on demand</a:t>
            </a:r>
          </a:p>
          <a:p>
            <a:pPr marL="0" indent="0">
              <a:buNone/>
            </a:pPr>
            <a:endParaRPr lang="en-US" sz="2400" dirty="0"/>
          </a:p>
          <a:p>
            <a:r>
              <a:rPr lang="en-US" sz="2400" dirty="0"/>
              <a:t>Build services across technology stacks</a:t>
            </a:r>
            <a:br>
              <a:rPr lang="en-US" sz="2400" dirty="0"/>
            </a:br>
            <a:br>
              <a:rPr lang="en-US" sz="2400" dirty="0"/>
            </a:br>
            <a:endParaRPr lang="en-US" sz="2400" dirty="0"/>
          </a:p>
        </p:txBody>
      </p:sp>
      <p:sp>
        <p:nvSpPr>
          <p:cNvPr id="27" name="Text Placeholder 3"/>
          <p:cNvSpPr txBox="1">
            <a:spLocks/>
          </p:cNvSpPr>
          <p:nvPr/>
        </p:nvSpPr>
        <p:spPr>
          <a:xfrm>
            <a:off x="245835" y="892045"/>
            <a:ext cx="11838506" cy="636359"/>
          </a:xfrm>
        </p:spPr>
        <p:txBody>
          <a:bodyPr/>
          <a:lstStyle>
            <a:lvl1pPr marL="342900" marR="0" indent="-3429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b="1" dirty="0">
                <a:solidFill>
                  <a:schemeClr val="tx1"/>
                </a:solidFill>
                <a:latin typeface="+mn-lt"/>
              </a:rPr>
              <a:t>A distributed architecture approach </a:t>
            </a:r>
            <a:r>
              <a:rPr lang="en-US" sz="2400" b="1" u="sng" dirty="0">
                <a:solidFill>
                  <a:schemeClr val="tx1"/>
                </a:solidFill>
                <a:latin typeface="+mn-lt"/>
              </a:rPr>
              <a:t>can</a:t>
            </a:r>
            <a:r>
              <a:rPr lang="en-US" sz="2400" b="1" dirty="0">
                <a:solidFill>
                  <a:schemeClr val="tx1"/>
                </a:solidFill>
                <a:latin typeface="+mn-lt"/>
              </a:rPr>
              <a:t> offer a number of advantages over a traditional approach.</a:t>
            </a:r>
          </a:p>
          <a:p>
            <a:pPr marL="0" indent="0" defTabSz="1110264">
              <a:buNone/>
            </a:pPr>
            <a:br>
              <a:rPr lang="en-US" sz="4800" dirty="0"/>
            </a:br>
            <a:br>
              <a:rPr lang="en-US" sz="2800" dirty="0">
                <a:solidFill>
                  <a:schemeClr val="tx1"/>
                </a:solidFill>
                <a:latin typeface="+mn-lt"/>
              </a:rPr>
            </a:br>
            <a:endParaRPr lang="en-US" sz="2800" dirty="0">
              <a:solidFill>
                <a:schemeClr val="tx1"/>
              </a:solidFill>
              <a:latin typeface="+mn-lt"/>
            </a:endParaRPr>
          </a:p>
          <a:p>
            <a:pPr marL="0" indent="0" defTabSz="1110264">
              <a:buNone/>
            </a:pPr>
            <a:endParaRPr lang="en-US" sz="2800" dirty="0">
              <a:solidFill>
                <a:schemeClr val="tx1"/>
              </a:solidFill>
              <a:latin typeface="+mn-lt"/>
            </a:endParaRPr>
          </a:p>
        </p:txBody>
      </p:sp>
      <p:sp>
        <p:nvSpPr>
          <p:cNvPr id="28" name="Title 1"/>
          <p:cNvSpPr txBox="1">
            <a:spLocks/>
          </p:cNvSpPr>
          <p:nvPr/>
        </p:nvSpPr>
        <p:spPr>
          <a:xfrm>
            <a:off x="352759" y="262927"/>
            <a:ext cx="12436475" cy="658903"/>
          </a:xfrm>
          <a:prstGeom prst="rect">
            <a:avLst/>
          </a:prstGeom>
        </p:spPr>
        <p:txBody>
          <a:bodyPr lIns="0">
            <a:normAutofit/>
          </a:bodyPr>
          <a:lstStyle>
            <a:lvl1pPr marL="0" algn="l" defTabSz="1109758" rtl="0" eaLnBrk="1" latinLnBrk="0" hangingPunct="1">
              <a:lnSpc>
                <a:spcPct val="90000"/>
              </a:lnSpc>
              <a:spcBef>
                <a:spcPct val="0"/>
              </a:spcBef>
              <a:buNone/>
              <a:defRPr lang="en-US" sz="3200" kern="1200" spc="-59" baseline="0">
                <a:solidFill>
                  <a:schemeClr val="tx1"/>
                </a:solidFill>
                <a:latin typeface="Segoe UI Light" pitchFamily="34" charset="0"/>
                <a:ea typeface="Segoe UI" pitchFamily="34" charset="0"/>
                <a:cs typeface="Segoe UI" pitchFamily="34" charset="0"/>
              </a:defRPr>
            </a:lvl1pPr>
          </a:lstStyle>
          <a:p>
            <a:r>
              <a:rPr lang="en-US" dirty="0"/>
              <a:t>Why a distributed approach?</a:t>
            </a:r>
          </a:p>
        </p:txBody>
      </p:sp>
      <p:grpSp>
        <p:nvGrpSpPr>
          <p:cNvPr id="29" name="Group 28">
            <a:extLst>
              <a:ext uri="{FF2B5EF4-FFF2-40B4-BE49-F238E27FC236}">
                <a16:creationId xmlns:a16="http://schemas.microsoft.com/office/drawing/2014/main" id="{65885D0C-6172-4DAD-A70C-31F6BE88EC32}"/>
              </a:ext>
            </a:extLst>
          </p:cNvPr>
          <p:cNvGrpSpPr>
            <a:grpSpLocks noChangeAspect="1"/>
          </p:cNvGrpSpPr>
          <p:nvPr/>
        </p:nvGrpSpPr>
        <p:grpSpPr>
          <a:xfrm>
            <a:off x="6787084" y="1792018"/>
            <a:ext cx="5297257" cy="4091982"/>
            <a:chOff x="1390650" y="1104900"/>
            <a:chExt cx="6781800" cy="5238750"/>
          </a:xfrm>
        </p:grpSpPr>
        <p:pic>
          <p:nvPicPr>
            <p:cNvPr id="30" name="Picture 29">
              <a:extLst>
                <a:ext uri="{FF2B5EF4-FFF2-40B4-BE49-F238E27FC236}">
                  <a16:creationId xmlns:a16="http://schemas.microsoft.com/office/drawing/2014/main" id="{CBFDC0F8-B200-46E7-A7A2-BD0880C22EF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0650" y="2933700"/>
              <a:ext cx="1581150" cy="1581150"/>
            </a:xfrm>
            <a:prstGeom prst="rect">
              <a:avLst/>
            </a:prstGeom>
          </p:spPr>
        </p:pic>
        <p:pic>
          <p:nvPicPr>
            <p:cNvPr id="31" name="Picture 30">
              <a:extLst>
                <a:ext uri="{FF2B5EF4-FFF2-40B4-BE49-F238E27FC236}">
                  <a16:creationId xmlns:a16="http://schemas.microsoft.com/office/drawing/2014/main" id="{64D2C471-A39F-4B62-BAF5-E59471FBA7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4150" y="4762500"/>
              <a:ext cx="1581150" cy="1581150"/>
            </a:xfrm>
            <a:prstGeom prst="rect">
              <a:avLst/>
            </a:prstGeom>
          </p:spPr>
        </p:pic>
        <p:pic>
          <p:nvPicPr>
            <p:cNvPr id="32" name="Picture 31">
              <a:extLst>
                <a:ext uri="{FF2B5EF4-FFF2-40B4-BE49-F238E27FC236}">
                  <a16:creationId xmlns:a16="http://schemas.microsoft.com/office/drawing/2014/main" id="{AE845DF1-E280-4396-AE3F-4F88543ED1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24150" y="1104900"/>
              <a:ext cx="1581150" cy="1581150"/>
            </a:xfrm>
            <a:prstGeom prst="rect">
              <a:avLst/>
            </a:prstGeom>
          </p:spPr>
        </p:pic>
        <p:pic>
          <p:nvPicPr>
            <p:cNvPr id="33" name="Picture 32">
              <a:extLst>
                <a:ext uri="{FF2B5EF4-FFF2-40B4-BE49-F238E27FC236}">
                  <a16:creationId xmlns:a16="http://schemas.microsoft.com/office/drawing/2014/main" id="{C7064BB0-D51E-4805-83E5-A6CDF6AD595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150" y="1104900"/>
              <a:ext cx="1581150" cy="1581150"/>
            </a:xfrm>
            <a:prstGeom prst="rect">
              <a:avLst/>
            </a:prstGeom>
          </p:spPr>
        </p:pic>
        <p:pic>
          <p:nvPicPr>
            <p:cNvPr id="34" name="Picture 33">
              <a:extLst>
                <a:ext uri="{FF2B5EF4-FFF2-40B4-BE49-F238E27FC236}">
                  <a16:creationId xmlns:a16="http://schemas.microsoft.com/office/drawing/2014/main" id="{1622780A-A0DB-4D2B-9D45-F417812FF4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1300" y="2933700"/>
              <a:ext cx="1581150" cy="1581150"/>
            </a:xfrm>
            <a:prstGeom prst="rect">
              <a:avLst/>
            </a:prstGeom>
          </p:spPr>
        </p:pic>
        <p:pic>
          <p:nvPicPr>
            <p:cNvPr id="35" name="Picture 34">
              <a:extLst>
                <a:ext uri="{FF2B5EF4-FFF2-40B4-BE49-F238E27FC236}">
                  <a16:creationId xmlns:a16="http://schemas.microsoft.com/office/drawing/2014/main" id="{D2584820-FFD9-4CCF-9257-B9BD92E54A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150" y="4762500"/>
              <a:ext cx="1581150" cy="1581150"/>
            </a:xfrm>
            <a:prstGeom prst="rect">
              <a:avLst/>
            </a:prstGeom>
          </p:spPr>
        </p:pic>
      </p:grpSp>
    </p:spTree>
    <p:extLst>
      <p:ext uri="{BB962C8B-B14F-4D97-AF65-F5344CB8AC3E}">
        <p14:creationId xmlns:p14="http://schemas.microsoft.com/office/powerpoint/2010/main" val="3206276472"/>
      </p:ext>
    </p:extLst>
  </p:cSld>
  <p:clrMapOvr>
    <a:masterClrMapping/>
  </p:clrMapOvr>
  <p:transition>
    <p:fade/>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Rounded Corners 25"/>
          <p:cNvSpPr/>
          <p:nvPr/>
        </p:nvSpPr>
        <p:spPr bwMode="auto">
          <a:xfrm>
            <a:off x="9349831" y="331388"/>
            <a:ext cx="2930328" cy="3375333"/>
          </a:xfrm>
          <a:prstGeom prst="round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t>Microservices approach</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16" y="2515784"/>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337" y="4198981"/>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7252" y="2515783"/>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3338" y="100535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89" y="1005357"/>
            <a:ext cx="2573986" cy="25739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8789" y="4198980"/>
            <a:ext cx="2573986" cy="2573986"/>
          </a:xfrm>
          <a:prstGeom prst="rect">
            <a:avLst/>
          </a:prstGeom>
        </p:spPr>
      </p:pic>
      <p:sp>
        <p:nvSpPr>
          <p:cNvPr id="10" name="Hexagon 9"/>
          <p:cNvSpPr/>
          <p:nvPr/>
        </p:nvSpPr>
        <p:spPr bwMode="auto">
          <a:xfrm>
            <a:off x="2155956" y="2019055"/>
            <a:ext cx="641165" cy="54658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2155956" y="5212679"/>
            <a:ext cx="641165" cy="54658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7013265" y="3529482"/>
            <a:ext cx="641165" cy="54658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5645806" y="2019055"/>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5645806" y="521267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405968" y="3529482"/>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1137454" y="35294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2857913" y="5212679"/>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7703023" y="35294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2887291" y="2019055"/>
            <a:ext cx="641165" cy="546587"/>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6372100" y="2019055"/>
            <a:ext cx="641165" cy="546587"/>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6372100" y="5212679"/>
            <a:ext cx="641165" cy="546587"/>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2" name="Hexagon 21"/>
          <p:cNvSpPr/>
          <p:nvPr/>
        </p:nvSpPr>
        <p:spPr bwMode="auto">
          <a:xfrm>
            <a:off x="9555368" y="744892"/>
            <a:ext cx="641165" cy="546587"/>
          </a:xfrm>
          <a:prstGeom prst="hexagon">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3" name="Hexagon 22"/>
          <p:cNvSpPr/>
          <p:nvPr/>
        </p:nvSpPr>
        <p:spPr bwMode="auto">
          <a:xfrm>
            <a:off x="9555368" y="1424791"/>
            <a:ext cx="641165" cy="546587"/>
          </a:xfrm>
          <a:prstGeom prst="hexagon">
            <a:avLst/>
          </a:prstGeom>
          <a:solidFill>
            <a:srgbClr val="FFFF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4" name="Hexagon 23"/>
          <p:cNvSpPr/>
          <p:nvPr/>
        </p:nvSpPr>
        <p:spPr bwMode="auto">
          <a:xfrm>
            <a:off x="9555368" y="207690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5" name="Hexagon 24"/>
          <p:cNvSpPr/>
          <p:nvPr/>
        </p:nvSpPr>
        <p:spPr bwMode="auto">
          <a:xfrm>
            <a:off x="9558114" y="272902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7" name="TextBox 26"/>
          <p:cNvSpPr txBox="1"/>
          <p:nvPr/>
        </p:nvSpPr>
        <p:spPr>
          <a:xfrm>
            <a:off x="10337235" y="819959"/>
            <a:ext cx="1748631"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solidFill>
                  <a:schemeClr val="bg1"/>
                </a:solidFill>
              </a:rPr>
              <a:t>Service A</a:t>
            </a:r>
          </a:p>
        </p:txBody>
      </p:sp>
      <p:sp>
        <p:nvSpPr>
          <p:cNvPr id="28" name="TextBox 27"/>
          <p:cNvSpPr txBox="1"/>
          <p:nvPr/>
        </p:nvSpPr>
        <p:spPr>
          <a:xfrm>
            <a:off x="10337235" y="1472074"/>
            <a:ext cx="1748631"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solidFill>
                  <a:schemeClr val="bg1"/>
                </a:solidFill>
              </a:rPr>
              <a:t>Service B</a:t>
            </a:r>
          </a:p>
        </p:txBody>
      </p:sp>
      <p:sp>
        <p:nvSpPr>
          <p:cNvPr id="29" name="TextBox 28"/>
          <p:cNvSpPr txBox="1"/>
          <p:nvPr/>
        </p:nvSpPr>
        <p:spPr>
          <a:xfrm>
            <a:off x="10337235" y="2124190"/>
            <a:ext cx="1748631"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solidFill>
                  <a:schemeClr val="bg1"/>
                </a:solidFill>
              </a:rPr>
              <a:t>Service C</a:t>
            </a:r>
          </a:p>
        </p:txBody>
      </p:sp>
      <p:sp>
        <p:nvSpPr>
          <p:cNvPr id="30" name="TextBox 29"/>
          <p:cNvSpPr txBox="1"/>
          <p:nvPr/>
        </p:nvSpPr>
        <p:spPr>
          <a:xfrm>
            <a:off x="10337235" y="2776305"/>
            <a:ext cx="1748631"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solidFill>
                  <a:schemeClr val="bg1"/>
                </a:solidFill>
              </a:rPr>
              <a:t>Service D</a:t>
            </a:r>
          </a:p>
        </p:txBody>
      </p:sp>
    </p:spTree>
    <p:extLst>
      <p:ext uri="{BB962C8B-B14F-4D97-AF65-F5344CB8AC3E}">
        <p14:creationId xmlns:p14="http://schemas.microsoft.com/office/powerpoint/2010/main" val="513443663"/>
      </p:ext>
    </p:extLst>
  </p:cSld>
  <p:clrMapOvr>
    <a:masterClrMapping/>
  </p:clrMapOvr>
  <p:transition>
    <p:fade/>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66779" y="2173564"/>
            <a:ext cx="391007" cy="453212"/>
          </a:xfrm>
          <a:prstGeom prst="rect">
            <a:avLst/>
          </a:prstGeom>
        </p:spPr>
      </p:pic>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5287" y="2168673"/>
            <a:ext cx="391007" cy="453212"/>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6033" y="2139864"/>
            <a:ext cx="391007" cy="453212"/>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81674" y="1444925"/>
            <a:ext cx="1033795" cy="1192261"/>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81673" y="1444924"/>
            <a:ext cx="1033795" cy="1192261"/>
          </a:xfrm>
          <a:prstGeom prst="rect">
            <a:avLst/>
          </a:prstGeom>
        </p:spPr>
      </p:pic>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50824" y="1471551"/>
            <a:ext cx="1033795" cy="1192261"/>
          </a:xfrm>
          <a:prstGeom prst="rect">
            <a:avLst/>
          </a:prstGeom>
        </p:spPr>
      </p:pic>
      <p:pic>
        <p:nvPicPr>
          <p:cNvPr id="15" name="Picture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53496" y="1460600"/>
            <a:ext cx="1033795" cy="1192261"/>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2062950" y="1449786"/>
            <a:ext cx="1033795" cy="1192261"/>
          </a:xfrm>
          <a:prstGeom prst="rect">
            <a:avLst/>
          </a:prstGeom>
        </p:spPr>
      </p:pic>
      <p:pic>
        <p:nvPicPr>
          <p:cNvPr id="9" name="Picture 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2200214" y="3508363"/>
            <a:ext cx="1254259" cy="2747232"/>
          </a:xfrm>
          <a:prstGeom prst="rect">
            <a:avLst/>
          </a:prstGeom>
        </p:spPr>
      </p:pic>
      <p:pic>
        <p:nvPicPr>
          <p:cNvPr id="10" name="Picture 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828362" y="3508363"/>
            <a:ext cx="1254259" cy="2747232"/>
          </a:xfrm>
          <a:prstGeom prst="rect">
            <a:avLst/>
          </a:prstGeom>
        </p:spPr>
      </p:pic>
      <p:pic>
        <p:nvPicPr>
          <p:cNvPr id="8" name="Picture 7"/>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580110" y="3508363"/>
            <a:ext cx="1254259" cy="2747232"/>
          </a:xfrm>
          <a:prstGeom prst="rect">
            <a:avLst/>
          </a:prstGeom>
        </p:spPr>
      </p:pic>
      <p:pic>
        <p:nvPicPr>
          <p:cNvPr id="19" name="Picture 18"/>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316823" y="3508363"/>
            <a:ext cx="1254259" cy="2747232"/>
          </a:xfrm>
          <a:prstGeom prst="rect">
            <a:avLst/>
          </a:prstGeom>
        </p:spPr>
      </p:pic>
      <p:pic>
        <p:nvPicPr>
          <p:cNvPr id="18" name="Picture 17"/>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8692697" y="3508363"/>
            <a:ext cx="1254259" cy="2747232"/>
          </a:xfrm>
          <a:prstGeom prst="rect">
            <a:avLst/>
          </a:prstGeom>
        </p:spPr>
      </p:pic>
      <p:pic>
        <p:nvPicPr>
          <p:cNvPr id="20" name="Picture 19"/>
          <p:cNvPicPr>
            <a:picLocks noChangeAspect="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7068571" y="3508363"/>
            <a:ext cx="1254259" cy="2747232"/>
          </a:xfrm>
          <a:prstGeom prst="rect">
            <a:avLst/>
          </a:prstGeom>
        </p:spPr>
      </p:pic>
      <p:pic>
        <p:nvPicPr>
          <p:cNvPr id="21" name="Picture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96517" y="1958665"/>
            <a:ext cx="375026" cy="434689"/>
          </a:xfrm>
          <a:prstGeom prst="rect">
            <a:avLst/>
          </a:prstGeom>
        </p:spPr>
      </p:pic>
      <p:pic>
        <p:nvPicPr>
          <p:cNvPr id="23" name="Picture 2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72322" y="1736296"/>
            <a:ext cx="371630" cy="430753"/>
          </a:xfrm>
          <a:prstGeom prst="rect">
            <a:avLst/>
          </a:prstGeom>
        </p:spPr>
      </p:pic>
      <p:pic>
        <p:nvPicPr>
          <p:cNvPr id="25" name="Picture 2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73856" y="1961424"/>
            <a:ext cx="390067" cy="452123"/>
          </a:xfrm>
          <a:prstGeom prst="rect">
            <a:avLst/>
          </a:prstGeom>
        </p:spPr>
      </p:pic>
      <p:pic>
        <p:nvPicPr>
          <p:cNvPr id="36" name="Picture 35"/>
          <p:cNvPicPr>
            <a:picLocks noChangeAspect="1"/>
          </p:cNvPicPr>
          <p:nvPr/>
        </p:nvPicPr>
        <p:blipFill>
          <a:blip r:embed="rId9"/>
          <a:stretch>
            <a:fillRect/>
          </a:stretch>
        </p:blipFill>
        <p:spPr>
          <a:xfrm>
            <a:off x="8519058" y="2146744"/>
            <a:ext cx="391727" cy="447688"/>
          </a:xfrm>
          <a:prstGeom prst="rect">
            <a:avLst/>
          </a:prstGeom>
        </p:spPr>
      </p:pic>
      <p:pic>
        <p:nvPicPr>
          <p:cNvPr id="37" name="Pictur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85607" y="1680103"/>
            <a:ext cx="372578" cy="431852"/>
          </a:xfrm>
          <a:prstGeom prst="rect">
            <a:avLst/>
          </a:prstGeom>
        </p:spPr>
      </p:pic>
      <p:pic>
        <p:nvPicPr>
          <p:cNvPr id="41" name="Picture 40"/>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1886" y="1599451"/>
            <a:ext cx="372578" cy="431852"/>
          </a:xfrm>
          <a:prstGeom prst="rect">
            <a:avLst/>
          </a:prstGeom>
        </p:spPr>
      </p:pic>
      <p:pic>
        <p:nvPicPr>
          <p:cNvPr id="42" name="Picture 4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824465" y="1693608"/>
            <a:ext cx="372578" cy="431852"/>
          </a:xfrm>
          <a:prstGeom prst="rect">
            <a:avLst/>
          </a:prstGeom>
        </p:spPr>
      </p:pic>
      <p:pic>
        <p:nvPicPr>
          <p:cNvPr id="43" name="Picture 4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593189" y="1830149"/>
            <a:ext cx="350763" cy="406567"/>
          </a:xfrm>
          <a:prstGeom prst="rect">
            <a:avLst/>
          </a:prstGeom>
        </p:spPr>
      </p:pic>
      <p:pic>
        <p:nvPicPr>
          <p:cNvPr id="44" name="Picture 4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308928" y="1805963"/>
            <a:ext cx="350763" cy="406567"/>
          </a:xfrm>
          <a:prstGeom prst="rect">
            <a:avLst/>
          </a:prstGeom>
        </p:spPr>
      </p:pic>
      <p:pic>
        <p:nvPicPr>
          <p:cNvPr id="45" name="Picture 4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606789" y="1899399"/>
            <a:ext cx="390067" cy="452123"/>
          </a:xfrm>
          <a:prstGeom prst="rect">
            <a:avLst/>
          </a:prstGeom>
        </p:spPr>
      </p:pic>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43544" y="1747093"/>
            <a:ext cx="390067" cy="452123"/>
          </a:xfrm>
          <a:prstGeom prst="rect">
            <a:avLst/>
          </a:prstGeom>
        </p:spPr>
      </p:pic>
      <p:pic>
        <p:nvPicPr>
          <p:cNvPr id="27" name="Picture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flipH="1">
            <a:off x="8129884" y="1373799"/>
            <a:ext cx="1125625" cy="1298798"/>
          </a:xfrm>
          <a:prstGeom prst="rect">
            <a:avLst/>
          </a:prstGeom>
        </p:spPr>
      </p:pic>
      <p:pic>
        <p:nvPicPr>
          <p:cNvPr id="28" name="Picture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944588" y="1410180"/>
            <a:ext cx="1079445" cy="1245513"/>
          </a:xfrm>
          <a:prstGeom prst="rect">
            <a:avLst/>
          </a:prstGeom>
        </p:spPr>
      </p:pic>
      <p:sp>
        <p:nvSpPr>
          <p:cNvPr id="47" name="Rectangle 46"/>
          <p:cNvSpPr/>
          <p:nvPr/>
        </p:nvSpPr>
        <p:spPr>
          <a:xfrm>
            <a:off x="475623" y="211101"/>
            <a:ext cx="5327099" cy="707758"/>
          </a:xfrm>
          <a:prstGeom prst="rect">
            <a:avLst/>
          </a:prstGeom>
        </p:spPr>
        <p:txBody>
          <a:bodyPr wrap="none">
            <a:spAutoFit/>
          </a:bodyPr>
          <a:lstStyle/>
          <a:p>
            <a:pPr defTabSz="914049"/>
            <a:r>
              <a:rPr lang="en-US" sz="3999" kern="0" dirty="0">
                <a:latin typeface="+mj-lt"/>
              </a:rPr>
              <a:t>Scaling Traditional Apps</a:t>
            </a:r>
          </a:p>
        </p:txBody>
      </p:sp>
      <p:sp>
        <p:nvSpPr>
          <p:cNvPr id="48" name="Rectangle 47"/>
          <p:cNvSpPr/>
          <p:nvPr/>
        </p:nvSpPr>
        <p:spPr>
          <a:xfrm>
            <a:off x="6333290" y="205318"/>
            <a:ext cx="5854956" cy="721848"/>
          </a:xfrm>
          <a:prstGeom prst="rect">
            <a:avLst/>
          </a:prstGeom>
        </p:spPr>
        <p:txBody>
          <a:bodyPr wrap="none">
            <a:spAutoFit/>
          </a:bodyPr>
          <a:lstStyle/>
          <a:p>
            <a:pPr defTabSz="914049"/>
            <a:r>
              <a:rPr lang="en-US" sz="3999" kern="0" dirty="0">
                <a:latin typeface="+mj-lt"/>
              </a:rPr>
              <a:t>Scaling Microservice Apps</a:t>
            </a:r>
            <a:endParaRPr lang="en-US" sz="3599" kern="0" dirty="0">
              <a:latin typeface="+mj-lt"/>
            </a:endParaRPr>
          </a:p>
        </p:txBody>
      </p:sp>
      <p:cxnSp>
        <p:nvCxnSpPr>
          <p:cNvPr id="49" name="Straight Connector 48"/>
          <p:cNvCxnSpPr/>
          <p:nvPr/>
        </p:nvCxnSpPr>
        <p:spPr>
          <a:xfrm flipH="1">
            <a:off x="5964287" y="264745"/>
            <a:ext cx="3617" cy="6097078"/>
          </a:xfrm>
          <a:prstGeom prst="line">
            <a:avLst/>
          </a:prstGeom>
          <a:noFill/>
          <a:ln w="15875" cap="flat" cmpd="sng" algn="ctr">
            <a:solidFill>
              <a:sysClr val="windowText" lastClr="000000"/>
            </a:solidFill>
            <a:prstDash val="solid"/>
            <a:miter lim="800000"/>
          </a:ln>
          <a:effectLst/>
        </p:spPr>
      </p:cxnSp>
      <p:sp>
        <p:nvSpPr>
          <p:cNvPr id="51" name="Rectangle 50"/>
          <p:cNvSpPr/>
          <p:nvPr/>
        </p:nvSpPr>
        <p:spPr>
          <a:xfrm>
            <a:off x="7576121" y="1289601"/>
            <a:ext cx="749012" cy="376631"/>
          </a:xfrm>
          <a:prstGeom prst="rect">
            <a:avLst/>
          </a:prstGeom>
        </p:spPr>
        <p:txBody>
          <a:bodyPr wrap="none">
            <a:spAutoFit/>
          </a:bodyPr>
          <a:lstStyle/>
          <a:p>
            <a:pPr defTabSz="914049"/>
            <a:r>
              <a:rPr lang="en-US" sz="1800" kern="0" dirty="0">
                <a:latin typeface="+mj-lt"/>
              </a:rPr>
              <a:t>App 1</a:t>
            </a:r>
          </a:p>
        </p:txBody>
      </p:sp>
      <p:sp>
        <p:nvSpPr>
          <p:cNvPr id="52" name="Rectangle 51"/>
          <p:cNvSpPr/>
          <p:nvPr/>
        </p:nvSpPr>
        <p:spPr>
          <a:xfrm>
            <a:off x="9434766" y="1325331"/>
            <a:ext cx="786721" cy="376684"/>
          </a:xfrm>
          <a:prstGeom prst="rect">
            <a:avLst/>
          </a:prstGeom>
        </p:spPr>
        <p:txBody>
          <a:bodyPr wrap="none">
            <a:spAutoFit/>
          </a:bodyPr>
          <a:lstStyle/>
          <a:p>
            <a:pPr defTabSz="914049"/>
            <a:r>
              <a:rPr lang="en-US" sz="1800" kern="0" dirty="0">
                <a:latin typeface="+mj-lt"/>
              </a:rPr>
              <a:t>App 2</a:t>
            </a:r>
          </a:p>
        </p:txBody>
      </p:sp>
      <p:sp>
        <p:nvSpPr>
          <p:cNvPr id="53" name="Rectangle 52"/>
          <p:cNvSpPr/>
          <p:nvPr/>
        </p:nvSpPr>
        <p:spPr>
          <a:xfrm>
            <a:off x="1510303" y="1373799"/>
            <a:ext cx="749012" cy="376631"/>
          </a:xfrm>
          <a:prstGeom prst="rect">
            <a:avLst/>
          </a:prstGeom>
        </p:spPr>
        <p:txBody>
          <a:bodyPr wrap="none">
            <a:spAutoFit/>
          </a:bodyPr>
          <a:lstStyle/>
          <a:p>
            <a:pPr defTabSz="914049"/>
            <a:r>
              <a:rPr lang="en-US" sz="1800" kern="0" dirty="0">
                <a:latin typeface="+mj-lt"/>
              </a:rPr>
              <a:t>App 1</a:t>
            </a:r>
          </a:p>
        </p:txBody>
      </p:sp>
    </p:spTree>
    <p:extLst>
      <p:ext uri="{BB962C8B-B14F-4D97-AF65-F5344CB8AC3E}">
        <p14:creationId xmlns:p14="http://schemas.microsoft.com/office/powerpoint/2010/main" val="20766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875E-6 -1.11111E-6 L -0.11107 0.44329 " pathEditMode="relative" rAng="0" ptsTypes="AA">
                                      <p:cBhvr>
                                        <p:cTn id="6" dur="2000" fill="hold"/>
                                        <p:tgtEl>
                                          <p:spTgt spid="17"/>
                                        </p:tgtEl>
                                        <p:attrNameLst>
                                          <p:attrName>ppt_x</p:attrName>
                                          <p:attrName>ppt_y</p:attrName>
                                        </p:attrNameLst>
                                      </p:cBhvr>
                                      <p:rCtr x="-5560" y="22153"/>
                                    </p:animMotion>
                                  </p:childTnLst>
                                </p:cTn>
                              </p:par>
                              <p:par>
                                <p:cTn id="7" presetID="42" presetClass="path" presetSubtype="0" accel="50000" decel="50000" fill="hold" nodeType="withEffect">
                                  <p:stCondLst>
                                    <p:cond delay="0"/>
                                  </p:stCondLst>
                                  <p:childTnLst>
                                    <p:animMotion origin="layout" path="M -6.25E-7 -1.48148E-6 L 0.0207 0.4456 " pathEditMode="relative" rAng="0" ptsTypes="AA">
                                      <p:cBhvr>
                                        <p:cTn id="8" dur="2000" fill="hold"/>
                                        <p:tgtEl>
                                          <p:spTgt spid="15"/>
                                        </p:tgtEl>
                                        <p:attrNameLst>
                                          <p:attrName>ppt_x</p:attrName>
                                          <p:attrName>ppt_y</p:attrName>
                                        </p:attrNameLst>
                                      </p:cBhvr>
                                      <p:rCtr x="1029" y="22269"/>
                                    </p:animMotion>
                                  </p:childTnLst>
                                </p:cTn>
                              </p:par>
                              <p:par>
                                <p:cTn id="9" presetID="42" presetClass="path" presetSubtype="0" accel="50000" decel="50000" fill="hold" nodeType="withEffect">
                                  <p:stCondLst>
                                    <p:cond delay="0"/>
                                  </p:stCondLst>
                                  <p:childTnLst>
                                    <p:animMotion origin="layout" path="M -4.16667E-6 3.33333E-6 L 0.14922 0.45139 " pathEditMode="relative" rAng="0" ptsTypes="AA">
                                      <p:cBhvr>
                                        <p:cTn id="10" dur="2000" fill="hold"/>
                                        <p:tgtEl>
                                          <p:spTgt spid="13"/>
                                        </p:tgtEl>
                                        <p:attrNameLst>
                                          <p:attrName>ppt_x</p:attrName>
                                          <p:attrName>ppt_y</p:attrName>
                                        </p:attrNameLst>
                                      </p:cBhvr>
                                      <p:rCtr x="7461" y="22569"/>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1.45833E-6 -1.11111E-6 L -0.0543 0.52917 " pathEditMode="relative" rAng="0" ptsTypes="AA">
                                      <p:cBhvr>
                                        <p:cTn id="14" dur="2000" fill="hold"/>
                                        <p:tgtEl>
                                          <p:spTgt spid="21"/>
                                        </p:tgtEl>
                                        <p:attrNameLst>
                                          <p:attrName>ppt_x</p:attrName>
                                          <p:attrName>ppt_y</p:attrName>
                                        </p:attrNameLst>
                                      </p:cBhvr>
                                      <p:rCtr x="-2721" y="26458"/>
                                    </p:animMotion>
                                  </p:childTnLst>
                                </p:cTn>
                              </p:par>
                              <p:par>
                                <p:cTn id="15" presetID="42" presetClass="path" presetSubtype="0" accel="50000" decel="50000" fill="hold" nodeType="withEffect">
                                  <p:stCondLst>
                                    <p:cond delay="0"/>
                                  </p:stCondLst>
                                  <p:childTnLst>
                                    <p:animMotion origin="layout" path="M -1.25E-6 1.11111E-6 L -0.08216 0.37407 " pathEditMode="relative" rAng="0" ptsTypes="AA">
                                      <p:cBhvr>
                                        <p:cTn id="16" dur="2000" fill="hold"/>
                                        <p:tgtEl>
                                          <p:spTgt spid="36"/>
                                        </p:tgtEl>
                                        <p:attrNameLst>
                                          <p:attrName>ppt_x</p:attrName>
                                          <p:attrName>ppt_y</p:attrName>
                                        </p:attrNameLst>
                                      </p:cBhvr>
                                      <p:rCtr x="-4115" y="18704"/>
                                    </p:animMotion>
                                  </p:childTnLst>
                                </p:cTn>
                              </p:par>
                              <p:par>
                                <p:cTn id="17" presetID="42" presetClass="path" presetSubtype="0" accel="50000" decel="50000" fill="hold" nodeType="withEffect">
                                  <p:stCondLst>
                                    <p:cond delay="0"/>
                                  </p:stCondLst>
                                  <p:childTnLst>
                                    <p:animMotion origin="layout" path="M 1.45833E-6 4.07407E-6 L 0.04427 0.32268 " pathEditMode="relative" rAng="0" ptsTypes="AA">
                                      <p:cBhvr>
                                        <p:cTn id="18" dur="2000" fill="hold"/>
                                        <p:tgtEl>
                                          <p:spTgt spid="32"/>
                                        </p:tgtEl>
                                        <p:attrNameLst>
                                          <p:attrName>ppt_x</p:attrName>
                                          <p:attrName>ppt_y</p:attrName>
                                        </p:attrNameLst>
                                      </p:cBhvr>
                                      <p:rCtr x="2214" y="16134"/>
                                    </p:animMotion>
                                  </p:childTnLst>
                                </p:cTn>
                              </p:par>
                              <p:par>
                                <p:cTn id="19" presetID="42" presetClass="path" presetSubtype="0" accel="50000" decel="50000" fill="hold" nodeType="withEffect">
                                  <p:stCondLst>
                                    <p:cond delay="0"/>
                                  </p:stCondLst>
                                  <p:childTnLst>
                                    <p:animMotion origin="layout" path="M -1.45833E-6 -4.81481E-6 L 0.16667 0.54954 " pathEditMode="relative" rAng="0" ptsTypes="AA">
                                      <p:cBhvr>
                                        <p:cTn id="20" dur="2000" fill="hold"/>
                                        <p:tgtEl>
                                          <p:spTgt spid="37"/>
                                        </p:tgtEl>
                                        <p:attrNameLst>
                                          <p:attrName>ppt_x</p:attrName>
                                          <p:attrName>ppt_y</p:attrName>
                                        </p:attrNameLst>
                                      </p:cBhvr>
                                      <p:rCtr x="8333" y="27477"/>
                                    </p:animMotion>
                                  </p:childTnLst>
                                </p:cTn>
                              </p:par>
                              <p:par>
                                <p:cTn id="21" presetID="42" presetClass="path" presetSubtype="0" accel="50000" decel="50000" fill="hold" nodeType="withEffect">
                                  <p:stCondLst>
                                    <p:cond delay="0"/>
                                  </p:stCondLst>
                                  <p:childTnLst>
                                    <p:animMotion origin="layout" path="M 6.25E-7 3.33333E-6 L -0.10547 0.37916 " pathEditMode="relative" rAng="0" ptsTypes="AA">
                                      <p:cBhvr>
                                        <p:cTn id="22" dur="2000" fill="hold"/>
                                        <p:tgtEl>
                                          <p:spTgt spid="42"/>
                                        </p:tgtEl>
                                        <p:attrNameLst>
                                          <p:attrName>ppt_x</p:attrName>
                                          <p:attrName>ppt_y</p:attrName>
                                        </p:attrNameLst>
                                      </p:cBhvr>
                                      <p:rCtr x="-5273" y="18958"/>
                                    </p:animMotion>
                                  </p:childTnLst>
                                </p:cTn>
                              </p:par>
                              <p:par>
                                <p:cTn id="23" presetID="42" presetClass="path" presetSubtype="0" accel="50000" decel="50000" fill="hold" nodeType="withEffect">
                                  <p:stCondLst>
                                    <p:cond delay="0"/>
                                  </p:stCondLst>
                                  <p:childTnLst>
                                    <p:animMotion origin="layout" path="M -1.45833E-6 -7.40741E-7 L 0.05573 0.46088 " pathEditMode="relative" rAng="0" ptsTypes="AA">
                                      <p:cBhvr>
                                        <p:cTn id="24" dur="2000" fill="hold"/>
                                        <p:tgtEl>
                                          <p:spTgt spid="41"/>
                                        </p:tgtEl>
                                        <p:attrNameLst>
                                          <p:attrName>ppt_x</p:attrName>
                                          <p:attrName>ppt_y</p:attrName>
                                        </p:attrNameLst>
                                      </p:cBhvr>
                                      <p:rCtr x="2786" y="23032"/>
                                    </p:animMotion>
                                  </p:childTnLst>
                                </p:cTn>
                              </p:par>
                            </p:childTnLst>
                          </p:cTn>
                        </p:par>
                      </p:childTnLst>
                    </p:cTn>
                  </p:par>
                  <p:par>
                    <p:cTn id="25" fill="hold">
                      <p:stCondLst>
                        <p:cond delay="indefinite"/>
                      </p:stCondLst>
                      <p:childTnLst>
                        <p:par>
                          <p:cTn id="26" fill="hold">
                            <p:stCondLst>
                              <p:cond delay="0"/>
                            </p:stCondLst>
                            <p:childTnLst>
                              <p:par>
                                <p:cTn id="27" presetID="42" presetClass="path" presetSubtype="0" accel="50000" decel="50000" fill="hold" nodeType="clickEffect">
                                  <p:stCondLst>
                                    <p:cond delay="0"/>
                                  </p:stCondLst>
                                  <p:childTnLst>
                                    <p:animMotion origin="layout" path="M -4.16667E-6 4.81481E-6 L -0.24362 0.49722 " pathEditMode="relative" rAng="0" ptsTypes="AA">
                                      <p:cBhvr>
                                        <p:cTn id="28" dur="2000" fill="hold"/>
                                        <p:tgtEl>
                                          <p:spTgt spid="23"/>
                                        </p:tgtEl>
                                        <p:attrNameLst>
                                          <p:attrName>ppt_x</p:attrName>
                                          <p:attrName>ppt_y</p:attrName>
                                        </p:attrNameLst>
                                      </p:cBhvr>
                                      <p:rCtr x="-12188" y="24861"/>
                                    </p:animMotion>
                                  </p:childTnLst>
                                </p:cTn>
                              </p:par>
                              <p:par>
                                <p:cTn id="29" presetID="42" presetClass="path" presetSubtype="0" accel="50000" decel="50000" fill="hold" nodeType="withEffect">
                                  <p:stCondLst>
                                    <p:cond delay="0"/>
                                  </p:stCondLst>
                                  <p:childTnLst>
                                    <p:animMotion origin="layout" path="M 1.04167E-6 1.48148E-6 L -0.09349 0.50139 " pathEditMode="relative" rAng="0" ptsTypes="AA">
                                      <p:cBhvr>
                                        <p:cTn id="30" dur="2000" fill="hold"/>
                                        <p:tgtEl>
                                          <p:spTgt spid="44"/>
                                        </p:tgtEl>
                                        <p:attrNameLst>
                                          <p:attrName>ppt_x</p:attrName>
                                          <p:attrName>ppt_y</p:attrName>
                                        </p:attrNameLst>
                                      </p:cBhvr>
                                      <p:rCtr x="-4674" y="25069"/>
                                    </p:animMotion>
                                  </p:childTnLst>
                                </p:cTn>
                              </p:par>
                              <p:par>
                                <p:cTn id="31" presetID="42" presetClass="path" presetSubtype="0" accel="50000" decel="50000" fill="hold" nodeType="withEffect">
                                  <p:stCondLst>
                                    <p:cond delay="0"/>
                                  </p:stCondLst>
                                  <p:childTnLst>
                                    <p:animMotion origin="layout" path="M 4.58333E-6 7.40741E-7 L 0.01419 0.37917 " pathEditMode="relative" rAng="0" ptsTypes="AA">
                                      <p:cBhvr>
                                        <p:cTn id="32" dur="2000" fill="hold"/>
                                        <p:tgtEl>
                                          <p:spTgt spid="43"/>
                                        </p:tgtEl>
                                        <p:attrNameLst>
                                          <p:attrName>ppt_x</p:attrName>
                                          <p:attrName>ppt_y</p:attrName>
                                        </p:attrNameLst>
                                      </p:cBhvr>
                                      <p:rCtr x="703" y="18958"/>
                                    </p:animMotion>
                                  </p:childTnLst>
                                </p:cTn>
                              </p:par>
                              <p:par>
                                <p:cTn id="33" presetID="42" presetClass="path" presetSubtype="0" accel="50000" decel="50000" fill="hold" nodeType="withEffect">
                                  <p:stCondLst>
                                    <p:cond delay="0"/>
                                  </p:stCondLst>
                                  <p:childTnLst>
                                    <p:animMotion origin="layout" path="M -1.04167E-6 -1.48148E-6 L -0.07604 0.53681 " pathEditMode="relative" rAng="0" ptsTypes="AA">
                                      <p:cBhvr>
                                        <p:cTn id="34" dur="2000" fill="hold"/>
                                        <p:tgtEl>
                                          <p:spTgt spid="25"/>
                                        </p:tgtEl>
                                        <p:attrNameLst>
                                          <p:attrName>ppt_x</p:attrName>
                                          <p:attrName>ppt_y</p:attrName>
                                        </p:attrNameLst>
                                      </p:cBhvr>
                                      <p:rCtr x="-3802" y="26829"/>
                                    </p:animMotion>
                                  </p:childTnLst>
                                </p:cTn>
                              </p:par>
                              <p:par>
                                <p:cTn id="35" presetID="42" presetClass="path" presetSubtype="0" accel="50000" decel="50000" fill="hold" nodeType="withEffect">
                                  <p:stCondLst>
                                    <p:cond delay="0"/>
                                  </p:stCondLst>
                                  <p:childTnLst>
                                    <p:animMotion origin="layout" path="M 4.16667E-7 -3.7037E-6 L 0.01159 0.44676 " pathEditMode="relative" rAng="0" ptsTypes="AA">
                                      <p:cBhvr>
                                        <p:cTn id="36" dur="2000" fill="hold"/>
                                        <p:tgtEl>
                                          <p:spTgt spid="45"/>
                                        </p:tgtEl>
                                        <p:attrNameLst>
                                          <p:attrName>ppt_x</p:attrName>
                                          <p:attrName>ppt_y</p:attrName>
                                        </p:attrNameLst>
                                      </p:cBhvr>
                                      <p:rCtr x="573" y="2233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2769224-3246-4E8A-88F0-F957624E1FEA}"/>
              </a:ext>
            </a:extLst>
          </p:cNvPr>
          <p:cNvSpPr>
            <a:spLocks noGrp="1"/>
          </p:cNvSpPr>
          <p:nvPr>
            <p:ph type="body" sz="quarter" idx="11"/>
          </p:nvPr>
        </p:nvSpPr>
        <p:spPr>
          <a:xfrm>
            <a:off x="353507" y="1353918"/>
            <a:ext cx="7324090" cy="5042726"/>
          </a:xfrm>
        </p:spPr>
        <p:txBody>
          <a:bodyPr/>
          <a:lstStyle/>
          <a:p>
            <a:pPr defTabSz="914400">
              <a:lnSpc>
                <a:spcPct val="90000"/>
              </a:lnSpc>
              <a:buClrTx/>
              <a:buSzPct val="80000"/>
              <a:buFont typeface="Arial" panose="020B0604020202020204" pitchFamily="34" charset="0"/>
              <a:buChar char="•"/>
              <a:defRPr/>
            </a:pPr>
            <a:r>
              <a:rPr lang="en-US" sz="2400" kern="0" dirty="0">
                <a:solidFill>
                  <a:schemeClr val="tx2"/>
                </a:solidFill>
              </a:rPr>
              <a:t>Optional, but recommended</a:t>
            </a:r>
          </a:p>
          <a:p>
            <a:pPr defTabSz="914400">
              <a:lnSpc>
                <a:spcPct val="90000"/>
              </a:lnSpc>
              <a:buClrTx/>
              <a:buSzPct val="80000"/>
              <a:buFont typeface="Arial" panose="020B0604020202020204" pitchFamily="34" charset="0"/>
              <a:buChar char="•"/>
              <a:defRPr/>
            </a:pPr>
            <a:r>
              <a:rPr lang="en-US" sz="2400" kern="0" dirty="0">
                <a:solidFill>
                  <a:schemeClr val="tx2"/>
                </a:solidFill>
              </a:rPr>
              <a:t>Storage Account scalability limits do not apply</a:t>
            </a:r>
          </a:p>
          <a:p>
            <a:pPr defTabSz="914400">
              <a:lnSpc>
                <a:spcPct val="90000"/>
              </a:lnSpc>
              <a:buClrTx/>
              <a:buSzPct val="80000"/>
              <a:buFont typeface="Arial" panose="020B0604020202020204" pitchFamily="34" charset="0"/>
              <a:buChar char="•"/>
              <a:defRPr/>
            </a:pPr>
            <a:r>
              <a:rPr lang="en-US" sz="2400" kern="0" dirty="0">
                <a:solidFill>
                  <a:schemeClr val="tx2"/>
                </a:solidFill>
              </a:rPr>
              <a:t>More granular RBAC support</a:t>
            </a:r>
          </a:p>
          <a:p>
            <a:pPr marL="917575" lvl="1" indent="-460375" defTabSz="914400">
              <a:lnSpc>
                <a:spcPct val="90000"/>
              </a:lnSpc>
              <a:buSzPct val="80000"/>
              <a:buFont typeface="Segoe UI" panose="020B0502040204020203" pitchFamily="34" charset="0"/>
              <a:buChar char="-"/>
              <a:defRPr/>
            </a:pPr>
            <a:r>
              <a:rPr lang="en-US" sz="2000" kern="0" dirty="0">
                <a:solidFill>
                  <a:schemeClr val="tx2"/>
                </a:solidFill>
              </a:rPr>
              <a:t>Grant/deny access to operations, such as read, delete, export and retrieving a Shared Access Signature</a:t>
            </a:r>
          </a:p>
          <a:p>
            <a:pPr defTabSz="914400">
              <a:lnSpc>
                <a:spcPct val="90000"/>
              </a:lnSpc>
              <a:buClrTx/>
              <a:buSzPct val="80000"/>
              <a:buFont typeface="Arial" panose="020B0604020202020204" pitchFamily="34" charset="0"/>
              <a:buChar char="•"/>
              <a:defRPr/>
            </a:pPr>
            <a:r>
              <a:rPr lang="en-US" sz="2400" kern="0" dirty="0">
                <a:solidFill>
                  <a:schemeClr val="tx2"/>
                </a:solidFill>
              </a:rPr>
              <a:t>Disk Snapshots (full disk copy)</a:t>
            </a:r>
          </a:p>
          <a:p>
            <a:pPr marL="917575" lvl="1" indent="-460375" defTabSz="914400">
              <a:lnSpc>
                <a:spcPct val="90000"/>
              </a:lnSpc>
              <a:buSzPct val="80000"/>
              <a:buFont typeface="Segoe UI" panose="020B0502040204020203" pitchFamily="34" charset="0"/>
              <a:buChar char="-"/>
              <a:defRPr/>
            </a:pPr>
            <a:r>
              <a:rPr lang="en-US" sz="2000" kern="0" dirty="0">
                <a:solidFill>
                  <a:schemeClr val="tx2"/>
                </a:solidFill>
              </a:rPr>
              <a:t>Read-only copy of a disk at a point in time.</a:t>
            </a:r>
          </a:p>
          <a:p>
            <a:pPr marL="917575" lvl="1" indent="-460375" defTabSz="914400">
              <a:lnSpc>
                <a:spcPct val="90000"/>
              </a:lnSpc>
              <a:buSzPct val="80000"/>
              <a:buFont typeface="Segoe UI" panose="020B0502040204020203" pitchFamily="34" charset="0"/>
              <a:buChar char="-"/>
              <a:defRPr/>
            </a:pPr>
            <a:r>
              <a:rPr lang="en-US" sz="2000" kern="0" dirty="0">
                <a:solidFill>
                  <a:schemeClr val="tx2"/>
                </a:solidFill>
              </a:rPr>
              <a:t>Independent of source disk; use to create new managed disks</a:t>
            </a:r>
          </a:p>
          <a:p>
            <a:pPr defTabSz="914400">
              <a:lnSpc>
                <a:spcPct val="90000"/>
              </a:lnSpc>
              <a:buClrTx/>
              <a:buSzPct val="80000"/>
              <a:buFont typeface="Arial" panose="020B0604020202020204" pitchFamily="34" charset="0"/>
              <a:buChar char="•"/>
              <a:defRPr/>
            </a:pPr>
            <a:r>
              <a:rPr lang="en-US" sz="2400" kern="0" dirty="0">
                <a:solidFill>
                  <a:schemeClr val="tx2"/>
                </a:solidFill>
              </a:rPr>
              <a:t>Supported with Azure Backup</a:t>
            </a:r>
          </a:p>
          <a:p>
            <a:pPr marL="0" indent="0">
              <a:buNone/>
            </a:pPr>
            <a:endParaRPr lang="en-US" sz="2400" b="1" dirty="0"/>
          </a:p>
        </p:txBody>
      </p:sp>
      <p:sp>
        <p:nvSpPr>
          <p:cNvPr id="3" name="Text Placeholder 2">
            <a:extLst>
              <a:ext uri="{FF2B5EF4-FFF2-40B4-BE49-F238E27FC236}">
                <a16:creationId xmlns:a16="http://schemas.microsoft.com/office/drawing/2014/main" id="{8A949C5C-7C0C-4082-9AD7-9F149004398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C7E5CA81-0891-412F-8116-264FEE062E6B}"/>
              </a:ext>
            </a:extLst>
          </p:cNvPr>
          <p:cNvSpPr>
            <a:spLocks noGrp="1"/>
          </p:cNvSpPr>
          <p:nvPr>
            <p:ph type="title"/>
          </p:nvPr>
        </p:nvSpPr>
        <p:spPr/>
        <p:txBody>
          <a:bodyPr/>
          <a:lstStyle/>
          <a:p>
            <a:r>
              <a:rPr lang="en-US" dirty="0"/>
              <a:t>Azure Managed Disks</a:t>
            </a:r>
          </a:p>
        </p:txBody>
      </p:sp>
      <p:pic>
        <p:nvPicPr>
          <p:cNvPr id="7" name="Picture 6">
            <a:extLst>
              <a:ext uri="{FF2B5EF4-FFF2-40B4-BE49-F238E27FC236}">
                <a16:creationId xmlns:a16="http://schemas.microsoft.com/office/drawing/2014/main" id="{234A2C4C-C0E2-4117-A16E-E9EC5DB8E639}"/>
              </a:ext>
            </a:extLst>
          </p:cNvPr>
          <p:cNvPicPr>
            <a:picLocks noChangeAspect="1"/>
          </p:cNvPicPr>
          <p:nvPr/>
        </p:nvPicPr>
        <p:blipFill>
          <a:blip r:embed="rId3">
            <a:clrChange>
              <a:clrFrom>
                <a:srgbClr val="1B348E"/>
              </a:clrFrom>
              <a:clrTo>
                <a:srgbClr val="1B348E">
                  <a:alpha val="0"/>
                </a:srgbClr>
              </a:clrTo>
            </a:clrChange>
          </a:blip>
          <a:stretch>
            <a:fillRect/>
          </a:stretch>
        </p:blipFill>
        <p:spPr>
          <a:xfrm>
            <a:off x="9039323" y="1473414"/>
            <a:ext cx="1512021" cy="1294724"/>
          </a:xfrm>
          <a:prstGeom prst="rect">
            <a:avLst/>
          </a:prstGeom>
        </p:spPr>
      </p:pic>
      <p:sp>
        <p:nvSpPr>
          <p:cNvPr id="8" name="TextBox 7">
            <a:extLst>
              <a:ext uri="{FF2B5EF4-FFF2-40B4-BE49-F238E27FC236}">
                <a16:creationId xmlns:a16="http://schemas.microsoft.com/office/drawing/2014/main" id="{ED4AC3AD-6F3B-4141-B097-D7A4EDB8E9B9}"/>
              </a:ext>
            </a:extLst>
          </p:cNvPr>
          <p:cNvSpPr txBox="1"/>
          <p:nvPr/>
        </p:nvSpPr>
        <p:spPr>
          <a:xfrm>
            <a:off x="8118171" y="3179618"/>
            <a:ext cx="3566160" cy="923330"/>
          </a:xfrm>
          <a:prstGeom prst="rect">
            <a:avLst/>
          </a:prstGeom>
          <a:solidFill>
            <a:schemeClr val="tx1">
              <a:lumMod val="90000"/>
              <a:lumOff val="10000"/>
            </a:schemeClr>
          </a:solidFill>
        </p:spPr>
        <p:txBody>
          <a:bodyPr vert="horz" wrap="square" lIns="91440" tIns="91440" rIns="91440" bIns="91440" rtlCol="0" anchor="t">
            <a:spAutoFit/>
          </a:bodyPr>
          <a:lstStyle/>
          <a:p>
            <a:pPr algn="ctr"/>
            <a:r>
              <a:rPr lang="en-US" sz="1600" b="1" dirty="0">
                <a:solidFill>
                  <a:schemeClr val="bg1"/>
                </a:solidFill>
              </a:rPr>
              <a:t>Just manage the disks. Underlying storage accounts managed by the platform</a:t>
            </a:r>
          </a:p>
        </p:txBody>
      </p:sp>
    </p:spTree>
    <p:extLst>
      <p:ext uri="{BB962C8B-B14F-4D97-AF65-F5344CB8AC3E}">
        <p14:creationId xmlns:p14="http://schemas.microsoft.com/office/powerpoint/2010/main" val="3370846654"/>
      </p:ext>
    </p:extLst>
  </p:cSld>
  <p:clrMapOvr>
    <a:masterClrMapping/>
  </p:clrMapOvr>
  <p:transitio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76432"/>
            <a:ext cx="12315706" cy="553818"/>
          </a:xfrm>
        </p:spPr>
        <p:txBody>
          <a:bodyPr/>
          <a:lstStyle/>
          <a:p>
            <a:r>
              <a:rPr lang="en-US" sz="3200" dirty="0">
                <a:solidFill>
                  <a:schemeClr val="tx1"/>
                </a:solidFill>
              </a:rPr>
              <a:t>Benefits enabled by </a:t>
            </a:r>
            <a:r>
              <a:rPr lang="en-US" sz="3200" dirty="0" err="1">
                <a:solidFill>
                  <a:schemeClr val="tx1"/>
                </a:solidFill>
              </a:rPr>
              <a:t>Microservices</a:t>
            </a:r>
            <a:r>
              <a:rPr lang="en-US" sz="3200" dirty="0">
                <a:solidFill>
                  <a:schemeClr val="tx1"/>
                </a:solidFill>
              </a:rPr>
              <a:t> &amp; Containers</a:t>
            </a:r>
          </a:p>
        </p:txBody>
      </p:sp>
      <p:sp>
        <p:nvSpPr>
          <p:cNvPr id="7" name="Text Placeholder 6"/>
          <p:cNvSpPr>
            <a:spLocks noGrp="1"/>
          </p:cNvSpPr>
          <p:nvPr>
            <p:ph type="body" sz="quarter" idx="4294967295"/>
          </p:nvPr>
        </p:nvSpPr>
        <p:spPr>
          <a:xfrm>
            <a:off x="642303" y="795564"/>
            <a:ext cx="11885612" cy="3565525"/>
          </a:xfrm>
        </p:spPr>
        <p:txBody>
          <a:bodyPr vert="horz" wrap="square" lIns="139891" tIns="87432" rIns="139891" bIns="87432" rtlCol="0">
            <a:spAutoFit/>
          </a:bodyPr>
          <a:lstStyle/>
          <a:p>
            <a:pPr>
              <a:buClr>
                <a:schemeClr val="tx2"/>
              </a:buClr>
            </a:pPr>
            <a:r>
              <a:rPr lang="en-US" sz="2800" dirty="0">
                <a:solidFill>
                  <a:schemeClr val="tx1"/>
                </a:solidFill>
              </a:rPr>
              <a:t>Increase agility through componentization</a:t>
            </a:r>
          </a:p>
          <a:p>
            <a:pPr marL="0" indent="0">
              <a:buClr>
                <a:schemeClr val="tx2"/>
              </a:buClr>
              <a:buNone/>
            </a:pPr>
            <a:endParaRPr lang="en-US" sz="2800" dirty="0">
              <a:solidFill>
                <a:schemeClr val="tx1"/>
              </a:solidFill>
            </a:endParaRPr>
          </a:p>
          <a:p>
            <a:pPr>
              <a:buClr>
                <a:schemeClr val="tx2"/>
              </a:buClr>
            </a:pPr>
            <a:r>
              <a:rPr lang="en-US" sz="2800" dirty="0">
                <a:solidFill>
                  <a:schemeClr val="tx1"/>
                </a:solidFill>
              </a:rPr>
              <a:t>Simplify upgrades through independent versioning</a:t>
            </a:r>
          </a:p>
          <a:p>
            <a:pPr marL="0" indent="0">
              <a:buClr>
                <a:schemeClr val="tx2"/>
              </a:buClr>
              <a:buNone/>
            </a:pPr>
            <a:endParaRPr lang="en-US" sz="2800" dirty="0">
              <a:solidFill>
                <a:schemeClr val="tx1"/>
              </a:solidFill>
            </a:endParaRPr>
          </a:p>
          <a:p>
            <a:pPr>
              <a:buClr>
                <a:schemeClr val="tx2"/>
              </a:buClr>
            </a:pPr>
            <a:r>
              <a:rPr lang="en-US" sz="2800" dirty="0">
                <a:solidFill>
                  <a:schemeClr val="tx1"/>
                </a:solidFill>
              </a:rPr>
              <a:t>Increase productivity through heterogeneous tech</a:t>
            </a:r>
          </a:p>
          <a:p>
            <a:pPr marL="0" indent="0">
              <a:buClr>
                <a:schemeClr val="tx2"/>
              </a:buClr>
              <a:buNone/>
            </a:pPr>
            <a:endParaRPr lang="en-US" sz="2800" dirty="0">
              <a:solidFill>
                <a:schemeClr val="tx1"/>
              </a:solidFill>
            </a:endParaRPr>
          </a:p>
          <a:p>
            <a:pPr>
              <a:buClr>
                <a:schemeClr val="tx2"/>
              </a:buClr>
            </a:pPr>
            <a:r>
              <a:rPr lang="en-US" sz="2800" dirty="0">
                <a:solidFill>
                  <a:schemeClr val="tx1"/>
                </a:solidFill>
              </a:rPr>
              <a:t>Improve HW utilization with granular resource balancing </a:t>
            </a:r>
          </a:p>
          <a:p>
            <a:pPr marL="0" indent="0">
              <a:buClr>
                <a:schemeClr val="tx2"/>
              </a:buClr>
              <a:buNone/>
            </a:pPr>
            <a:endParaRPr lang="en-US" sz="2800" dirty="0">
              <a:solidFill>
                <a:schemeClr val="tx1"/>
              </a:solidFill>
            </a:endParaRPr>
          </a:p>
          <a:p>
            <a:pPr>
              <a:buClr>
                <a:schemeClr val="tx2"/>
              </a:buClr>
            </a:pPr>
            <a:r>
              <a:rPr lang="en-US" sz="2800" dirty="0">
                <a:solidFill>
                  <a:schemeClr val="tx1"/>
                </a:solidFill>
              </a:rPr>
              <a:t>Improve HW utilization via improved density</a:t>
            </a:r>
          </a:p>
          <a:p>
            <a:pPr marL="0" indent="0">
              <a:buClr>
                <a:schemeClr val="tx2"/>
              </a:buClr>
              <a:buNone/>
            </a:pPr>
            <a:endParaRPr lang="en-US" sz="2800" dirty="0">
              <a:solidFill>
                <a:schemeClr val="tx1"/>
              </a:solidFill>
            </a:endParaRPr>
          </a:p>
          <a:p>
            <a:pPr>
              <a:buClr>
                <a:schemeClr val="tx2"/>
              </a:buClr>
            </a:pPr>
            <a:r>
              <a:rPr lang="en-US" sz="2800" dirty="0">
                <a:solidFill>
                  <a:schemeClr val="tx1"/>
                </a:solidFill>
              </a:rPr>
              <a:t>Limit the impact of failures through isolation</a:t>
            </a:r>
          </a:p>
        </p:txBody>
      </p:sp>
    </p:spTree>
    <p:extLst>
      <p:ext uri="{BB962C8B-B14F-4D97-AF65-F5344CB8AC3E}">
        <p14:creationId xmlns:p14="http://schemas.microsoft.com/office/powerpoint/2010/main" val="579987511"/>
      </p:ext>
    </p:extLst>
  </p:cSld>
  <p:clrMapOvr>
    <a:masterClrMapping/>
  </p:clrMapOvr>
  <p:transition>
    <p:fade/>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684" y="268583"/>
            <a:ext cx="11581052" cy="731838"/>
          </a:xfrm>
        </p:spPr>
        <p:txBody>
          <a:bodyPr lIns="0">
            <a:normAutofit/>
          </a:bodyPr>
          <a:lstStyle/>
          <a:p>
            <a:r>
              <a:rPr lang="en-US" dirty="0"/>
              <a:t>The Complexities of </a:t>
            </a:r>
            <a:r>
              <a:rPr lang="en-US" dirty="0" err="1"/>
              <a:t>Microservices</a:t>
            </a:r>
            <a:r>
              <a:rPr lang="en-US" dirty="0"/>
              <a:t> and Containers</a:t>
            </a:r>
          </a:p>
        </p:txBody>
      </p:sp>
      <p:sp>
        <p:nvSpPr>
          <p:cNvPr id="146" name="Rectangle 145"/>
          <p:cNvSpPr/>
          <p:nvPr/>
        </p:nvSpPr>
        <p:spPr bwMode="auto">
          <a:xfrm>
            <a:off x="9096667" y="1267697"/>
            <a:ext cx="763568" cy="727033"/>
          </a:xfrm>
          <a:prstGeom prst="rect">
            <a:avLst/>
          </a:prstGeom>
          <a:solidFill>
            <a:srgbClr val="F6000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C.1</a:t>
            </a:r>
          </a:p>
        </p:txBody>
      </p:sp>
      <p:sp>
        <p:nvSpPr>
          <p:cNvPr id="147" name="Rectangle 146"/>
          <p:cNvSpPr/>
          <p:nvPr/>
        </p:nvSpPr>
        <p:spPr bwMode="auto">
          <a:xfrm>
            <a:off x="10169332" y="1259703"/>
            <a:ext cx="763568" cy="727033"/>
          </a:xfrm>
          <a:prstGeom prst="rect">
            <a:avLst/>
          </a:prstGeom>
          <a:solidFill>
            <a:srgbClr val="F6000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C.2</a:t>
            </a:r>
          </a:p>
        </p:txBody>
      </p:sp>
      <p:sp>
        <p:nvSpPr>
          <p:cNvPr id="148" name="Rectangle 147"/>
          <p:cNvSpPr/>
          <p:nvPr/>
        </p:nvSpPr>
        <p:spPr bwMode="auto">
          <a:xfrm>
            <a:off x="11218629" y="1259702"/>
            <a:ext cx="763568" cy="727033"/>
          </a:xfrm>
          <a:prstGeom prst="rect">
            <a:avLst/>
          </a:prstGeom>
          <a:solidFill>
            <a:srgbClr val="F6000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C.3</a:t>
            </a:r>
          </a:p>
        </p:txBody>
      </p:sp>
      <p:sp>
        <p:nvSpPr>
          <p:cNvPr id="149" name="Rectangle 148"/>
          <p:cNvSpPr/>
          <p:nvPr/>
        </p:nvSpPr>
        <p:spPr bwMode="auto">
          <a:xfrm>
            <a:off x="9112269" y="2285723"/>
            <a:ext cx="763568" cy="727033"/>
          </a:xfrm>
          <a:prstGeom prst="rect">
            <a:avLst/>
          </a:prstGeom>
          <a:solidFill>
            <a:srgbClr val="F6000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C.4</a:t>
            </a:r>
          </a:p>
        </p:txBody>
      </p:sp>
      <p:sp>
        <p:nvSpPr>
          <p:cNvPr id="150" name="Rectangle 149"/>
          <p:cNvSpPr/>
          <p:nvPr/>
        </p:nvSpPr>
        <p:spPr bwMode="auto">
          <a:xfrm>
            <a:off x="10178708" y="2284582"/>
            <a:ext cx="763568" cy="727033"/>
          </a:xfrm>
          <a:prstGeom prst="rect">
            <a:avLst/>
          </a:prstGeom>
          <a:solidFill>
            <a:srgbClr val="F60000"/>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C.5</a:t>
            </a:r>
          </a:p>
        </p:txBody>
      </p:sp>
      <p:sp>
        <p:nvSpPr>
          <p:cNvPr id="151" name="Rectangle 150"/>
          <p:cNvSpPr/>
          <p:nvPr/>
        </p:nvSpPr>
        <p:spPr bwMode="auto">
          <a:xfrm>
            <a:off x="9084245" y="3586140"/>
            <a:ext cx="763568" cy="727033"/>
          </a:xfrm>
          <a:prstGeom prst="rect">
            <a:avLst/>
          </a:prstGeom>
          <a:solidFill>
            <a:srgbClr val="B4009E"/>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D.1</a:t>
            </a:r>
          </a:p>
        </p:txBody>
      </p:sp>
      <p:sp>
        <p:nvSpPr>
          <p:cNvPr id="152" name="Rectangle 151"/>
          <p:cNvSpPr/>
          <p:nvPr/>
        </p:nvSpPr>
        <p:spPr bwMode="auto">
          <a:xfrm>
            <a:off x="10227245" y="3578146"/>
            <a:ext cx="763568" cy="727033"/>
          </a:xfrm>
          <a:prstGeom prst="rect">
            <a:avLst/>
          </a:prstGeom>
          <a:solidFill>
            <a:srgbClr val="B4009E"/>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D.2</a:t>
            </a:r>
          </a:p>
        </p:txBody>
      </p:sp>
      <p:sp>
        <p:nvSpPr>
          <p:cNvPr id="153" name="Rectangle 152"/>
          <p:cNvSpPr/>
          <p:nvPr/>
        </p:nvSpPr>
        <p:spPr bwMode="auto">
          <a:xfrm>
            <a:off x="11217845" y="3578145"/>
            <a:ext cx="763568" cy="727033"/>
          </a:xfrm>
          <a:prstGeom prst="rect">
            <a:avLst/>
          </a:prstGeom>
          <a:solidFill>
            <a:srgbClr val="B4009E"/>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D.3</a:t>
            </a:r>
          </a:p>
        </p:txBody>
      </p:sp>
      <p:sp>
        <p:nvSpPr>
          <p:cNvPr id="154" name="Rectangle 153"/>
          <p:cNvSpPr/>
          <p:nvPr/>
        </p:nvSpPr>
        <p:spPr bwMode="auto">
          <a:xfrm>
            <a:off x="9084245" y="4495523"/>
            <a:ext cx="763568" cy="727033"/>
          </a:xfrm>
          <a:prstGeom prst="rect">
            <a:avLst/>
          </a:prstGeom>
          <a:solidFill>
            <a:srgbClr val="B4009E"/>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D.4</a:t>
            </a:r>
          </a:p>
        </p:txBody>
      </p:sp>
      <p:sp>
        <p:nvSpPr>
          <p:cNvPr id="155" name="Rectangle 154"/>
          <p:cNvSpPr/>
          <p:nvPr/>
        </p:nvSpPr>
        <p:spPr bwMode="auto">
          <a:xfrm>
            <a:off x="7472407" y="2284582"/>
            <a:ext cx="763568" cy="727033"/>
          </a:xfrm>
          <a:prstGeom prst="rect">
            <a:avLst/>
          </a:prstGeom>
          <a:solidFill>
            <a:srgbClr val="505050">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A.4</a:t>
            </a:r>
          </a:p>
        </p:txBody>
      </p:sp>
      <p:sp>
        <p:nvSpPr>
          <p:cNvPr id="156" name="Rectangle 155"/>
          <p:cNvSpPr/>
          <p:nvPr/>
        </p:nvSpPr>
        <p:spPr bwMode="auto">
          <a:xfrm>
            <a:off x="7467764" y="1253890"/>
            <a:ext cx="763568" cy="727033"/>
          </a:xfrm>
          <a:prstGeom prst="rect">
            <a:avLst/>
          </a:prstGeom>
          <a:solidFill>
            <a:srgbClr val="505050">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A.1</a:t>
            </a:r>
          </a:p>
        </p:txBody>
      </p:sp>
      <p:sp>
        <p:nvSpPr>
          <p:cNvPr id="157" name="Rectangle 156"/>
          <p:cNvSpPr/>
          <p:nvPr/>
        </p:nvSpPr>
        <p:spPr bwMode="auto">
          <a:xfrm>
            <a:off x="5409580" y="2293276"/>
            <a:ext cx="763568" cy="727033"/>
          </a:xfrm>
          <a:prstGeom prst="rect">
            <a:avLst/>
          </a:prstGeom>
          <a:solidFill>
            <a:srgbClr val="505050">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105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ea typeface="+mn-ea"/>
                <a:cs typeface="+mn-cs"/>
              </a:rPr>
              <a:t>App Service A.2</a:t>
            </a:r>
          </a:p>
        </p:txBody>
      </p:sp>
      <p:sp>
        <p:nvSpPr>
          <p:cNvPr id="158" name="Rectangle 157"/>
          <p:cNvSpPr/>
          <p:nvPr/>
        </p:nvSpPr>
        <p:spPr bwMode="auto">
          <a:xfrm>
            <a:off x="6476380" y="2279901"/>
            <a:ext cx="763568" cy="727033"/>
          </a:xfrm>
          <a:prstGeom prst="rect">
            <a:avLst/>
          </a:prstGeom>
          <a:solidFill>
            <a:srgbClr val="505050">
              <a:lumMod val="50000"/>
            </a:srgbClr>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A.3</a:t>
            </a:r>
          </a:p>
        </p:txBody>
      </p:sp>
      <p:sp>
        <p:nvSpPr>
          <p:cNvPr id="159" name="Rectangle 158"/>
          <p:cNvSpPr/>
          <p:nvPr/>
        </p:nvSpPr>
        <p:spPr bwMode="auto">
          <a:xfrm>
            <a:off x="6491877" y="3554612"/>
            <a:ext cx="763568" cy="727033"/>
          </a:xfrm>
          <a:prstGeom prst="rect">
            <a:avLst/>
          </a:prstGeom>
          <a:solidFill>
            <a:srgbClr val="0072C6"/>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B.1</a:t>
            </a:r>
          </a:p>
        </p:txBody>
      </p:sp>
      <p:sp>
        <p:nvSpPr>
          <p:cNvPr id="160" name="Rectangle 159"/>
          <p:cNvSpPr/>
          <p:nvPr/>
        </p:nvSpPr>
        <p:spPr bwMode="auto">
          <a:xfrm>
            <a:off x="7472407" y="3554611"/>
            <a:ext cx="763568" cy="727033"/>
          </a:xfrm>
          <a:prstGeom prst="rect">
            <a:avLst/>
          </a:prstGeom>
          <a:solidFill>
            <a:srgbClr val="0072C6"/>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B.2</a:t>
            </a:r>
          </a:p>
        </p:txBody>
      </p:sp>
      <p:sp>
        <p:nvSpPr>
          <p:cNvPr id="161" name="Rectangle 160"/>
          <p:cNvSpPr/>
          <p:nvPr/>
        </p:nvSpPr>
        <p:spPr bwMode="auto">
          <a:xfrm>
            <a:off x="7484045" y="5397817"/>
            <a:ext cx="763568" cy="727033"/>
          </a:xfrm>
          <a:prstGeom prst="rect">
            <a:avLst/>
          </a:prstGeom>
          <a:solidFill>
            <a:srgbClr val="0072C6"/>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B.4</a:t>
            </a:r>
          </a:p>
        </p:txBody>
      </p:sp>
      <p:sp>
        <p:nvSpPr>
          <p:cNvPr id="162" name="Rectangle 161"/>
          <p:cNvSpPr/>
          <p:nvPr/>
        </p:nvSpPr>
        <p:spPr bwMode="auto">
          <a:xfrm>
            <a:off x="7484045" y="4476214"/>
            <a:ext cx="763568" cy="727033"/>
          </a:xfrm>
          <a:prstGeom prst="rect">
            <a:avLst/>
          </a:prstGeom>
          <a:solidFill>
            <a:srgbClr val="0072C6"/>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B.3</a:t>
            </a:r>
          </a:p>
        </p:txBody>
      </p:sp>
      <p:pic>
        <p:nvPicPr>
          <p:cNvPr id="163" name="Picture 162"/>
          <p:cNvPicPr>
            <a:picLocks noChangeAspect="1"/>
          </p:cNvPicPr>
          <p:nvPr/>
        </p:nvPicPr>
        <p:blipFill>
          <a:blip r:embed="rId3"/>
          <a:stretch>
            <a:fillRect/>
          </a:stretch>
        </p:blipFill>
        <p:spPr>
          <a:xfrm>
            <a:off x="5380037" y="2234167"/>
            <a:ext cx="218947" cy="180967"/>
          </a:xfrm>
          <a:prstGeom prst="rect">
            <a:avLst/>
          </a:prstGeom>
        </p:spPr>
      </p:pic>
      <p:pic>
        <p:nvPicPr>
          <p:cNvPr id="164" name="Picture 163"/>
          <p:cNvPicPr>
            <a:picLocks noChangeAspect="1"/>
          </p:cNvPicPr>
          <p:nvPr/>
        </p:nvPicPr>
        <p:blipFill>
          <a:blip r:embed="rId3"/>
          <a:stretch>
            <a:fillRect/>
          </a:stretch>
        </p:blipFill>
        <p:spPr>
          <a:xfrm>
            <a:off x="6460311" y="2234167"/>
            <a:ext cx="218947" cy="180967"/>
          </a:xfrm>
          <a:prstGeom prst="rect">
            <a:avLst/>
          </a:prstGeom>
        </p:spPr>
      </p:pic>
      <p:pic>
        <p:nvPicPr>
          <p:cNvPr id="165" name="Picture 164"/>
          <p:cNvPicPr>
            <a:picLocks noChangeAspect="1"/>
          </p:cNvPicPr>
          <p:nvPr/>
        </p:nvPicPr>
        <p:blipFill>
          <a:blip r:embed="rId3"/>
          <a:stretch>
            <a:fillRect/>
          </a:stretch>
        </p:blipFill>
        <p:spPr>
          <a:xfrm>
            <a:off x="7467764" y="1211262"/>
            <a:ext cx="218947" cy="180967"/>
          </a:xfrm>
          <a:prstGeom prst="rect">
            <a:avLst/>
          </a:prstGeom>
        </p:spPr>
      </p:pic>
      <p:pic>
        <p:nvPicPr>
          <p:cNvPr id="166" name="Picture 165"/>
          <p:cNvPicPr>
            <a:picLocks noChangeAspect="1"/>
          </p:cNvPicPr>
          <p:nvPr/>
        </p:nvPicPr>
        <p:blipFill>
          <a:blip r:embed="rId3"/>
          <a:stretch>
            <a:fillRect/>
          </a:stretch>
        </p:blipFill>
        <p:spPr>
          <a:xfrm>
            <a:off x="7460805" y="2234167"/>
            <a:ext cx="218947" cy="180967"/>
          </a:xfrm>
          <a:prstGeom prst="rect">
            <a:avLst/>
          </a:prstGeom>
        </p:spPr>
      </p:pic>
      <p:pic>
        <p:nvPicPr>
          <p:cNvPr id="167" name="Picture 166"/>
          <p:cNvPicPr>
            <a:picLocks noChangeAspect="1"/>
          </p:cNvPicPr>
          <p:nvPr/>
        </p:nvPicPr>
        <p:blipFill>
          <a:blip r:embed="rId3"/>
          <a:stretch>
            <a:fillRect/>
          </a:stretch>
        </p:blipFill>
        <p:spPr>
          <a:xfrm>
            <a:off x="6503098" y="3504923"/>
            <a:ext cx="218947" cy="180967"/>
          </a:xfrm>
          <a:prstGeom prst="rect">
            <a:avLst/>
          </a:prstGeom>
        </p:spPr>
      </p:pic>
      <p:pic>
        <p:nvPicPr>
          <p:cNvPr id="168" name="Picture 167"/>
          <p:cNvPicPr>
            <a:picLocks noChangeAspect="1"/>
          </p:cNvPicPr>
          <p:nvPr/>
        </p:nvPicPr>
        <p:blipFill>
          <a:blip r:embed="rId3"/>
          <a:stretch>
            <a:fillRect/>
          </a:stretch>
        </p:blipFill>
        <p:spPr>
          <a:xfrm>
            <a:off x="7456382" y="3495656"/>
            <a:ext cx="218947" cy="180967"/>
          </a:xfrm>
          <a:prstGeom prst="rect">
            <a:avLst/>
          </a:prstGeom>
        </p:spPr>
      </p:pic>
      <p:pic>
        <p:nvPicPr>
          <p:cNvPr id="169" name="Picture 168"/>
          <p:cNvPicPr>
            <a:picLocks noChangeAspect="1"/>
          </p:cNvPicPr>
          <p:nvPr/>
        </p:nvPicPr>
        <p:blipFill>
          <a:blip r:embed="rId3"/>
          <a:stretch>
            <a:fillRect/>
          </a:stretch>
        </p:blipFill>
        <p:spPr>
          <a:xfrm>
            <a:off x="7452035" y="4429705"/>
            <a:ext cx="218947" cy="180967"/>
          </a:xfrm>
          <a:prstGeom prst="rect">
            <a:avLst/>
          </a:prstGeom>
        </p:spPr>
      </p:pic>
      <p:pic>
        <p:nvPicPr>
          <p:cNvPr id="170" name="Picture 169"/>
          <p:cNvPicPr>
            <a:picLocks noChangeAspect="1"/>
          </p:cNvPicPr>
          <p:nvPr/>
        </p:nvPicPr>
        <p:blipFill>
          <a:blip r:embed="rId3"/>
          <a:stretch>
            <a:fillRect/>
          </a:stretch>
        </p:blipFill>
        <p:spPr>
          <a:xfrm>
            <a:off x="7460740" y="5357117"/>
            <a:ext cx="218947" cy="180967"/>
          </a:xfrm>
          <a:prstGeom prst="rect">
            <a:avLst/>
          </a:prstGeom>
        </p:spPr>
      </p:pic>
      <p:pic>
        <p:nvPicPr>
          <p:cNvPr id="171" name="Picture 170"/>
          <p:cNvPicPr>
            <a:picLocks noChangeAspect="1"/>
          </p:cNvPicPr>
          <p:nvPr/>
        </p:nvPicPr>
        <p:blipFill>
          <a:blip r:embed="rId3"/>
          <a:stretch>
            <a:fillRect/>
          </a:stretch>
        </p:blipFill>
        <p:spPr>
          <a:xfrm>
            <a:off x="9042106" y="1233637"/>
            <a:ext cx="218947" cy="180967"/>
          </a:xfrm>
          <a:prstGeom prst="rect">
            <a:avLst/>
          </a:prstGeom>
        </p:spPr>
      </p:pic>
      <p:pic>
        <p:nvPicPr>
          <p:cNvPr id="172" name="Picture 171"/>
          <p:cNvPicPr>
            <a:picLocks noChangeAspect="1"/>
          </p:cNvPicPr>
          <p:nvPr/>
        </p:nvPicPr>
        <p:blipFill>
          <a:blip r:embed="rId3"/>
          <a:stretch>
            <a:fillRect/>
          </a:stretch>
        </p:blipFill>
        <p:spPr>
          <a:xfrm>
            <a:off x="10139158" y="1217950"/>
            <a:ext cx="218947" cy="180967"/>
          </a:xfrm>
          <a:prstGeom prst="rect">
            <a:avLst/>
          </a:prstGeom>
        </p:spPr>
      </p:pic>
      <p:pic>
        <p:nvPicPr>
          <p:cNvPr id="173" name="Picture 172"/>
          <p:cNvPicPr>
            <a:picLocks noChangeAspect="1"/>
          </p:cNvPicPr>
          <p:nvPr/>
        </p:nvPicPr>
        <p:blipFill>
          <a:blip r:embed="rId3"/>
          <a:stretch>
            <a:fillRect/>
          </a:stretch>
        </p:blipFill>
        <p:spPr>
          <a:xfrm>
            <a:off x="11217058" y="1217950"/>
            <a:ext cx="218947" cy="180967"/>
          </a:xfrm>
          <a:prstGeom prst="rect">
            <a:avLst/>
          </a:prstGeom>
        </p:spPr>
      </p:pic>
      <p:pic>
        <p:nvPicPr>
          <p:cNvPr id="174" name="Picture 173"/>
          <p:cNvPicPr>
            <a:picLocks noChangeAspect="1"/>
          </p:cNvPicPr>
          <p:nvPr/>
        </p:nvPicPr>
        <p:blipFill>
          <a:blip r:embed="rId3"/>
          <a:stretch>
            <a:fillRect/>
          </a:stretch>
        </p:blipFill>
        <p:spPr>
          <a:xfrm>
            <a:off x="9084902" y="2298750"/>
            <a:ext cx="218947" cy="180967"/>
          </a:xfrm>
          <a:prstGeom prst="rect">
            <a:avLst/>
          </a:prstGeom>
        </p:spPr>
      </p:pic>
      <p:pic>
        <p:nvPicPr>
          <p:cNvPr id="175" name="Picture 174"/>
          <p:cNvPicPr>
            <a:picLocks noChangeAspect="1"/>
          </p:cNvPicPr>
          <p:nvPr/>
        </p:nvPicPr>
        <p:blipFill>
          <a:blip r:embed="rId3"/>
          <a:stretch>
            <a:fillRect/>
          </a:stretch>
        </p:blipFill>
        <p:spPr>
          <a:xfrm>
            <a:off x="10151045" y="2279901"/>
            <a:ext cx="218947" cy="180967"/>
          </a:xfrm>
          <a:prstGeom prst="rect">
            <a:avLst/>
          </a:prstGeom>
        </p:spPr>
      </p:pic>
      <p:pic>
        <p:nvPicPr>
          <p:cNvPr id="176" name="Picture 175"/>
          <p:cNvPicPr>
            <a:picLocks noChangeAspect="1"/>
          </p:cNvPicPr>
          <p:nvPr/>
        </p:nvPicPr>
        <p:blipFill>
          <a:blip r:embed="rId3"/>
          <a:stretch>
            <a:fillRect/>
          </a:stretch>
        </p:blipFill>
        <p:spPr>
          <a:xfrm>
            <a:off x="9084245" y="3545173"/>
            <a:ext cx="218947" cy="180967"/>
          </a:xfrm>
          <a:prstGeom prst="rect">
            <a:avLst/>
          </a:prstGeom>
        </p:spPr>
      </p:pic>
      <p:pic>
        <p:nvPicPr>
          <p:cNvPr id="177" name="Picture 176"/>
          <p:cNvPicPr>
            <a:picLocks noChangeAspect="1"/>
          </p:cNvPicPr>
          <p:nvPr/>
        </p:nvPicPr>
        <p:blipFill>
          <a:blip r:embed="rId3"/>
          <a:stretch>
            <a:fillRect/>
          </a:stretch>
        </p:blipFill>
        <p:spPr>
          <a:xfrm>
            <a:off x="10227245" y="3539866"/>
            <a:ext cx="218947" cy="180967"/>
          </a:xfrm>
          <a:prstGeom prst="rect">
            <a:avLst/>
          </a:prstGeom>
        </p:spPr>
      </p:pic>
      <p:pic>
        <p:nvPicPr>
          <p:cNvPr id="178" name="Picture 177"/>
          <p:cNvPicPr>
            <a:picLocks noChangeAspect="1"/>
          </p:cNvPicPr>
          <p:nvPr/>
        </p:nvPicPr>
        <p:blipFill>
          <a:blip r:embed="rId3"/>
          <a:stretch>
            <a:fillRect/>
          </a:stretch>
        </p:blipFill>
        <p:spPr>
          <a:xfrm>
            <a:off x="11217845" y="3539053"/>
            <a:ext cx="218947" cy="180967"/>
          </a:xfrm>
          <a:prstGeom prst="rect">
            <a:avLst/>
          </a:prstGeom>
        </p:spPr>
      </p:pic>
      <p:pic>
        <p:nvPicPr>
          <p:cNvPr id="179" name="Picture 178"/>
          <p:cNvPicPr>
            <a:picLocks noChangeAspect="1"/>
          </p:cNvPicPr>
          <p:nvPr/>
        </p:nvPicPr>
        <p:blipFill>
          <a:blip r:embed="rId3"/>
          <a:stretch>
            <a:fillRect/>
          </a:stretch>
        </p:blipFill>
        <p:spPr>
          <a:xfrm>
            <a:off x="9084245" y="4419323"/>
            <a:ext cx="218947" cy="180967"/>
          </a:xfrm>
          <a:prstGeom prst="rect">
            <a:avLst/>
          </a:prstGeom>
        </p:spPr>
      </p:pic>
      <p:cxnSp>
        <p:nvCxnSpPr>
          <p:cNvPr id="180" name="Straight Arrow Connector 179"/>
          <p:cNvCxnSpPr>
            <a:stCxn id="157" idx="3"/>
          </p:cNvCxnSpPr>
          <p:nvPr/>
        </p:nvCxnSpPr>
        <p:spPr>
          <a:xfrm flipV="1">
            <a:off x="6173148" y="2656792"/>
            <a:ext cx="249962" cy="1"/>
          </a:xfrm>
          <a:prstGeom prst="straightConnector1">
            <a:avLst/>
          </a:prstGeom>
          <a:noFill/>
          <a:ln w="9525" cap="flat" cmpd="sng" algn="ctr">
            <a:solidFill>
              <a:srgbClr val="505050"/>
            </a:solidFill>
            <a:prstDash val="solid"/>
            <a:headEnd type="none"/>
            <a:tailEnd type="triangle"/>
          </a:ln>
          <a:effectLst/>
        </p:spPr>
      </p:cxnSp>
      <p:cxnSp>
        <p:nvCxnSpPr>
          <p:cNvPr id="181" name="Elbow Connector 180"/>
          <p:cNvCxnSpPr>
            <a:stCxn id="157" idx="2"/>
            <a:endCxn id="203" idx="1"/>
          </p:cNvCxnSpPr>
          <p:nvPr/>
        </p:nvCxnSpPr>
        <p:spPr>
          <a:xfrm rot="16200000" flipH="1">
            <a:off x="4772874" y="4038799"/>
            <a:ext cx="2733485" cy="696504"/>
          </a:xfrm>
          <a:prstGeom prst="bentConnector2">
            <a:avLst/>
          </a:prstGeom>
          <a:noFill/>
          <a:ln w="9525" cap="flat" cmpd="sng" algn="ctr">
            <a:solidFill>
              <a:srgbClr val="505050"/>
            </a:solidFill>
            <a:prstDash val="solid"/>
            <a:headEnd type="none"/>
            <a:tailEnd type="triangle"/>
          </a:ln>
          <a:effectLst/>
        </p:spPr>
      </p:cxnSp>
      <p:cxnSp>
        <p:nvCxnSpPr>
          <p:cNvPr id="182" name="Straight Arrow Connector 181"/>
          <p:cNvCxnSpPr>
            <a:stCxn id="156" idx="3"/>
            <a:endCxn id="146" idx="1"/>
          </p:cNvCxnSpPr>
          <p:nvPr/>
        </p:nvCxnSpPr>
        <p:spPr>
          <a:xfrm>
            <a:off x="8231332" y="1617407"/>
            <a:ext cx="865335" cy="13807"/>
          </a:xfrm>
          <a:prstGeom prst="straightConnector1">
            <a:avLst/>
          </a:prstGeom>
          <a:noFill/>
          <a:ln w="9525" cap="flat" cmpd="sng" algn="ctr">
            <a:solidFill>
              <a:srgbClr val="505050"/>
            </a:solidFill>
            <a:prstDash val="solid"/>
            <a:headEnd type="none"/>
            <a:tailEnd type="triangle"/>
          </a:ln>
          <a:effectLst/>
        </p:spPr>
      </p:cxnSp>
      <p:cxnSp>
        <p:nvCxnSpPr>
          <p:cNvPr id="183" name="Straight Arrow Connector 182"/>
          <p:cNvCxnSpPr>
            <a:stCxn id="158" idx="2"/>
            <a:endCxn id="159" idx="0"/>
          </p:cNvCxnSpPr>
          <p:nvPr/>
        </p:nvCxnSpPr>
        <p:spPr>
          <a:xfrm>
            <a:off x="6858164" y="3006934"/>
            <a:ext cx="15497" cy="547678"/>
          </a:xfrm>
          <a:prstGeom prst="straightConnector1">
            <a:avLst/>
          </a:prstGeom>
          <a:noFill/>
          <a:ln w="9525" cap="flat" cmpd="sng" algn="ctr">
            <a:solidFill>
              <a:srgbClr val="505050"/>
            </a:solidFill>
            <a:prstDash val="solid"/>
            <a:headEnd type="none"/>
            <a:tailEnd type="triangle"/>
          </a:ln>
          <a:effectLst/>
        </p:spPr>
      </p:cxnSp>
      <p:cxnSp>
        <p:nvCxnSpPr>
          <p:cNvPr id="184" name="Elbow Connector 183"/>
          <p:cNvCxnSpPr>
            <a:stCxn id="159" idx="2"/>
            <a:endCxn id="162" idx="1"/>
          </p:cNvCxnSpPr>
          <p:nvPr/>
        </p:nvCxnSpPr>
        <p:spPr>
          <a:xfrm rot="16200000" flipH="1">
            <a:off x="6899810" y="4255496"/>
            <a:ext cx="558086" cy="610384"/>
          </a:xfrm>
          <a:prstGeom prst="bentConnector2">
            <a:avLst/>
          </a:prstGeom>
          <a:noFill/>
          <a:ln w="9525" cap="flat" cmpd="sng" algn="ctr">
            <a:solidFill>
              <a:srgbClr val="505050"/>
            </a:solidFill>
            <a:prstDash val="solid"/>
            <a:headEnd type="none"/>
            <a:tailEnd type="triangle"/>
          </a:ln>
          <a:effectLst/>
        </p:spPr>
      </p:cxnSp>
      <p:cxnSp>
        <p:nvCxnSpPr>
          <p:cNvPr id="185" name="Straight Arrow Connector 184"/>
          <p:cNvCxnSpPr>
            <a:stCxn id="146" idx="2"/>
            <a:endCxn id="149" idx="0"/>
          </p:cNvCxnSpPr>
          <p:nvPr/>
        </p:nvCxnSpPr>
        <p:spPr>
          <a:xfrm>
            <a:off x="9478451" y="1994730"/>
            <a:ext cx="15602" cy="290993"/>
          </a:xfrm>
          <a:prstGeom prst="straightConnector1">
            <a:avLst/>
          </a:prstGeom>
          <a:noFill/>
          <a:ln w="9525" cap="flat" cmpd="sng" algn="ctr">
            <a:solidFill>
              <a:srgbClr val="505050"/>
            </a:solidFill>
            <a:prstDash val="solid"/>
            <a:headEnd type="none"/>
            <a:tailEnd type="triangle"/>
          </a:ln>
          <a:effectLst/>
        </p:spPr>
      </p:cxnSp>
      <p:cxnSp>
        <p:nvCxnSpPr>
          <p:cNvPr id="186" name="Straight Arrow Connector 185"/>
          <p:cNvCxnSpPr>
            <a:stCxn id="149" idx="3"/>
            <a:endCxn id="150" idx="1"/>
          </p:cNvCxnSpPr>
          <p:nvPr/>
        </p:nvCxnSpPr>
        <p:spPr>
          <a:xfrm flipV="1">
            <a:off x="9875837" y="2648099"/>
            <a:ext cx="302871" cy="1141"/>
          </a:xfrm>
          <a:prstGeom prst="straightConnector1">
            <a:avLst/>
          </a:prstGeom>
          <a:noFill/>
          <a:ln w="9525" cap="flat" cmpd="sng" algn="ctr">
            <a:solidFill>
              <a:srgbClr val="505050"/>
            </a:solidFill>
            <a:prstDash val="solid"/>
            <a:headEnd type="none"/>
            <a:tailEnd type="triangle"/>
          </a:ln>
          <a:effectLst/>
        </p:spPr>
      </p:cxnSp>
      <p:cxnSp>
        <p:nvCxnSpPr>
          <p:cNvPr id="187" name="Straight Arrow Connector 186"/>
          <p:cNvCxnSpPr>
            <a:stCxn id="148" idx="1"/>
            <a:endCxn id="147" idx="3"/>
          </p:cNvCxnSpPr>
          <p:nvPr/>
        </p:nvCxnSpPr>
        <p:spPr>
          <a:xfrm flipH="1">
            <a:off x="10932900" y="1623219"/>
            <a:ext cx="285729" cy="1"/>
          </a:xfrm>
          <a:prstGeom prst="straightConnector1">
            <a:avLst/>
          </a:prstGeom>
          <a:noFill/>
          <a:ln w="9525" cap="flat" cmpd="sng" algn="ctr">
            <a:solidFill>
              <a:srgbClr val="505050"/>
            </a:solidFill>
            <a:prstDash val="solid"/>
            <a:headEnd type="none"/>
            <a:tailEnd type="triangle"/>
          </a:ln>
          <a:effectLst/>
        </p:spPr>
      </p:cxnSp>
      <p:cxnSp>
        <p:nvCxnSpPr>
          <p:cNvPr id="188" name="Straight Arrow Connector 187"/>
          <p:cNvCxnSpPr>
            <a:stCxn id="153" idx="0"/>
            <a:endCxn id="148" idx="2"/>
          </p:cNvCxnSpPr>
          <p:nvPr/>
        </p:nvCxnSpPr>
        <p:spPr>
          <a:xfrm flipV="1">
            <a:off x="11599629" y="1986735"/>
            <a:ext cx="784" cy="1591410"/>
          </a:xfrm>
          <a:prstGeom prst="straightConnector1">
            <a:avLst/>
          </a:prstGeom>
          <a:noFill/>
          <a:ln w="9525" cap="flat" cmpd="sng" algn="ctr">
            <a:solidFill>
              <a:srgbClr val="505050"/>
            </a:solidFill>
            <a:prstDash val="solid"/>
            <a:headEnd type="none"/>
            <a:tailEnd type="triangle"/>
          </a:ln>
          <a:effectLst/>
        </p:spPr>
      </p:cxnSp>
      <p:cxnSp>
        <p:nvCxnSpPr>
          <p:cNvPr id="189" name="Elbow Connector 188"/>
          <p:cNvCxnSpPr>
            <a:stCxn id="148" idx="3"/>
            <a:endCxn id="154" idx="3"/>
          </p:cNvCxnSpPr>
          <p:nvPr/>
        </p:nvCxnSpPr>
        <p:spPr>
          <a:xfrm flipH="1">
            <a:off x="9847813" y="1623219"/>
            <a:ext cx="2134384" cy="3235821"/>
          </a:xfrm>
          <a:prstGeom prst="bentConnector3">
            <a:avLst>
              <a:gd name="adj1" fmla="val -10710"/>
            </a:avLst>
          </a:prstGeom>
          <a:noFill/>
          <a:ln w="9525" cap="flat" cmpd="sng" algn="ctr">
            <a:solidFill>
              <a:srgbClr val="505050"/>
            </a:solidFill>
            <a:prstDash val="solid"/>
            <a:headEnd type="none"/>
            <a:tailEnd type="triangle"/>
          </a:ln>
          <a:effectLst/>
        </p:spPr>
      </p:cxnSp>
      <p:cxnSp>
        <p:nvCxnSpPr>
          <p:cNvPr id="191" name="Elbow Connector 190"/>
          <p:cNvCxnSpPr>
            <a:stCxn id="151" idx="1"/>
            <a:endCxn id="161" idx="3"/>
          </p:cNvCxnSpPr>
          <p:nvPr/>
        </p:nvCxnSpPr>
        <p:spPr>
          <a:xfrm rot="10800000" flipV="1">
            <a:off x="8247613" y="3949656"/>
            <a:ext cx="836632" cy="1811677"/>
          </a:xfrm>
          <a:prstGeom prst="bentConnector3">
            <a:avLst/>
          </a:prstGeom>
          <a:noFill/>
          <a:ln w="9525" cap="flat" cmpd="sng" algn="ctr">
            <a:solidFill>
              <a:srgbClr val="505050"/>
            </a:solidFill>
            <a:prstDash val="solid"/>
            <a:headEnd type="none"/>
            <a:tailEnd type="triangle"/>
          </a:ln>
          <a:effectLst/>
        </p:spPr>
      </p:cxnSp>
      <p:cxnSp>
        <p:nvCxnSpPr>
          <p:cNvPr id="192" name="Straight Arrow Connector 191"/>
          <p:cNvCxnSpPr>
            <a:stCxn id="160" idx="0"/>
            <a:endCxn id="155" idx="2"/>
          </p:cNvCxnSpPr>
          <p:nvPr/>
        </p:nvCxnSpPr>
        <p:spPr>
          <a:xfrm flipV="1">
            <a:off x="7854191" y="3011615"/>
            <a:ext cx="0" cy="542996"/>
          </a:xfrm>
          <a:prstGeom prst="straightConnector1">
            <a:avLst/>
          </a:prstGeom>
          <a:noFill/>
          <a:ln w="9525" cap="flat" cmpd="sng" algn="ctr">
            <a:solidFill>
              <a:srgbClr val="505050"/>
            </a:solidFill>
            <a:prstDash val="solid"/>
            <a:headEnd type="none"/>
            <a:tailEnd type="triangle"/>
          </a:ln>
          <a:effectLst/>
        </p:spPr>
      </p:cxnSp>
      <p:cxnSp>
        <p:nvCxnSpPr>
          <p:cNvPr id="193" name="Straight Arrow Connector 192"/>
          <p:cNvCxnSpPr>
            <a:stCxn id="147" idx="2"/>
            <a:endCxn id="150" idx="0"/>
          </p:cNvCxnSpPr>
          <p:nvPr/>
        </p:nvCxnSpPr>
        <p:spPr>
          <a:xfrm>
            <a:off x="10551116" y="1986736"/>
            <a:ext cx="9376" cy="297846"/>
          </a:xfrm>
          <a:prstGeom prst="straightConnector1">
            <a:avLst/>
          </a:prstGeom>
          <a:noFill/>
          <a:ln w="9525" cap="flat" cmpd="sng" algn="ctr">
            <a:solidFill>
              <a:srgbClr val="505050"/>
            </a:solidFill>
            <a:prstDash val="solid"/>
            <a:headEnd type="none"/>
            <a:tailEnd type="triangle"/>
          </a:ln>
          <a:effectLst/>
        </p:spPr>
      </p:cxnSp>
      <p:cxnSp>
        <p:nvCxnSpPr>
          <p:cNvPr id="194" name="Straight Arrow Connector 193"/>
          <p:cNvCxnSpPr>
            <a:stCxn id="151" idx="3"/>
            <a:endCxn id="152" idx="1"/>
          </p:cNvCxnSpPr>
          <p:nvPr/>
        </p:nvCxnSpPr>
        <p:spPr>
          <a:xfrm flipV="1">
            <a:off x="9847813" y="3941663"/>
            <a:ext cx="379432" cy="7994"/>
          </a:xfrm>
          <a:prstGeom prst="straightConnector1">
            <a:avLst/>
          </a:prstGeom>
          <a:noFill/>
          <a:ln w="9525" cap="flat" cmpd="sng" algn="ctr">
            <a:solidFill>
              <a:srgbClr val="505050"/>
            </a:solidFill>
            <a:prstDash val="solid"/>
            <a:headEnd type="none"/>
            <a:tailEnd type="triangle"/>
          </a:ln>
          <a:effectLst/>
        </p:spPr>
      </p:cxnSp>
      <p:cxnSp>
        <p:nvCxnSpPr>
          <p:cNvPr id="195" name="Straight Arrow Connector 194"/>
          <p:cNvCxnSpPr>
            <a:stCxn id="152" idx="3"/>
            <a:endCxn id="153" idx="1"/>
          </p:cNvCxnSpPr>
          <p:nvPr/>
        </p:nvCxnSpPr>
        <p:spPr>
          <a:xfrm flipV="1">
            <a:off x="10990813" y="3941662"/>
            <a:ext cx="227032" cy="1"/>
          </a:xfrm>
          <a:prstGeom prst="straightConnector1">
            <a:avLst/>
          </a:prstGeom>
          <a:noFill/>
          <a:ln w="9525" cap="flat" cmpd="sng" algn="ctr">
            <a:solidFill>
              <a:srgbClr val="505050"/>
            </a:solidFill>
            <a:prstDash val="solid"/>
            <a:headEnd type="none"/>
            <a:tailEnd type="triangle"/>
          </a:ln>
          <a:effectLst/>
        </p:spPr>
      </p:cxnSp>
      <p:cxnSp>
        <p:nvCxnSpPr>
          <p:cNvPr id="196" name="Elbow Connector 195"/>
          <p:cNvCxnSpPr>
            <a:stCxn id="159" idx="1"/>
            <a:endCxn id="148" idx="0"/>
          </p:cNvCxnSpPr>
          <p:nvPr/>
        </p:nvCxnSpPr>
        <p:spPr>
          <a:xfrm rot="10800000" flipH="1">
            <a:off x="6491877" y="1259703"/>
            <a:ext cx="5108536" cy="2658427"/>
          </a:xfrm>
          <a:prstGeom prst="bentConnector4">
            <a:avLst>
              <a:gd name="adj1" fmla="val -4475"/>
              <a:gd name="adj2" fmla="val 108599"/>
            </a:avLst>
          </a:prstGeom>
          <a:noFill/>
          <a:ln w="9525" cap="flat" cmpd="sng" algn="ctr">
            <a:solidFill>
              <a:srgbClr val="505050"/>
            </a:solidFill>
            <a:prstDash val="solid"/>
            <a:headEnd type="none"/>
            <a:tailEnd type="triangle"/>
          </a:ln>
          <a:effectLst/>
        </p:spPr>
      </p:cxnSp>
      <p:cxnSp>
        <p:nvCxnSpPr>
          <p:cNvPr id="197" name="Elbow Connector 196"/>
          <p:cNvCxnSpPr>
            <a:stCxn id="161" idx="2"/>
            <a:endCxn id="152" idx="2"/>
          </p:cNvCxnSpPr>
          <p:nvPr/>
        </p:nvCxnSpPr>
        <p:spPr>
          <a:xfrm rot="5400000" flipH="1" flipV="1">
            <a:off x="8327593" y="3843415"/>
            <a:ext cx="1819671" cy="2743200"/>
          </a:xfrm>
          <a:prstGeom prst="bentConnector3">
            <a:avLst>
              <a:gd name="adj1" fmla="val -12563"/>
            </a:avLst>
          </a:prstGeom>
          <a:noFill/>
          <a:ln w="9525" cap="flat" cmpd="sng" algn="ctr">
            <a:solidFill>
              <a:srgbClr val="505050"/>
            </a:solidFill>
            <a:prstDash val="solid"/>
            <a:headEnd type="none"/>
            <a:tailEnd type="triangle"/>
          </a:ln>
          <a:effectLst/>
        </p:spPr>
      </p:cxnSp>
      <p:cxnSp>
        <p:nvCxnSpPr>
          <p:cNvPr id="198" name="Straight Arrow Connector 197"/>
          <p:cNvCxnSpPr>
            <a:stCxn id="149" idx="1"/>
            <a:endCxn id="155" idx="3"/>
          </p:cNvCxnSpPr>
          <p:nvPr/>
        </p:nvCxnSpPr>
        <p:spPr>
          <a:xfrm flipH="1" flipV="1">
            <a:off x="8235975" y="2648099"/>
            <a:ext cx="876294" cy="1141"/>
          </a:xfrm>
          <a:prstGeom prst="straightConnector1">
            <a:avLst/>
          </a:prstGeom>
          <a:noFill/>
          <a:ln w="9525" cap="flat" cmpd="sng" algn="ctr">
            <a:solidFill>
              <a:srgbClr val="505050"/>
            </a:solidFill>
            <a:prstDash val="solid"/>
            <a:headEnd type="none"/>
            <a:tailEnd type="triangle"/>
          </a:ln>
          <a:effectLst/>
        </p:spPr>
      </p:cxnSp>
      <p:cxnSp>
        <p:nvCxnSpPr>
          <p:cNvPr id="199" name="Elbow Connector 198"/>
          <p:cNvCxnSpPr>
            <a:stCxn id="156" idx="1"/>
            <a:endCxn id="158" idx="0"/>
          </p:cNvCxnSpPr>
          <p:nvPr/>
        </p:nvCxnSpPr>
        <p:spPr>
          <a:xfrm rot="10800000" flipV="1">
            <a:off x="6858164" y="1617407"/>
            <a:ext cx="609600" cy="662494"/>
          </a:xfrm>
          <a:prstGeom prst="bentConnector2">
            <a:avLst/>
          </a:prstGeom>
          <a:noFill/>
          <a:ln w="9525" cap="flat" cmpd="sng" algn="ctr">
            <a:solidFill>
              <a:srgbClr val="505050"/>
            </a:solidFill>
            <a:prstDash val="solid"/>
            <a:headEnd type="none"/>
            <a:tailEnd type="triangle"/>
          </a:ln>
          <a:effectLst/>
        </p:spPr>
      </p:cxnSp>
      <p:cxnSp>
        <p:nvCxnSpPr>
          <p:cNvPr id="200" name="Elbow Connector 199"/>
          <p:cNvCxnSpPr>
            <a:stCxn id="151" idx="0"/>
            <a:endCxn id="150" idx="2"/>
          </p:cNvCxnSpPr>
          <p:nvPr/>
        </p:nvCxnSpPr>
        <p:spPr>
          <a:xfrm rot="5400000" flipH="1" flipV="1">
            <a:off x="9725998" y="2751647"/>
            <a:ext cx="574525" cy="1094463"/>
          </a:xfrm>
          <a:prstGeom prst="bentConnector3">
            <a:avLst/>
          </a:prstGeom>
          <a:noFill/>
          <a:ln w="9525" cap="flat" cmpd="sng" algn="ctr">
            <a:solidFill>
              <a:srgbClr val="505050"/>
            </a:solidFill>
            <a:prstDash val="solid"/>
            <a:headEnd type="none"/>
            <a:tailEnd type="triangle"/>
          </a:ln>
          <a:effectLst/>
        </p:spPr>
      </p:cxnSp>
      <p:sp>
        <p:nvSpPr>
          <p:cNvPr id="201" name="Rectangle 200"/>
          <p:cNvSpPr/>
          <p:nvPr/>
        </p:nvSpPr>
        <p:spPr bwMode="auto">
          <a:xfrm>
            <a:off x="9068244" y="5368690"/>
            <a:ext cx="763568" cy="727033"/>
          </a:xfrm>
          <a:prstGeom prst="rect">
            <a:avLst/>
          </a:prstGeom>
          <a:solidFill>
            <a:srgbClr val="B4009E"/>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D.5</a:t>
            </a:r>
          </a:p>
        </p:txBody>
      </p:sp>
      <p:pic>
        <p:nvPicPr>
          <p:cNvPr id="202" name="Picture 201"/>
          <p:cNvPicPr>
            <a:picLocks noChangeAspect="1"/>
          </p:cNvPicPr>
          <p:nvPr/>
        </p:nvPicPr>
        <p:blipFill>
          <a:blip r:embed="rId3"/>
          <a:stretch>
            <a:fillRect/>
          </a:stretch>
        </p:blipFill>
        <p:spPr>
          <a:xfrm>
            <a:off x="9042106" y="5333723"/>
            <a:ext cx="218947" cy="180967"/>
          </a:xfrm>
          <a:prstGeom prst="rect">
            <a:avLst/>
          </a:prstGeom>
        </p:spPr>
      </p:pic>
      <p:sp>
        <p:nvSpPr>
          <p:cNvPr id="203" name="Rectangle 202"/>
          <p:cNvSpPr/>
          <p:nvPr/>
        </p:nvSpPr>
        <p:spPr bwMode="auto">
          <a:xfrm>
            <a:off x="6487868" y="5390277"/>
            <a:ext cx="763568" cy="727033"/>
          </a:xfrm>
          <a:prstGeom prst="rect">
            <a:avLst/>
          </a:prstGeom>
          <a:solidFill>
            <a:srgbClr val="0072C6"/>
          </a:solidFill>
          <a:ln>
            <a:noFill/>
            <a:headEnd type="none" w="med" len="med"/>
            <a:tailEnd type="none" w="med" len="med"/>
          </a:ln>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a:sp3d>
        </p:spPr>
        <p:txBody>
          <a:bodyPr vert="horz" wrap="square" lIns="0" tIns="47544" rIns="0" bIns="47544" numCol="1" rtlCol="0" anchor="ctr" anchorCtr="0" compatLnSpc="1">
            <a:prstTxWarp prst="textNoShape">
              <a:avLst/>
            </a:prstTxWarp>
          </a:bodyPr>
          <a:lstStyle/>
          <a:p>
            <a:pPr marL="0" marR="0" lvl="0" indent="0" algn="ctr" defTabSz="950481" eaLnBrk="1" fontAlgn="base" latinLnBrk="0" hangingPunct="1">
              <a:lnSpc>
                <a:spcPct val="100000"/>
              </a:lnSpc>
              <a:spcBef>
                <a:spcPct val="0"/>
              </a:spcBef>
              <a:spcAft>
                <a:spcPct val="0"/>
              </a:spcAft>
              <a:buClrTx/>
              <a:buSzTx/>
              <a:buFontTx/>
              <a:buNone/>
              <a:tabLst/>
              <a:defRPr/>
            </a:pPr>
            <a:r>
              <a:rPr kumimoji="0" lang="en-US" sz="9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Segoe UI"/>
                <a:ea typeface="+mn-ea"/>
                <a:cs typeface="+mn-cs"/>
              </a:rPr>
              <a:t>App Service B.4</a:t>
            </a:r>
          </a:p>
        </p:txBody>
      </p:sp>
      <p:pic>
        <p:nvPicPr>
          <p:cNvPr id="204" name="Picture 203"/>
          <p:cNvPicPr>
            <a:picLocks noChangeAspect="1"/>
          </p:cNvPicPr>
          <p:nvPr/>
        </p:nvPicPr>
        <p:blipFill>
          <a:blip r:embed="rId3"/>
          <a:stretch>
            <a:fillRect/>
          </a:stretch>
        </p:blipFill>
        <p:spPr>
          <a:xfrm>
            <a:off x="6464563" y="5349577"/>
            <a:ext cx="218947" cy="180967"/>
          </a:xfrm>
          <a:prstGeom prst="rect">
            <a:avLst/>
          </a:prstGeom>
        </p:spPr>
      </p:pic>
      <p:cxnSp>
        <p:nvCxnSpPr>
          <p:cNvPr id="205" name="Elbow Connector 204"/>
          <p:cNvCxnSpPr>
            <a:stCxn id="203" idx="2"/>
            <a:endCxn id="201" idx="3"/>
          </p:cNvCxnSpPr>
          <p:nvPr/>
        </p:nvCxnSpPr>
        <p:spPr>
          <a:xfrm rot="5400000" flipH="1" flipV="1">
            <a:off x="8158180" y="4443679"/>
            <a:ext cx="385103" cy="2962160"/>
          </a:xfrm>
          <a:prstGeom prst="bentConnector4">
            <a:avLst>
              <a:gd name="adj1" fmla="val -59361"/>
              <a:gd name="adj2" fmla="val 107717"/>
            </a:avLst>
          </a:prstGeom>
          <a:noFill/>
          <a:ln w="9525" cap="flat" cmpd="sng" algn="ctr">
            <a:solidFill>
              <a:srgbClr val="505050"/>
            </a:solidFill>
            <a:prstDash val="solid"/>
            <a:headEnd type="none"/>
            <a:tailEnd type="triangle"/>
          </a:ln>
          <a:effectLst/>
        </p:spPr>
      </p:cxnSp>
      <p:cxnSp>
        <p:nvCxnSpPr>
          <p:cNvPr id="206" name="Elbow Connector 205"/>
          <p:cNvCxnSpPr>
            <a:stCxn id="162" idx="3"/>
            <a:endCxn id="201" idx="1"/>
          </p:cNvCxnSpPr>
          <p:nvPr/>
        </p:nvCxnSpPr>
        <p:spPr>
          <a:xfrm>
            <a:off x="8247613" y="4839731"/>
            <a:ext cx="820631" cy="892476"/>
          </a:xfrm>
          <a:prstGeom prst="bentConnector3">
            <a:avLst/>
          </a:prstGeom>
          <a:noFill/>
          <a:ln w="9525" cap="flat" cmpd="sng" algn="ctr">
            <a:solidFill>
              <a:srgbClr val="505050"/>
            </a:solidFill>
            <a:prstDash val="solid"/>
            <a:headEnd type="none"/>
            <a:tailEnd type="triangle"/>
          </a:ln>
          <a:effectLst/>
        </p:spPr>
      </p:cxnSp>
      <p:sp>
        <p:nvSpPr>
          <p:cNvPr id="3" name="Rectangle 2"/>
          <p:cNvSpPr/>
          <p:nvPr/>
        </p:nvSpPr>
        <p:spPr>
          <a:xfrm>
            <a:off x="174654" y="3086495"/>
            <a:ext cx="4981312" cy="830997"/>
          </a:xfrm>
          <a:prstGeom prst="rect">
            <a:avLst/>
          </a:prstGeom>
        </p:spPr>
        <p:txBody>
          <a:bodyPr wrap="square">
            <a:spAutoFit/>
          </a:bodyPr>
          <a:lstStyle/>
          <a:p>
            <a:pPr marL="285750" indent="-285750">
              <a:buFont typeface="Arial" panose="020B0604020202020204" pitchFamily="34" charset="0"/>
              <a:buChar char="•"/>
            </a:pPr>
            <a:r>
              <a:rPr lang="en-US" sz="2400" dirty="0"/>
              <a:t>Less reliable service communication</a:t>
            </a:r>
          </a:p>
        </p:txBody>
      </p:sp>
      <p:sp>
        <p:nvSpPr>
          <p:cNvPr id="4" name="Rectangle 3"/>
          <p:cNvSpPr/>
          <p:nvPr/>
        </p:nvSpPr>
        <p:spPr>
          <a:xfrm>
            <a:off x="174654" y="4162546"/>
            <a:ext cx="5674032" cy="1569660"/>
          </a:xfrm>
          <a:prstGeom prst="rect">
            <a:avLst/>
          </a:prstGeom>
        </p:spPr>
        <p:txBody>
          <a:bodyPr wrap="square">
            <a:spAutoFit/>
          </a:bodyPr>
          <a:lstStyle/>
          <a:p>
            <a:pPr marL="285750" indent="-285750">
              <a:buFont typeface="Arial" panose="020B0604020202020204" pitchFamily="34" charset="0"/>
              <a:buChar char="•"/>
            </a:pPr>
            <a:r>
              <a:rPr lang="en-US" sz="2400" dirty="0"/>
              <a:t>Inter-service communication means vastly increased networking communication between multiple smaller services</a:t>
            </a:r>
          </a:p>
        </p:txBody>
      </p:sp>
      <p:sp>
        <p:nvSpPr>
          <p:cNvPr id="5" name="Rectangle 4"/>
          <p:cNvSpPr/>
          <p:nvPr/>
        </p:nvSpPr>
        <p:spPr>
          <a:xfrm>
            <a:off x="174654" y="5981458"/>
            <a:ext cx="6216650" cy="461665"/>
          </a:xfrm>
          <a:prstGeom prst="rect">
            <a:avLst/>
          </a:prstGeom>
        </p:spPr>
        <p:txBody>
          <a:bodyPr>
            <a:spAutoFit/>
          </a:bodyPr>
          <a:lstStyle/>
          <a:p>
            <a:pPr marL="285750" indent="-285750">
              <a:buFont typeface="Arial" panose="020B0604020202020204" pitchFamily="34" charset="0"/>
              <a:buChar char="•"/>
            </a:pPr>
            <a:r>
              <a:rPr lang="en-US" sz="2400" dirty="0"/>
              <a:t>Data consistency between storage services</a:t>
            </a:r>
          </a:p>
        </p:txBody>
      </p:sp>
      <p:sp>
        <p:nvSpPr>
          <p:cNvPr id="6" name="Rectangle 5"/>
          <p:cNvSpPr/>
          <p:nvPr/>
        </p:nvSpPr>
        <p:spPr>
          <a:xfrm>
            <a:off x="240758" y="1277168"/>
            <a:ext cx="4880227" cy="1569660"/>
          </a:xfrm>
          <a:prstGeom prst="rect">
            <a:avLst/>
          </a:prstGeom>
        </p:spPr>
        <p:txBody>
          <a:bodyPr wrap="square">
            <a:spAutoFit/>
          </a:bodyPr>
          <a:lstStyle/>
          <a:p>
            <a:r>
              <a:rPr lang="en-US" sz="2400" dirty="0"/>
              <a:t>Application platform must address complexities introduced by a distributed microservices architecture:</a:t>
            </a:r>
          </a:p>
        </p:txBody>
      </p:sp>
    </p:spTree>
    <p:extLst>
      <p:ext uri="{BB962C8B-B14F-4D97-AF65-F5344CB8AC3E}">
        <p14:creationId xmlns:p14="http://schemas.microsoft.com/office/powerpoint/2010/main" val="10860247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56"/>
                                        </p:tgtEl>
                                        <p:attrNameLst>
                                          <p:attrName>style.visibility</p:attrName>
                                        </p:attrNameLst>
                                      </p:cBhvr>
                                      <p:to>
                                        <p:strVal val="visible"/>
                                      </p:to>
                                    </p:set>
                                    <p:anim calcmode="lin" valueType="num">
                                      <p:cBhvr additive="base">
                                        <p:cTn id="9" dur="500" fill="hold"/>
                                        <p:tgtEl>
                                          <p:spTgt spid="156"/>
                                        </p:tgtEl>
                                        <p:attrNameLst>
                                          <p:attrName>ppt_x</p:attrName>
                                        </p:attrNameLst>
                                      </p:cBhvr>
                                      <p:tavLst>
                                        <p:tav tm="0">
                                          <p:val>
                                            <p:strVal val="#ppt_x"/>
                                          </p:val>
                                        </p:tav>
                                        <p:tav tm="100000">
                                          <p:val>
                                            <p:strVal val="#ppt_x"/>
                                          </p:val>
                                        </p:tav>
                                      </p:tavLst>
                                    </p:anim>
                                    <p:anim calcmode="lin" valueType="num">
                                      <p:cBhvr additive="base">
                                        <p:cTn id="10" dur="500" fill="hold"/>
                                        <p:tgtEl>
                                          <p:spTgt spid="156"/>
                                        </p:tgtEl>
                                        <p:attrNameLst>
                                          <p:attrName>ppt_y</p:attrName>
                                        </p:attrNameLst>
                                      </p:cBhvr>
                                      <p:tavLst>
                                        <p:tav tm="0">
                                          <p:val>
                                            <p:strVal val="1+#ppt_h/2"/>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65"/>
                                        </p:tgtEl>
                                        <p:attrNameLst>
                                          <p:attrName>style.visibility</p:attrName>
                                        </p:attrNameLst>
                                      </p:cBhvr>
                                      <p:to>
                                        <p:strVal val="visible"/>
                                      </p:to>
                                    </p:set>
                                    <p:anim calcmode="lin" valueType="num">
                                      <p:cBhvr additive="base">
                                        <p:cTn id="13" dur="500" fill="hold"/>
                                        <p:tgtEl>
                                          <p:spTgt spid="165"/>
                                        </p:tgtEl>
                                        <p:attrNameLst>
                                          <p:attrName>ppt_x</p:attrName>
                                        </p:attrNameLst>
                                      </p:cBhvr>
                                      <p:tavLst>
                                        <p:tav tm="0">
                                          <p:val>
                                            <p:strVal val="#ppt_x"/>
                                          </p:val>
                                        </p:tav>
                                        <p:tav tm="100000">
                                          <p:val>
                                            <p:strVal val="#ppt_x"/>
                                          </p:val>
                                        </p:tav>
                                      </p:tavLst>
                                    </p:anim>
                                    <p:anim calcmode="lin" valueType="num">
                                      <p:cBhvr additive="base">
                                        <p:cTn id="14" dur="500" fill="hold"/>
                                        <p:tgtEl>
                                          <p:spTgt spid="165"/>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82"/>
                                        </p:tgtEl>
                                        <p:attrNameLst>
                                          <p:attrName>style.visibility</p:attrName>
                                        </p:attrNameLst>
                                      </p:cBhvr>
                                      <p:to>
                                        <p:strVal val="visible"/>
                                      </p:to>
                                    </p:set>
                                    <p:anim calcmode="lin" valueType="num">
                                      <p:cBhvr additive="base">
                                        <p:cTn id="17" dur="500" fill="hold"/>
                                        <p:tgtEl>
                                          <p:spTgt spid="182"/>
                                        </p:tgtEl>
                                        <p:attrNameLst>
                                          <p:attrName>ppt_x</p:attrName>
                                        </p:attrNameLst>
                                      </p:cBhvr>
                                      <p:tavLst>
                                        <p:tav tm="0">
                                          <p:val>
                                            <p:strVal val="#ppt_x"/>
                                          </p:val>
                                        </p:tav>
                                        <p:tav tm="100000">
                                          <p:val>
                                            <p:strVal val="#ppt_x"/>
                                          </p:val>
                                        </p:tav>
                                      </p:tavLst>
                                    </p:anim>
                                    <p:anim calcmode="lin" valueType="num">
                                      <p:cBhvr additive="base">
                                        <p:cTn id="18" dur="500" fill="hold"/>
                                        <p:tgtEl>
                                          <p:spTgt spid="18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6"/>
                                        </p:tgtEl>
                                        <p:attrNameLst>
                                          <p:attrName>style.visibility</p:attrName>
                                        </p:attrNameLst>
                                      </p:cBhvr>
                                      <p:to>
                                        <p:strVal val="visible"/>
                                      </p:to>
                                    </p:set>
                                    <p:anim calcmode="lin" valueType="num">
                                      <p:cBhvr additive="base">
                                        <p:cTn id="21" dur="500" fill="hold"/>
                                        <p:tgtEl>
                                          <p:spTgt spid="146"/>
                                        </p:tgtEl>
                                        <p:attrNameLst>
                                          <p:attrName>ppt_x</p:attrName>
                                        </p:attrNameLst>
                                      </p:cBhvr>
                                      <p:tavLst>
                                        <p:tav tm="0">
                                          <p:val>
                                            <p:strVal val="#ppt_x"/>
                                          </p:val>
                                        </p:tav>
                                        <p:tav tm="100000">
                                          <p:val>
                                            <p:strVal val="#ppt_x"/>
                                          </p:val>
                                        </p:tav>
                                      </p:tavLst>
                                    </p:anim>
                                    <p:anim calcmode="lin" valueType="num">
                                      <p:cBhvr additive="base">
                                        <p:cTn id="22" dur="500" fill="hold"/>
                                        <p:tgtEl>
                                          <p:spTgt spid="146"/>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71"/>
                                        </p:tgtEl>
                                        <p:attrNameLst>
                                          <p:attrName>style.visibility</p:attrName>
                                        </p:attrNameLst>
                                      </p:cBhvr>
                                      <p:to>
                                        <p:strVal val="visible"/>
                                      </p:to>
                                    </p:set>
                                    <p:anim calcmode="lin" valueType="num">
                                      <p:cBhvr additive="base">
                                        <p:cTn id="25" dur="500" fill="hold"/>
                                        <p:tgtEl>
                                          <p:spTgt spid="171"/>
                                        </p:tgtEl>
                                        <p:attrNameLst>
                                          <p:attrName>ppt_x</p:attrName>
                                        </p:attrNameLst>
                                      </p:cBhvr>
                                      <p:tavLst>
                                        <p:tav tm="0">
                                          <p:val>
                                            <p:strVal val="#ppt_x"/>
                                          </p:val>
                                        </p:tav>
                                        <p:tav tm="100000">
                                          <p:val>
                                            <p:strVal val="#ppt_x"/>
                                          </p:val>
                                        </p:tav>
                                      </p:tavLst>
                                    </p:anim>
                                    <p:anim calcmode="lin" valueType="num">
                                      <p:cBhvr additive="base">
                                        <p:cTn id="26" dur="500" fill="hold"/>
                                        <p:tgtEl>
                                          <p:spTgt spid="17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5"/>
                                        </p:tgtEl>
                                        <p:attrNameLst>
                                          <p:attrName>style.visibility</p:attrName>
                                        </p:attrNameLst>
                                      </p:cBhvr>
                                      <p:to>
                                        <p:strVal val="visible"/>
                                      </p:to>
                                    </p:set>
                                    <p:anim calcmode="lin" valueType="num">
                                      <p:cBhvr additive="base">
                                        <p:cTn id="29" dur="500" fill="hold"/>
                                        <p:tgtEl>
                                          <p:spTgt spid="185"/>
                                        </p:tgtEl>
                                        <p:attrNameLst>
                                          <p:attrName>ppt_x</p:attrName>
                                        </p:attrNameLst>
                                      </p:cBhvr>
                                      <p:tavLst>
                                        <p:tav tm="0">
                                          <p:val>
                                            <p:strVal val="#ppt_x"/>
                                          </p:val>
                                        </p:tav>
                                        <p:tav tm="100000">
                                          <p:val>
                                            <p:strVal val="#ppt_x"/>
                                          </p:val>
                                        </p:tav>
                                      </p:tavLst>
                                    </p:anim>
                                    <p:anim calcmode="lin" valueType="num">
                                      <p:cBhvr additive="base">
                                        <p:cTn id="30" dur="500" fill="hold"/>
                                        <p:tgtEl>
                                          <p:spTgt spid="18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49"/>
                                        </p:tgtEl>
                                        <p:attrNameLst>
                                          <p:attrName>style.visibility</p:attrName>
                                        </p:attrNameLst>
                                      </p:cBhvr>
                                      <p:to>
                                        <p:strVal val="visible"/>
                                      </p:to>
                                    </p:set>
                                    <p:anim calcmode="lin" valueType="num">
                                      <p:cBhvr additive="base">
                                        <p:cTn id="33" dur="500" fill="hold"/>
                                        <p:tgtEl>
                                          <p:spTgt spid="149"/>
                                        </p:tgtEl>
                                        <p:attrNameLst>
                                          <p:attrName>ppt_x</p:attrName>
                                        </p:attrNameLst>
                                      </p:cBhvr>
                                      <p:tavLst>
                                        <p:tav tm="0">
                                          <p:val>
                                            <p:strVal val="#ppt_x"/>
                                          </p:val>
                                        </p:tav>
                                        <p:tav tm="100000">
                                          <p:val>
                                            <p:strVal val="#ppt_x"/>
                                          </p:val>
                                        </p:tav>
                                      </p:tavLst>
                                    </p:anim>
                                    <p:anim calcmode="lin" valueType="num">
                                      <p:cBhvr additive="base">
                                        <p:cTn id="34" dur="500" fill="hold"/>
                                        <p:tgtEl>
                                          <p:spTgt spid="149"/>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74"/>
                                        </p:tgtEl>
                                        <p:attrNameLst>
                                          <p:attrName>style.visibility</p:attrName>
                                        </p:attrNameLst>
                                      </p:cBhvr>
                                      <p:to>
                                        <p:strVal val="visible"/>
                                      </p:to>
                                    </p:set>
                                    <p:anim calcmode="lin" valueType="num">
                                      <p:cBhvr additive="base">
                                        <p:cTn id="37" dur="500" fill="hold"/>
                                        <p:tgtEl>
                                          <p:spTgt spid="174"/>
                                        </p:tgtEl>
                                        <p:attrNameLst>
                                          <p:attrName>ppt_x</p:attrName>
                                        </p:attrNameLst>
                                      </p:cBhvr>
                                      <p:tavLst>
                                        <p:tav tm="0">
                                          <p:val>
                                            <p:strVal val="#ppt_x"/>
                                          </p:val>
                                        </p:tav>
                                        <p:tav tm="100000">
                                          <p:val>
                                            <p:strVal val="#ppt_x"/>
                                          </p:val>
                                        </p:tav>
                                      </p:tavLst>
                                    </p:anim>
                                    <p:anim calcmode="lin" valueType="num">
                                      <p:cBhvr additive="base">
                                        <p:cTn id="38" dur="500" fill="hold"/>
                                        <p:tgtEl>
                                          <p:spTgt spid="174"/>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8"/>
                                        </p:tgtEl>
                                        <p:attrNameLst>
                                          <p:attrName>style.visibility</p:attrName>
                                        </p:attrNameLst>
                                      </p:cBhvr>
                                      <p:to>
                                        <p:strVal val="visible"/>
                                      </p:to>
                                    </p:set>
                                    <p:anim calcmode="lin" valueType="num">
                                      <p:cBhvr additive="base">
                                        <p:cTn id="41" dur="500" fill="hold"/>
                                        <p:tgtEl>
                                          <p:spTgt spid="198"/>
                                        </p:tgtEl>
                                        <p:attrNameLst>
                                          <p:attrName>ppt_x</p:attrName>
                                        </p:attrNameLst>
                                      </p:cBhvr>
                                      <p:tavLst>
                                        <p:tav tm="0">
                                          <p:val>
                                            <p:strVal val="#ppt_x"/>
                                          </p:val>
                                        </p:tav>
                                        <p:tav tm="100000">
                                          <p:val>
                                            <p:strVal val="#ppt_x"/>
                                          </p:val>
                                        </p:tav>
                                      </p:tavLst>
                                    </p:anim>
                                    <p:anim calcmode="lin" valueType="num">
                                      <p:cBhvr additive="base">
                                        <p:cTn id="42" dur="500" fill="hold"/>
                                        <p:tgtEl>
                                          <p:spTgt spid="198"/>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5"/>
                                        </p:tgtEl>
                                        <p:attrNameLst>
                                          <p:attrName>style.visibility</p:attrName>
                                        </p:attrNameLst>
                                      </p:cBhvr>
                                      <p:to>
                                        <p:strVal val="visible"/>
                                      </p:to>
                                    </p:set>
                                    <p:anim calcmode="lin" valueType="num">
                                      <p:cBhvr additive="base">
                                        <p:cTn id="45" dur="500" fill="hold"/>
                                        <p:tgtEl>
                                          <p:spTgt spid="155"/>
                                        </p:tgtEl>
                                        <p:attrNameLst>
                                          <p:attrName>ppt_x</p:attrName>
                                        </p:attrNameLst>
                                      </p:cBhvr>
                                      <p:tavLst>
                                        <p:tav tm="0">
                                          <p:val>
                                            <p:strVal val="#ppt_x"/>
                                          </p:val>
                                        </p:tav>
                                        <p:tav tm="100000">
                                          <p:val>
                                            <p:strVal val="#ppt_x"/>
                                          </p:val>
                                        </p:tav>
                                      </p:tavLst>
                                    </p:anim>
                                    <p:anim calcmode="lin" valueType="num">
                                      <p:cBhvr additive="base">
                                        <p:cTn id="46" dur="500" fill="hold"/>
                                        <p:tgtEl>
                                          <p:spTgt spid="155"/>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66"/>
                                        </p:tgtEl>
                                        <p:attrNameLst>
                                          <p:attrName>style.visibility</p:attrName>
                                        </p:attrNameLst>
                                      </p:cBhvr>
                                      <p:to>
                                        <p:strVal val="visible"/>
                                      </p:to>
                                    </p:set>
                                    <p:anim calcmode="lin" valueType="num">
                                      <p:cBhvr additive="base">
                                        <p:cTn id="49" dur="500" fill="hold"/>
                                        <p:tgtEl>
                                          <p:spTgt spid="166"/>
                                        </p:tgtEl>
                                        <p:attrNameLst>
                                          <p:attrName>ppt_x</p:attrName>
                                        </p:attrNameLst>
                                      </p:cBhvr>
                                      <p:tavLst>
                                        <p:tav tm="0">
                                          <p:val>
                                            <p:strVal val="#ppt_x"/>
                                          </p:val>
                                        </p:tav>
                                        <p:tav tm="100000">
                                          <p:val>
                                            <p:strVal val="#ppt_x"/>
                                          </p:val>
                                        </p:tav>
                                      </p:tavLst>
                                    </p:anim>
                                    <p:anim calcmode="lin" valueType="num">
                                      <p:cBhvr additive="base">
                                        <p:cTn id="50" dur="500" fill="hold"/>
                                        <p:tgtEl>
                                          <p:spTgt spid="166"/>
                                        </p:tgtEl>
                                        <p:attrNameLst>
                                          <p:attrName>ppt_y</p:attrName>
                                        </p:attrNameLst>
                                      </p:cBhvr>
                                      <p:tavLst>
                                        <p:tav tm="0">
                                          <p:val>
                                            <p:strVal val="1+#ppt_h/2"/>
                                          </p:val>
                                        </p:tav>
                                        <p:tav tm="100000">
                                          <p:val>
                                            <p:strVal val="#ppt_y"/>
                                          </p:val>
                                        </p:tav>
                                      </p:tavLst>
                                    </p:anim>
                                  </p:childTnLst>
                                </p:cTn>
                              </p:par>
                            </p:childTnLst>
                          </p:cTn>
                        </p:par>
                        <p:par>
                          <p:cTn id="51" fill="hold">
                            <p:stCondLst>
                              <p:cond delay="500"/>
                            </p:stCondLst>
                            <p:childTnLst>
                              <p:par>
                                <p:cTn id="52" presetID="42" presetClass="entr" presetSubtype="0" fill="hold" grpId="0" nodeType="afterEffect">
                                  <p:stCondLst>
                                    <p:cond delay="50"/>
                                  </p:stCondLst>
                                  <p:childTnLst>
                                    <p:set>
                                      <p:cBhvr>
                                        <p:cTn id="53" dur="1" fill="hold">
                                          <p:stCondLst>
                                            <p:cond delay="0"/>
                                          </p:stCondLst>
                                        </p:cTn>
                                        <p:tgtEl>
                                          <p:spTgt spid="150"/>
                                        </p:tgtEl>
                                        <p:attrNameLst>
                                          <p:attrName>style.visibility</p:attrName>
                                        </p:attrNameLst>
                                      </p:cBhvr>
                                      <p:to>
                                        <p:strVal val="visible"/>
                                      </p:to>
                                    </p:set>
                                    <p:animEffect transition="in" filter="fade">
                                      <p:cBhvr>
                                        <p:cTn id="54" dur="1000"/>
                                        <p:tgtEl>
                                          <p:spTgt spid="150"/>
                                        </p:tgtEl>
                                      </p:cBhvr>
                                    </p:animEffect>
                                    <p:anim calcmode="lin" valueType="num">
                                      <p:cBhvr>
                                        <p:cTn id="55" dur="1000" fill="hold"/>
                                        <p:tgtEl>
                                          <p:spTgt spid="150"/>
                                        </p:tgtEl>
                                        <p:attrNameLst>
                                          <p:attrName>ppt_x</p:attrName>
                                        </p:attrNameLst>
                                      </p:cBhvr>
                                      <p:tavLst>
                                        <p:tav tm="0">
                                          <p:val>
                                            <p:strVal val="#ppt_x"/>
                                          </p:val>
                                        </p:tav>
                                        <p:tav tm="100000">
                                          <p:val>
                                            <p:strVal val="#ppt_x"/>
                                          </p:val>
                                        </p:tav>
                                      </p:tavLst>
                                    </p:anim>
                                    <p:anim calcmode="lin" valueType="num">
                                      <p:cBhvr>
                                        <p:cTn id="56" dur="1000" fill="hold"/>
                                        <p:tgtEl>
                                          <p:spTgt spid="150"/>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175"/>
                                        </p:tgtEl>
                                        <p:attrNameLst>
                                          <p:attrName>style.visibility</p:attrName>
                                        </p:attrNameLst>
                                      </p:cBhvr>
                                      <p:to>
                                        <p:strVal val="visible"/>
                                      </p:to>
                                    </p:set>
                                    <p:animEffect transition="in" filter="fade">
                                      <p:cBhvr>
                                        <p:cTn id="59" dur="1000"/>
                                        <p:tgtEl>
                                          <p:spTgt spid="175"/>
                                        </p:tgtEl>
                                      </p:cBhvr>
                                    </p:animEffect>
                                    <p:anim calcmode="lin" valueType="num">
                                      <p:cBhvr>
                                        <p:cTn id="60" dur="1000" fill="hold"/>
                                        <p:tgtEl>
                                          <p:spTgt spid="175"/>
                                        </p:tgtEl>
                                        <p:attrNameLst>
                                          <p:attrName>ppt_x</p:attrName>
                                        </p:attrNameLst>
                                      </p:cBhvr>
                                      <p:tavLst>
                                        <p:tav tm="0">
                                          <p:val>
                                            <p:strVal val="#ppt_x"/>
                                          </p:val>
                                        </p:tav>
                                        <p:tav tm="100000">
                                          <p:val>
                                            <p:strVal val="#ppt_x"/>
                                          </p:val>
                                        </p:tav>
                                      </p:tavLst>
                                    </p:anim>
                                    <p:anim calcmode="lin" valueType="num">
                                      <p:cBhvr>
                                        <p:cTn id="61" dur="1000" fill="hold"/>
                                        <p:tgtEl>
                                          <p:spTgt spid="175"/>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186"/>
                                        </p:tgtEl>
                                        <p:attrNameLst>
                                          <p:attrName>style.visibility</p:attrName>
                                        </p:attrNameLst>
                                      </p:cBhvr>
                                      <p:to>
                                        <p:strVal val="visible"/>
                                      </p:to>
                                    </p:set>
                                    <p:animEffect transition="in" filter="fade">
                                      <p:cBhvr>
                                        <p:cTn id="64" dur="1000"/>
                                        <p:tgtEl>
                                          <p:spTgt spid="186"/>
                                        </p:tgtEl>
                                      </p:cBhvr>
                                    </p:animEffect>
                                    <p:anim calcmode="lin" valueType="num">
                                      <p:cBhvr>
                                        <p:cTn id="65" dur="1000" fill="hold"/>
                                        <p:tgtEl>
                                          <p:spTgt spid="186"/>
                                        </p:tgtEl>
                                        <p:attrNameLst>
                                          <p:attrName>ppt_x</p:attrName>
                                        </p:attrNameLst>
                                      </p:cBhvr>
                                      <p:tavLst>
                                        <p:tav tm="0">
                                          <p:val>
                                            <p:strVal val="#ppt_x"/>
                                          </p:val>
                                        </p:tav>
                                        <p:tav tm="100000">
                                          <p:val>
                                            <p:strVal val="#ppt_x"/>
                                          </p:val>
                                        </p:tav>
                                      </p:tavLst>
                                    </p:anim>
                                    <p:anim calcmode="lin" valueType="num">
                                      <p:cBhvr>
                                        <p:cTn id="66" dur="1000" fill="hold"/>
                                        <p:tgtEl>
                                          <p:spTgt spid="186"/>
                                        </p:tgtEl>
                                        <p:attrNameLst>
                                          <p:attrName>ppt_y</p:attrName>
                                        </p:attrNameLst>
                                      </p:cBhvr>
                                      <p:tavLst>
                                        <p:tav tm="0">
                                          <p:val>
                                            <p:strVal val="#ppt_y+.1"/>
                                          </p:val>
                                        </p:tav>
                                        <p:tav tm="100000">
                                          <p:val>
                                            <p:strVal val="#ppt_y"/>
                                          </p:val>
                                        </p:tav>
                                      </p:tavLst>
                                    </p:anim>
                                  </p:childTnLst>
                                </p:cTn>
                              </p:par>
                              <p:par>
                                <p:cTn id="67" presetID="42" presetClass="entr" presetSubtype="0" fill="hold" nodeType="withEffect">
                                  <p:stCondLst>
                                    <p:cond delay="0"/>
                                  </p:stCondLst>
                                  <p:childTnLst>
                                    <p:set>
                                      <p:cBhvr>
                                        <p:cTn id="68" dur="1" fill="hold">
                                          <p:stCondLst>
                                            <p:cond delay="0"/>
                                          </p:stCondLst>
                                        </p:cTn>
                                        <p:tgtEl>
                                          <p:spTgt spid="193"/>
                                        </p:tgtEl>
                                        <p:attrNameLst>
                                          <p:attrName>style.visibility</p:attrName>
                                        </p:attrNameLst>
                                      </p:cBhvr>
                                      <p:to>
                                        <p:strVal val="visible"/>
                                      </p:to>
                                    </p:set>
                                    <p:animEffect transition="in" filter="fade">
                                      <p:cBhvr>
                                        <p:cTn id="69" dur="1000"/>
                                        <p:tgtEl>
                                          <p:spTgt spid="193"/>
                                        </p:tgtEl>
                                      </p:cBhvr>
                                    </p:animEffect>
                                    <p:anim calcmode="lin" valueType="num">
                                      <p:cBhvr>
                                        <p:cTn id="70" dur="1000" fill="hold"/>
                                        <p:tgtEl>
                                          <p:spTgt spid="193"/>
                                        </p:tgtEl>
                                        <p:attrNameLst>
                                          <p:attrName>ppt_x</p:attrName>
                                        </p:attrNameLst>
                                      </p:cBhvr>
                                      <p:tavLst>
                                        <p:tav tm="0">
                                          <p:val>
                                            <p:strVal val="#ppt_x"/>
                                          </p:val>
                                        </p:tav>
                                        <p:tav tm="100000">
                                          <p:val>
                                            <p:strVal val="#ppt_x"/>
                                          </p:val>
                                        </p:tav>
                                      </p:tavLst>
                                    </p:anim>
                                    <p:anim calcmode="lin" valueType="num">
                                      <p:cBhvr>
                                        <p:cTn id="71" dur="1000" fill="hold"/>
                                        <p:tgtEl>
                                          <p:spTgt spid="193"/>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147"/>
                                        </p:tgtEl>
                                        <p:attrNameLst>
                                          <p:attrName>style.visibility</p:attrName>
                                        </p:attrNameLst>
                                      </p:cBhvr>
                                      <p:to>
                                        <p:strVal val="visible"/>
                                      </p:to>
                                    </p:set>
                                    <p:animEffect transition="in" filter="fade">
                                      <p:cBhvr>
                                        <p:cTn id="74" dur="1000"/>
                                        <p:tgtEl>
                                          <p:spTgt spid="147"/>
                                        </p:tgtEl>
                                      </p:cBhvr>
                                    </p:animEffect>
                                    <p:anim calcmode="lin" valueType="num">
                                      <p:cBhvr>
                                        <p:cTn id="75" dur="1000" fill="hold"/>
                                        <p:tgtEl>
                                          <p:spTgt spid="147"/>
                                        </p:tgtEl>
                                        <p:attrNameLst>
                                          <p:attrName>ppt_x</p:attrName>
                                        </p:attrNameLst>
                                      </p:cBhvr>
                                      <p:tavLst>
                                        <p:tav tm="0">
                                          <p:val>
                                            <p:strVal val="#ppt_x"/>
                                          </p:val>
                                        </p:tav>
                                        <p:tav tm="100000">
                                          <p:val>
                                            <p:strVal val="#ppt_x"/>
                                          </p:val>
                                        </p:tav>
                                      </p:tavLst>
                                    </p:anim>
                                    <p:anim calcmode="lin" valueType="num">
                                      <p:cBhvr>
                                        <p:cTn id="76" dur="1000" fill="hold"/>
                                        <p:tgtEl>
                                          <p:spTgt spid="147"/>
                                        </p:tgtEl>
                                        <p:attrNameLst>
                                          <p:attrName>ppt_y</p:attrName>
                                        </p:attrNameLst>
                                      </p:cBhvr>
                                      <p:tavLst>
                                        <p:tav tm="0">
                                          <p:val>
                                            <p:strVal val="#ppt_y+.1"/>
                                          </p:val>
                                        </p:tav>
                                        <p:tav tm="100000">
                                          <p:val>
                                            <p:strVal val="#ppt_y"/>
                                          </p:val>
                                        </p:tav>
                                      </p:tavLst>
                                    </p:anim>
                                  </p:childTnLst>
                                </p:cTn>
                              </p:par>
                              <p:par>
                                <p:cTn id="77" presetID="42" presetClass="entr" presetSubtype="0" fill="hold" nodeType="withEffect">
                                  <p:stCondLst>
                                    <p:cond delay="0"/>
                                  </p:stCondLst>
                                  <p:childTnLst>
                                    <p:set>
                                      <p:cBhvr>
                                        <p:cTn id="78" dur="1" fill="hold">
                                          <p:stCondLst>
                                            <p:cond delay="0"/>
                                          </p:stCondLst>
                                        </p:cTn>
                                        <p:tgtEl>
                                          <p:spTgt spid="172"/>
                                        </p:tgtEl>
                                        <p:attrNameLst>
                                          <p:attrName>style.visibility</p:attrName>
                                        </p:attrNameLst>
                                      </p:cBhvr>
                                      <p:to>
                                        <p:strVal val="visible"/>
                                      </p:to>
                                    </p:set>
                                    <p:animEffect transition="in" filter="fade">
                                      <p:cBhvr>
                                        <p:cTn id="79" dur="1000"/>
                                        <p:tgtEl>
                                          <p:spTgt spid="172"/>
                                        </p:tgtEl>
                                      </p:cBhvr>
                                    </p:animEffect>
                                    <p:anim calcmode="lin" valueType="num">
                                      <p:cBhvr>
                                        <p:cTn id="80" dur="1000" fill="hold"/>
                                        <p:tgtEl>
                                          <p:spTgt spid="172"/>
                                        </p:tgtEl>
                                        <p:attrNameLst>
                                          <p:attrName>ppt_x</p:attrName>
                                        </p:attrNameLst>
                                      </p:cBhvr>
                                      <p:tavLst>
                                        <p:tav tm="0">
                                          <p:val>
                                            <p:strVal val="#ppt_x"/>
                                          </p:val>
                                        </p:tav>
                                        <p:tav tm="100000">
                                          <p:val>
                                            <p:strVal val="#ppt_x"/>
                                          </p:val>
                                        </p:tav>
                                      </p:tavLst>
                                    </p:anim>
                                    <p:anim calcmode="lin" valueType="num">
                                      <p:cBhvr>
                                        <p:cTn id="81" dur="1000" fill="hold"/>
                                        <p:tgtEl>
                                          <p:spTgt spid="172"/>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73"/>
                                        </p:tgtEl>
                                        <p:attrNameLst>
                                          <p:attrName>style.visibility</p:attrName>
                                        </p:attrNameLst>
                                      </p:cBhvr>
                                      <p:to>
                                        <p:strVal val="visible"/>
                                      </p:to>
                                    </p:set>
                                    <p:animEffect transition="in" filter="fade">
                                      <p:cBhvr>
                                        <p:cTn id="84" dur="1000"/>
                                        <p:tgtEl>
                                          <p:spTgt spid="173"/>
                                        </p:tgtEl>
                                      </p:cBhvr>
                                    </p:animEffect>
                                    <p:anim calcmode="lin" valueType="num">
                                      <p:cBhvr>
                                        <p:cTn id="85" dur="1000" fill="hold"/>
                                        <p:tgtEl>
                                          <p:spTgt spid="173"/>
                                        </p:tgtEl>
                                        <p:attrNameLst>
                                          <p:attrName>ppt_x</p:attrName>
                                        </p:attrNameLst>
                                      </p:cBhvr>
                                      <p:tavLst>
                                        <p:tav tm="0">
                                          <p:val>
                                            <p:strVal val="#ppt_x"/>
                                          </p:val>
                                        </p:tav>
                                        <p:tav tm="100000">
                                          <p:val>
                                            <p:strVal val="#ppt_x"/>
                                          </p:val>
                                        </p:tav>
                                      </p:tavLst>
                                    </p:anim>
                                    <p:anim calcmode="lin" valueType="num">
                                      <p:cBhvr>
                                        <p:cTn id="86" dur="1000" fill="hold"/>
                                        <p:tgtEl>
                                          <p:spTgt spid="173"/>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148"/>
                                        </p:tgtEl>
                                        <p:attrNameLst>
                                          <p:attrName>style.visibility</p:attrName>
                                        </p:attrNameLst>
                                      </p:cBhvr>
                                      <p:to>
                                        <p:strVal val="visible"/>
                                      </p:to>
                                    </p:set>
                                    <p:animEffect transition="in" filter="fade">
                                      <p:cBhvr>
                                        <p:cTn id="89" dur="1000"/>
                                        <p:tgtEl>
                                          <p:spTgt spid="148"/>
                                        </p:tgtEl>
                                      </p:cBhvr>
                                    </p:animEffect>
                                    <p:anim calcmode="lin" valueType="num">
                                      <p:cBhvr>
                                        <p:cTn id="90" dur="1000" fill="hold"/>
                                        <p:tgtEl>
                                          <p:spTgt spid="148"/>
                                        </p:tgtEl>
                                        <p:attrNameLst>
                                          <p:attrName>ppt_x</p:attrName>
                                        </p:attrNameLst>
                                      </p:cBhvr>
                                      <p:tavLst>
                                        <p:tav tm="0">
                                          <p:val>
                                            <p:strVal val="#ppt_x"/>
                                          </p:val>
                                        </p:tav>
                                        <p:tav tm="100000">
                                          <p:val>
                                            <p:strVal val="#ppt_x"/>
                                          </p:val>
                                        </p:tav>
                                      </p:tavLst>
                                    </p:anim>
                                    <p:anim calcmode="lin" valueType="num">
                                      <p:cBhvr>
                                        <p:cTn id="91" dur="1000" fill="hold"/>
                                        <p:tgtEl>
                                          <p:spTgt spid="148"/>
                                        </p:tgtEl>
                                        <p:attrNameLst>
                                          <p:attrName>ppt_y</p:attrName>
                                        </p:attrNameLst>
                                      </p:cBhvr>
                                      <p:tavLst>
                                        <p:tav tm="0">
                                          <p:val>
                                            <p:strVal val="#ppt_y+.1"/>
                                          </p:val>
                                        </p:tav>
                                        <p:tav tm="100000">
                                          <p:val>
                                            <p:strVal val="#ppt_y"/>
                                          </p:val>
                                        </p:tav>
                                      </p:tavLst>
                                    </p:anim>
                                  </p:childTnLst>
                                </p:cTn>
                              </p:par>
                              <p:par>
                                <p:cTn id="92" presetID="1" presetClass="entr" presetSubtype="0" fill="hold" nodeType="withEffect">
                                  <p:stCondLst>
                                    <p:cond delay="0"/>
                                  </p:stCondLst>
                                  <p:childTnLst>
                                    <p:set>
                                      <p:cBhvr>
                                        <p:cTn id="93" dur="1" fill="hold">
                                          <p:stCondLst>
                                            <p:cond delay="0"/>
                                          </p:stCondLst>
                                        </p:cTn>
                                        <p:tgtEl>
                                          <p:spTgt spid="199"/>
                                        </p:tgtEl>
                                        <p:attrNameLst>
                                          <p:attrName>style.visibility</p:attrName>
                                        </p:attrNameLst>
                                      </p:cBhvr>
                                      <p:to>
                                        <p:strVal val="visible"/>
                                      </p:to>
                                    </p:set>
                                  </p:childTnLst>
                                </p:cTn>
                              </p:par>
                              <p:par>
                                <p:cTn id="94" presetID="42" presetClass="entr" presetSubtype="0" fill="hold" nodeType="withEffect">
                                  <p:stCondLst>
                                    <p:cond delay="0"/>
                                  </p:stCondLst>
                                  <p:childTnLst>
                                    <p:set>
                                      <p:cBhvr>
                                        <p:cTn id="95" dur="1" fill="hold">
                                          <p:stCondLst>
                                            <p:cond delay="0"/>
                                          </p:stCondLst>
                                        </p:cTn>
                                        <p:tgtEl>
                                          <p:spTgt spid="187"/>
                                        </p:tgtEl>
                                        <p:attrNameLst>
                                          <p:attrName>style.visibility</p:attrName>
                                        </p:attrNameLst>
                                      </p:cBhvr>
                                      <p:to>
                                        <p:strVal val="visible"/>
                                      </p:to>
                                    </p:set>
                                    <p:animEffect transition="in" filter="fade">
                                      <p:cBhvr>
                                        <p:cTn id="96" dur="1000"/>
                                        <p:tgtEl>
                                          <p:spTgt spid="187"/>
                                        </p:tgtEl>
                                      </p:cBhvr>
                                    </p:animEffect>
                                    <p:anim calcmode="lin" valueType="num">
                                      <p:cBhvr>
                                        <p:cTn id="97" dur="1000" fill="hold"/>
                                        <p:tgtEl>
                                          <p:spTgt spid="187"/>
                                        </p:tgtEl>
                                        <p:attrNameLst>
                                          <p:attrName>ppt_x</p:attrName>
                                        </p:attrNameLst>
                                      </p:cBhvr>
                                      <p:tavLst>
                                        <p:tav tm="0">
                                          <p:val>
                                            <p:strVal val="#ppt_x"/>
                                          </p:val>
                                        </p:tav>
                                        <p:tav tm="100000">
                                          <p:val>
                                            <p:strVal val="#ppt_x"/>
                                          </p:val>
                                        </p:tav>
                                      </p:tavLst>
                                    </p:anim>
                                    <p:anim calcmode="lin" valueType="num">
                                      <p:cBhvr>
                                        <p:cTn id="98" dur="1000" fill="hold"/>
                                        <p:tgtEl>
                                          <p:spTgt spid="187"/>
                                        </p:tgtEl>
                                        <p:attrNameLst>
                                          <p:attrName>ppt_y</p:attrName>
                                        </p:attrNameLst>
                                      </p:cBhvr>
                                      <p:tavLst>
                                        <p:tav tm="0">
                                          <p:val>
                                            <p:strVal val="#ppt_y+.1"/>
                                          </p:val>
                                        </p:tav>
                                        <p:tav tm="100000">
                                          <p:val>
                                            <p:strVal val="#ppt_y"/>
                                          </p:val>
                                        </p:tav>
                                      </p:tavLst>
                                    </p:anim>
                                  </p:childTnLst>
                                </p:cTn>
                              </p:par>
                            </p:childTnLst>
                          </p:cTn>
                        </p:par>
                        <p:par>
                          <p:cTn id="99" fill="hold">
                            <p:stCondLst>
                              <p:cond delay="1550"/>
                            </p:stCondLst>
                            <p:childTnLst>
                              <p:par>
                                <p:cTn id="100" presetID="1" presetClass="entr" presetSubtype="0" fill="hold" grpId="0" nodeType="afterEffect">
                                  <p:stCondLst>
                                    <p:cond delay="0"/>
                                  </p:stCondLst>
                                  <p:childTnLst>
                                    <p:set>
                                      <p:cBhvr>
                                        <p:cTn id="101" dur="1" fill="hold">
                                          <p:stCondLst>
                                            <p:cond delay="0"/>
                                          </p:stCondLst>
                                        </p:cTn>
                                        <p:tgtEl>
                                          <p:spTgt spid="3"/>
                                        </p:tgtEl>
                                        <p:attrNameLst>
                                          <p:attrName>style.visibility</p:attrName>
                                        </p:attrNameLst>
                                      </p:cBhvr>
                                      <p:to>
                                        <p:strVal val="visible"/>
                                      </p:to>
                                    </p:set>
                                  </p:childTnLst>
                                </p:cTn>
                              </p:par>
                              <p:par>
                                <p:cTn id="102" presetID="42" presetClass="entr" presetSubtype="0" fill="hold" grpId="0" nodeType="withEffect">
                                  <p:stCondLst>
                                    <p:cond delay="0"/>
                                  </p:stCondLst>
                                  <p:childTnLst>
                                    <p:set>
                                      <p:cBhvr>
                                        <p:cTn id="103" dur="1" fill="hold">
                                          <p:stCondLst>
                                            <p:cond delay="0"/>
                                          </p:stCondLst>
                                        </p:cTn>
                                        <p:tgtEl>
                                          <p:spTgt spid="158"/>
                                        </p:tgtEl>
                                        <p:attrNameLst>
                                          <p:attrName>style.visibility</p:attrName>
                                        </p:attrNameLst>
                                      </p:cBhvr>
                                      <p:to>
                                        <p:strVal val="visible"/>
                                      </p:to>
                                    </p:set>
                                    <p:animEffect transition="in" filter="fade">
                                      <p:cBhvr>
                                        <p:cTn id="104" dur="1000"/>
                                        <p:tgtEl>
                                          <p:spTgt spid="158"/>
                                        </p:tgtEl>
                                      </p:cBhvr>
                                    </p:animEffect>
                                    <p:anim calcmode="lin" valueType="num">
                                      <p:cBhvr>
                                        <p:cTn id="105" dur="1000" fill="hold"/>
                                        <p:tgtEl>
                                          <p:spTgt spid="158"/>
                                        </p:tgtEl>
                                        <p:attrNameLst>
                                          <p:attrName>ppt_x</p:attrName>
                                        </p:attrNameLst>
                                      </p:cBhvr>
                                      <p:tavLst>
                                        <p:tav tm="0">
                                          <p:val>
                                            <p:strVal val="#ppt_x"/>
                                          </p:val>
                                        </p:tav>
                                        <p:tav tm="100000">
                                          <p:val>
                                            <p:strVal val="#ppt_x"/>
                                          </p:val>
                                        </p:tav>
                                      </p:tavLst>
                                    </p:anim>
                                    <p:anim calcmode="lin" valueType="num">
                                      <p:cBhvr>
                                        <p:cTn id="106" dur="1000" fill="hold"/>
                                        <p:tgtEl>
                                          <p:spTgt spid="158"/>
                                        </p:tgtEl>
                                        <p:attrNameLst>
                                          <p:attrName>ppt_y</p:attrName>
                                        </p:attrNameLst>
                                      </p:cBhvr>
                                      <p:tavLst>
                                        <p:tav tm="0">
                                          <p:val>
                                            <p:strVal val="#ppt_y+.1"/>
                                          </p:val>
                                        </p:tav>
                                        <p:tav tm="100000">
                                          <p:val>
                                            <p:strVal val="#ppt_y"/>
                                          </p:val>
                                        </p:tav>
                                      </p:tavLst>
                                    </p:anim>
                                  </p:childTnLst>
                                </p:cTn>
                              </p:par>
                              <p:par>
                                <p:cTn id="107" presetID="42" presetClass="entr" presetSubtype="0" fill="hold" nodeType="withEffect">
                                  <p:stCondLst>
                                    <p:cond delay="0"/>
                                  </p:stCondLst>
                                  <p:childTnLst>
                                    <p:set>
                                      <p:cBhvr>
                                        <p:cTn id="108" dur="1" fill="hold">
                                          <p:stCondLst>
                                            <p:cond delay="0"/>
                                          </p:stCondLst>
                                        </p:cTn>
                                        <p:tgtEl>
                                          <p:spTgt spid="164"/>
                                        </p:tgtEl>
                                        <p:attrNameLst>
                                          <p:attrName>style.visibility</p:attrName>
                                        </p:attrNameLst>
                                      </p:cBhvr>
                                      <p:to>
                                        <p:strVal val="visible"/>
                                      </p:to>
                                    </p:set>
                                    <p:animEffect transition="in" filter="fade">
                                      <p:cBhvr>
                                        <p:cTn id="109" dur="1000"/>
                                        <p:tgtEl>
                                          <p:spTgt spid="164"/>
                                        </p:tgtEl>
                                      </p:cBhvr>
                                    </p:animEffect>
                                    <p:anim calcmode="lin" valueType="num">
                                      <p:cBhvr>
                                        <p:cTn id="110" dur="1000" fill="hold"/>
                                        <p:tgtEl>
                                          <p:spTgt spid="164"/>
                                        </p:tgtEl>
                                        <p:attrNameLst>
                                          <p:attrName>ppt_x</p:attrName>
                                        </p:attrNameLst>
                                      </p:cBhvr>
                                      <p:tavLst>
                                        <p:tav tm="0">
                                          <p:val>
                                            <p:strVal val="#ppt_x"/>
                                          </p:val>
                                        </p:tav>
                                        <p:tav tm="100000">
                                          <p:val>
                                            <p:strVal val="#ppt_x"/>
                                          </p:val>
                                        </p:tav>
                                      </p:tavLst>
                                    </p:anim>
                                    <p:anim calcmode="lin" valueType="num">
                                      <p:cBhvr>
                                        <p:cTn id="111" dur="1000" fill="hold"/>
                                        <p:tgtEl>
                                          <p:spTgt spid="164"/>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57"/>
                                        </p:tgtEl>
                                        <p:attrNameLst>
                                          <p:attrName>style.visibility</p:attrName>
                                        </p:attrNameLst>
                                      </p:cBhvr>
                                      <p:to>
                                        <p:strVal val="visible"/>
                                      </p:to>
                                    </p:set>
                                    <p:animEffect transition="in" filter="fade">
                                      <p:cBhvr>
                                        <p:cTn id="114" dur="1000"/>
                                        <p:tgtEl>
                                          <p:spTgt spid="157"/>
                                        </p:tgtEl>
                                      </p:cBhvr>
                                    </p:animEffect>
                                    <p:anim calcmode="lin" valueType="num">
                                      <p:cBhvr>
                                        <p:cTn id="115" dur="1000" fill="hold"/>
                                        <p:tgtEl>
                                          <p:spTgt spid="157"/>
                                        </p:tgtEl>
                                        <p:attrNameLst>
                                          <p:attrName>ppt_x</p:attrName>
                                        </p:attrNameLst>
                                      </p:cBhvr>
                                      <p:tavLst>
                                        <p:tav tm="0">
                                          <p:val>
                                            <p:strVal val="#ppt_x"/>
                                          </p:val>
                                        </p:tav>
                                        <p:tav tm="100000">
                                          <p:val>
                                            <p:strVal val="#ppt_x"/>
                                          </p:val>
                                        </p:tav>
                                      </p:tavLst>
                                    </p:anim>
                                    <p:anim calcmode="lin" valueType="num">
                                      <p:cBhvr>
                                        <p:cTn id="116" dur="1000" fill="hold"/>
                                        <p:tgtEl>
                                          <p:spTgt spid="157"/>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63"/>
                                        </p:tgtEl>
                                        <p:attrNameLst>
                                          <p:attrName>style.visibility</p:attrName>
                                        </p:attrNameLst>
                                      </p:cBhvr>
                                      <p:to>
                                        <p:strVal val="visible"/>
                                      </p:to>
                                    </p:set>
                                    <p:animEffect transition="in" filter="fade">
                                      <p:cBhvr>
                                        <p:cTn id="119" dur="1000"/>
                                        <p:tgtEl>
                                          <p:spTgt spid="163"/>
                                        </p:tgtEl>
                                      </p:cBhvr>
                                    </p:animEffect>
                                    <p:anim calcmode="lin" valueType="num">
                                      <p:cBhvr>
                                        <p:cTn id="120" dur="1000" fill="hold"/>
                                        <p:tgtEl>
                                          <p:spTgt spid="163"/>
                                        </p:tgtEl>
                                        <p:attrNameLst>
                                          <p:attrName>ppt_x</p:attrName>
                                        </p:attrNameLst>
                                      </p:cBhvr>
                                      <p:tavLst>
                                        <p:tav tm="0">
                                          <p:val>
                                            <p:strVal val="#ppt_x"/>
                                          </p:val>
                                        </p:tav>
                                        <p:tav tm="100000">
                                          <p:val>
                                            <p:strVal val="#ppt_x"/>
                                          </p:val>
                                        </p:tav>
                                      </p:tavLst>
                                    </p:anim>
                                    <p:anim calcmode="lin" valueType="num">
                                      <p:cBhvr>
                                        <p:cTn id="121" dur="1000" fill="hold"/>
                                        <p:tgtEl>
                                          <p:spTgt spid="163"/>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180"/>
                                        </p:tgtEl>
                                        <p:attrNameLst>
                                          <p:attrName>style.visibility</p:attrName>
                                        </p:attrNameLst>
                                      </p:cBhvr>
                                      <p:to>
                                        <p:strVal val="visible"/>
                                      </p:to>
                                    </p:set>
                                    <p:animEffect transition="in" filter="fade">
                                      <p:cBhvr>
                                        <p:cTn id="124" dur="1000"/>
                                        <p:tgtEl>
                                          <p:spTgt spid="180"/>
                                        </p:tgtEl>
                                      </p:cBhvr>
                                    </p:animEffect>
                                    <p:anim calcmode="lin" valueType="num">
                                      <p:cBhvr>
                                        <p:cTn id="125" dur="1000" fill="hold"/>
                                        <p:tgtEl>
                                          <p:spTgt spid="180"/>
                                        </p:tgtEl>
                                        <p:attrNameLst>
                                          <p:attrName>ppt_x</p:attrName>
                                        </p:attrNameLst>
                                      </p:cBhvr>
                                      <p:tavLst>
                                        <p:tav tm="0">
                                          <p:val>
                                            <p:strVal val="#ppt_x"/>
                                          </p:val>
                                        </p:tav>
                                        <p:tav tm="100000">
                                          <p:val>
                                            <p:strVal val="#ppt_x"/>
                                          </p:val>
                                        </p:tav>
                                      </p:tavLst>
                                    </p:anim>
                                    <p:anim calcmode="lin" valueType="num">
                                      <p:cBhvr>
                                        <p:cTn id="126" dur="1000" fill="hold"/>
                                        <p:tgtEl>
                                          <p:spTgt spid="180"/>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181"/>
                                        </p:tgtEl>
                                        <p:attrNameLst>
                                          <p:attrName>style.visibility</p:attrName>
                                        </p:attrNameLst>
                                      </p:cBhvr>
                                      <p:to>
                                        <p:strVal val="visible"/>
                                      </p:to>
                                    </p:set>
                                    <p:animEffect transition="in" filter="fade">
                                      <p:cBhvr>
                                        <p:cTn id="129" dur="1000"/>
                                        <p:tgtEl>
                                          <p:spTgt spid="181"/>
                                        </p:tgtEl>
                                      </p:cBhvr>
                                    </p:animEffect>
                                    <p:anim calcmode="lin" valueType="num">
                                      <p:cBhvr>
                                        <p:cTn id="130" dur="1000" fill="hold"/>
                                        <p:tgtEl>
                                          <p:spTgt spid="181"/>
                                        </p:tgtEl>
                                        <p:attrNameLst>
                                          <p:attrName>ppt_x</p:attrName>
                                        </p:attrNameLst>
                                      </p:cBhvr>
                                      <p:tavLst>
                                        <p:tav tm="0">
                                          <p:val>
                                            <p:strVal val="#ppt_x"/>
                                          </p:val>
                                        </p:tav>
                                        <p:tav tm="100000">
                                          <p:val>
                                            <p:strVal val="#ppt_x"/>
                                          </p:val>
                                        </p:tav>
                                      </p:tavLst>
                                    </p:anim>
                                    <p:anim calcmode="lin" valueType="num">
                                      <p:cBhvr>
                                        <p:cTn id="131" dur="1000" fill="hold"/>
                                        <p:tgtEl>
                                          <p:spTgt spid="181"/>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203"/>
                                        </p:tgtEl>
                                        <p:attrNameLst>
                                          <p:attrName>style.visibility</p:attrName>
                                        </p:attrNameLst>
                                      </p:cBhvr>
                                      <p:to>
                                        <p:strVal val="visible"/>
                                      </p:to>
                                    </p:set>
                                    <p:animEffect transition="in" filter="fade">
                                      <p:cBhvr>
                                        <p:cTn id="134" dur="1000"/>
                                        <p:tgtEl>
                                          <p:spTgt spid="203"/>
                                        </p:tgtEl>
                                      </p:cBhvr>
                                    </p:animEffect>
                                    <p:anim calcmode="lin" valueType="num">
                                      <p:cBhvr>
                                        <p:cTn id="135" dur="1000" fill="hold"/>
                                        <p:tgtEl>
                                          <p:spTgt spid="203"/>
                                        </p:tgtEl>
                                        <p:attrNameLst>
                                          <p:attrName>ppt_x</p:attrName>
                                        </p:attrNameLst>
                                      </p:cBhvr>
                                      <p:tavLst>
                                        <p:tav tm="0">
                                          <p:val>
                                            <p:strVal val="#ppt_x"/>
                                          </p:val>
                                        </p:tav>
                                        <p:tav tm="100000">
                                          <p:val>
                                            <p:strVal val="#ppt_x"/>
                                          </p:val>
                                        </p:tav>
                                      </p:tavLst>
                                    </p:anim>
                                    <p:anim calcmode="lin" valueType="num">
                                      <p:cBhvr>
                                        <p:cTn id="136" dur="1000" fill="hold"/>
                                        <p:tgtEl>
                                          <p:spTgt spid="203"/>
                                        </p:tgtEl>
                                        <p:attrNameLst>
                                          <p:attrName>ppt_y</p:attrName>
                                        </p:attrNameLst>
                                      </p:cBhvr>
                                      <p:tavLst>
                                        <p:tav tm="0">
                                          <p:val>
                                            <p:strVal val="#ppt_y+.1"/>
                                          </p:val>
                                        </p:tav>
                                        <p:tav tm="100000">
                                          <p:val>
                                            <p:strVal val="#ppt_y"/>
                                          </p:val>
                                        </p:tav>
                                      </p:tavLst>
                                    </p:anim>
                                  </p:childTnLst>
                                </p:cTn>
                              </p:par>
                              <p:par>
                                <p:cTn id="137" presetID="1" presetClass="entr" presetSubtype="0" fill="hold" nodeType="withEffect">
                                  <p:stCondLst>
                                    <p:cond delay="0"/>
                                  </p:stCondLst>
                                  <p:childTnLst>
                                    <p:set>
                                      <p:cBhvr>
                                        <p:cTn id="138" dur="1" fill="hold">
                                          <p:stCondLst>
                                            <p:cond delay="0"/>
                                          </p:stCondLst>
                                        </p:cTn>
                                        <p:tgtEl>
                                          <p:spTgt spid="183"/>
                                        </p:tgtEl>
                                        <p:attrNameLst>
                                          <p:attrName>style.visibility</p:attrName>
                                        </p:attrNameLst>
                                      </p:cBhvr>
                                      <p:to>
                                        <p:strVal val="visible"/>
                                      </p:to>
                                    </p:set>
                                  </p:childTnLst>
                                </p:cTn>
                              </p:par>
                              <p:par>
                                <p:cTn id="139" presetID="42" presetClass="entr" presetSubtype="0" fill="hold" nodeType="withEffect">
                                  <p:stCondLst>
                                    <p:cond delay="0"/>
                                  </p:stCondLst>
                                  <p:childTnLst>
                                    <p:set>
                                      <p:cBhvr>
                                        <p:cTn id="140" dur="1" fill="hold">
                                          <p:stCondLst>
                                            <p:cond delay="0"/>
                                          </p:stCondLst>
                                        </p:cTn>
                                        <p:tgtEl>
                                          <p:spTgt spid="204"/>
                                        </p:tgtEl>
                                        <p:attrNameLst>
                                          <p:attrName>style.visibility</p:attrName>
                                        </p:attrNameLst>
                                      </p:cBhvr>
                                      <p:to>
                                        <p:strVal val="visible"/>
                                      </p:to>
                                    </p:set>
                                    <p:animEffect transition="in" filter="fade">
                                      <p:cBhvr>
                                        <p:cTn id="141" dur="1000"/>
                                        <p:tgtEl>
                                          <p:spTgt spid="204"/>
                                        </p:tgtEl>
                                      </p:cBhvr>
                                    </p:animEffect>
                                    <p:anim calcmode="lin" valueType="num">
                                      <p:cBhvr>
                                        <p:cTn id="142" dur="1000" fill="hold"/>
                                        <p:tgtEl>
                                          <p:spTgt spid="204"/>
                                        </p:tgtEl>
                                        <p:attrNameLst>
                                          <p:attrName>ppt_x</p:attrName>
                                        </p:attrNameLst>
                                      </p:cBhvr>
                                      <p:tavLst>
                                        <p:tav tm="0">
                                          <p:val>
                                            <p:strVal val="#ppt_x"/>
                                          </p:val>
                                        </p:tav>
                                        <p:tav tm="100000">
                                          <p:val>
                                            <p:strVal val="#ppt_x"/>
                                          </p:val>
                                        </p:tav>
                                      </p:tavLst>
                                    </p:anim>
                                    <p:anim calcmode="lin" valueType="num">
                                      <p:cBhvr>
                                        <p:cTn id="143" dur="1000" fill="hold"/>
                                        <p:tgtEl>
                                          <p:spTgt spid="204"/>
                                        </p:tgtEl>
                                        <p:attrNameLst>
                                          <p:attrName>ppt_y</p:attrName>
                                        </p:attrNameLst>
                                      </p:cBhvr>
                                      <p:tavLst>
                                        <p:tav tm="0">
                                          <p:val>
                                            <p:strVal val="#ppt_y+.1"/>
                                          </p:val>
                                        </p:tav>
                                        <p:tav tm="100000">
                                          <p:val>
                                            <p:strVal val="#ppt_y"/>
                                          </p:val>
                                        </p:tav>
                                      </p:tavLst>
                                    </p:anim>
                                  </p:childTnLst>
                                </p:cTn>
                              </p:par>
                              <p:par>
                                <p:cTn id="144" presetID="1" presetClass="entr" presetSubtype="0" fill="hold" nodeType="withEffect">
                                  <p:stCondLst>
                                    <p:cond delay="0"/>
                                  </p:stCondLst>
                                  <p:childTnLst>
                                    <p:set>
                                      <p:cBhvr>
                                        <p:cTn id="145" dur="1" fill="hold">
                                          <p:stCondLst>
                                            <p:cond delay="0"/>
                                          </p:stCondLst>
                                        </p:cTn>
                                        <p:tgtEl>
                                          <p:spTgt spid="196"/>
                                        </p:tgtEl>
                                        <p:attrNameLst>
                                          <p:attrName>style.visibility</p:attrName>
                                        </p:attrNameLst>
                                      </p:cBhvr>
                                      <p:to>
                                        <p:strVal val="visible"/>
                                      </p:to>
                                    </p:set>
                                  </p:childTnLst>
                                </p:cTn>
                              </p:par>
                            </p:childTnLst>
                          </p:cTn>
                        </p:par>
                        <p:par>
                          <p:cTn id="146" fill="hold">
                            <p:stCondLst>
                              <p:cond delay="2550"/>
                            </p:stCondLst>
                            <p:childTnLst>
                              <p:par>
                                <p:cTn id="147" presetID="1" presetClass="entr" presetSubtype="0" fill="hold" nodeType="afterEffect">
                                  <p:stCondLst>
                                    <p:cond delay="0"/>
                                  </p:stCondLst>
                                  <p:childTnLst>
                                    <p:set>
                                      <p:cBhvr>
                                        <p:cTn id="148" dur="1" fill="hold">
                                          <p:stCondLst>
                                            <p:cond delay="0"/>
                                          </p:stCondLst>
                                        </p:cTn>
                                        <p:tgtEl>
                                          <p:spTgt spid="20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4"/>
                                        </p:tgtEl>
                                        <p:attrNameLst>
                                          <p:attrName>style.visibility</p:attrName>
                                        </p:attrNameLst>
                                      </p:cBhvr>
                                      <p:to>
                                        <p:strVal val="visible"/>
                                      </p:to>
                                    </p:set>
                                  </p:childTnLst>
                                </p:cTn>
                              </p:par>
                              <p:par>
                                <p:cTn id="151" presetID="42" presetClass="entr" presetSubtype="0" fill="hold" grpId="0" nodeType="withEffect">
                                  <p:stCondLst>
                                    <p:cond delay="0"/>
                                  </p:stCondLst>
                                  <p:childTnLst>
                                    <p:set>
                                      <p:cBhvr>
                                        <p:cTn id="152" dur="1" fill="hold">
                                          <p:stCondLst>
                                            <p:cond delay="0"/>
                                          </p:stCondLst>
                                        </p:cTn>
                                        <p:tgtEl>
                                          <p:spTgt spid="201"/>
                                        </p:tgtEl>
                                        <p:attrNameLst>
                                          <p:attrName>style.visibility</p:attrName>
                                        </p:attrNameLst>
                                      </p:cBhvr>
                                      <p:to>
                                        <p:strVal val="visible"/>
                                      </p:to>
                                    </p:set>
                                    <p:animEffect transition="in" filter="fade">
                                      <p:cBhvr>
                                        <p:cTn id="153" dur="1000"/>
                                        <p:tgtEl>
                                          <p:spTgt spid="201"/>
                                        </p:tgtEl>
                                      </p:cBhvr>
                                    </p:animEffect>
                                    <p:anim calcmode="lin" valueType="num">
                                      <p:cBhvr>
                                        <p:cTn id="154" dur="1000" fill="hold"/>
                                        <p:tgtEl>
                                          <p:spTgt spid="201"/>
                                        </p:tgtEl>
                                        <p:attrNameLst>
                                          <p:attrName>ppt_x</p:attrName>
                                        </p:attrNameLst>
                                      </p:cBhvr>
                                      <p:tavLst>
                                        <p:tav tm="0">
                                          <p:val>
                                            <p:strVal val="#ppt_x"/>
                                          </p:val>
                                        </p:tav>
                                        <p:tav tm="100000">
                                          <p:val>
                                            <p:strVal val="#ppt_x"/>
                                          </p:val>
                                        </p:tav>
                                      </p:tavLst>
                                    </p:anim>
                                    <p:anim calcmode="lin" valueType="num">
                                      <p:cBhvr>
                                        <p:cTn id="155" dur="1000" fill="hold"/>
                                        <p:tgtEl>
                                          <p:spTgt spid="201"/>
                                        </p:tgtEl>
                                        <p:attrNameLst>
                                          <p:attrName>ppt_y</p:attrName>
                                        </p:attrNameLst>
                                      </p:cBhvr>
                                      <p:tavLst>
                                        <p:tav tm="0">
                                          <p:val>
                                            <p:strVal val="#ppt_y+.1"/>
                                          </p:val>
                                        </p:tav>
                                        <p:tav tm="100000">
                                          <p:val>
                                            <p:strVal val="#ppt_y"/>
                                          </p:val>
                                        </p:tav>
                                      </p:tavLst>
                                    </p:anim>
                                  </p:childTnLst>
                                </p:cTn>
                              </p:par>
                              <p:par>
                                <p:cTn id="156" presetID="42" presetClass="entr" presetSubtype="0" fill="hold" nodeType="withEffect">
                                  <p:stCondLst>
                                    <p:cond delay="0"/>
                                  </p:stCondLst>
                                  <p:childTnLst>
                                    <p:set>
                                      <p:cBhvr>
                                        <p:cTn id="157" dur="1" fill="hold">
                                          <p:stCondLst>
                                            <p:cond delay="0"/>
                                          </p:stCondLst>
                                        </p:cTn>
                                        <p:tgtEl>
                                          <p:spTgt spid="202"/>
                                        </p:tgtEl>
                                        <p:attrNameLst>
                                          <p:attrName>style.visibility</p:attrName>
                                        </p:attrNameLst>
                                      </p:cBhvr>
                                      <p:to>
                                        <p:strVal val="visible"/>
                                      </p:to>
                                    </p:set>
                                    <p:animEffect transition="in" filter="fade">
                                      <p:cBhvr>
                                        <p:cTn id="158" dur="1000"/>
                                        <p:tgtEl>
                                          <p:spTgt spid="202"/>
                                        </p:tgtEl>
                                      </p:cBhvr>
                                    </p:animEffect>
                                    <p:anim calcmode="lin" valueType="num">
                                      <p:cBhvr>
                                        <p:cTn id="159" dur="1000" fill="hold"/>
                                        <p:tgtEl>
                                          <p:spTgt spid="202"/>
                                        </p:tgtEl>
                                        <p:attrNameLst>
                                          <p:attrName>ppt_x</p:attrName>
                                        </p:attrNameLst>
                                      </p:cBhvr>
                                      <p:tavLst>
                                        <p:tav tm="0">
                                          <p:val>
                                            <p:strVal val="#ppt_x"/>
                                          </p:val>
                                        </p:tav>
                                        <p:tav tm="100000">
                                          <p:val>
                                            <p:strVal val="#ppt_x"/>
                                          </p:val>
                                        </p:tav>
                                      </p:tavLst>
                                    </p:anim>
                                    <p:anim calcmode="lin" valueType="num">
                                      <p:cBhvr>
                                        <p:cTn id="160" dur="1000" fill="hold"/>
                                        <p:tgtEl>
                                          <p:spTgt spid="202"/>
                                        </p:tgtEl>
                                        <p:attrNameLst>
                                          <p:attrName>ppt_y</p:attrName>
                                        </p:attrNameLst>
                                      </p:cBhvr>
                                      <p:tavLst>
                                        <p:tav tm="0">
                                          <p:val>
                                            <p:strVal val="#ppt_y+.1"/>
                                          </p:val>
                                        </p:tav>
                                        <p:tav tm="100000">
                                          <p:val>
                                            <p:strVal val="#ppt_y"/>
                                          </p:val>
                                        </p:tav>
                                      </p:tavLst>
                                    </p:anim>
                                  </p:childTnLst>
                                </p:cTn>
                              </p:par>
                              <p:par>
                                <p:cTn id="161" presetID="42" presetClass="entr" presetSubtype="0" fill="hold" nodeType="withEffect">
                                  <p:stCondLst>
                                    <p:cond delay="0"/>
                                  </p:stCondLst>
                                  <p:childTnLst>
                                    <p:set>
                                      <p:cBhvr>
                                        <p:cTn id="162" dur="1" fill="hold">
                                          <p:stCondLst>
                                            <p:cond delay="0"/>
                                          </p:stCondLst>
                                        </p:cTn>
                                        <p:tgtEl>
                                          <p:spTgt spid="191"/>
                                        </p:tgtEl>
                                        <p:attrNameLst>
                                          <p:attrName>style.visibility</p:attrName>
                                        </p:attrNameLst>
                                      </p:cBhvr>
                                      <p:to>
                                        <p:strVal val="visible"/>
                                      </p:to>
                                    </p:set>
                                    <p:animEffect transition="in" filter="fade">
                                      <p:cBhvr>
                                        <p:cTn id="163" dur="1000"/>
                                        <p:tgtEl>
                                          <p:spTgt spid="191"/>
                                        </p:tgtEl>
                                      </p:cBhvr>
                                    </p:animEffect>
                                    <p:anim calcmode="lin" valueType="num">
                                      <p:cBhvr>
                                        <p:cTn id="164" dur="1000" fill="hold"/>
                                        <p:tgtEl>
                                          <p:spTgt spid="191"/>
                                        </p:tgtEl>
                                        <p:attrNameLst>
                                          <p:attrName>ppt_x</p:attrName>
                                        </p:attrNameLst>
                                      </p:cBhvr>
                                      <p:tavLst>
                                        <p:tav tm="0">
                                          <p:val>
                                            <p:strVal val="#ppt_x"/>
                                          </p:val>
                                        </p:tav>
                                        <p:tav tm="100000">
                                          <p:val>
                                            <p:strVal val="#ppt_x"/>
                                          </p:val>
                                        </p:tav>
                                      </p:tavLst>
                                    </p:anim>
                                    <p:anim calcmode="lin" valueType="num">
                                      <p:cBhvr>
                                        <p:cTn id="165" dur="1000" fill="hold"/>
                                        <p:tgtEl>
                                          <p:spTgt spid="191"/>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151"/>
                                        </p:tgtEl>
                                        <p:attrNameLst>
                                          <p:attrName>style.visibility</p:attrName>
                                        </p:attrNameLst>
                                      </p:cBhvr>
                                      <p:to>
                                        <p:strVal val="visible"/>
                                      </p:to>
                                    </p:set>
                                    <p:animEffect transition="in" filter="fade">
                                      <p:cBhvr>
                                        <p:cTn id="168" dur="1000"/>
                                        <p:tgtEl>
                                          <p:spTgt spid="151"/>
                                        </p:tgtEl>
                                      </p:cBhvr>
                                    </p:animEffect>
                                    <p:anim calcmode="lin" valueType="num">
                                      <p:cBhvr>
                                        <p:cTn id="169" dur="1000" fill="hold"/>
                                        <p:tgtEl>
                                          <p:spTgt spid="151"/>
                                        </p:tgtEl>
                                        <p:attrNameLst>
                                          <p:attrName>ppt_x</p:attrName>
                                        </p:attrNameLst>
                                      </p:cBhvr>
                                      <p:tavLst>
                                        <p:tav tm="0">
                                          <p:val>
                                            <p:strVal val="#ppt_x"/>
                                          </p:val>
                                        </p:tav>
                                        <p:tav tm="100000">
                                          <p:val>
                                            <p:strVal val="#ppt_x"/>
                                          </p:val>
                                        </p:tav>
                                      </p:tavLst>
                                    </p:anim>
                                    <p:anim calcmode="lin" valueType="num">
                                      <p:cBhvr>
                                        <p:cTn id="170" dur="1000" fill="hold"/>
                                        <p:tgtEl>
                                          <p:spTgt spid="151"/>
                                        </p:tgtEl>
                                        <p:attrNameLst>
                                          <p:attrName>ppt_y</p:attrName>
                                        </p:attrNameLst>
                                      </p:cBhvr>
                                      <p:tavLst>
                                        <p:tav tm="0">
                                          <p:val>
                                            <p:strVal val="#ppt_y+.1"/>
                                          </p:val>
                                        </p:tav>
                                        <p:tav tm="100000">
                                          <p:val>
                                            <p:strVal val="#ppt_y"/>
                                          </p:val>
                                        </p:tav>
                                      </p:tavLst>
                                    </p:anim>
                                  </p:childTnLst>
                                </p:cTn>
                              </p:par>
                              <p:par>
                                <p:cTn id="171" presetID="42" presetClass="entr" presetSubtype="0" fill="hold" nodeType="withEffect">
                                  <p:stCondLst>
                                    <p:cond delay="0"/>
                                  </p:stCondLst>
                                  <p:childTnLst>
                                    <p:set>
                                      <p:cBhvr>
                                        <p:cTn id="172" dur="1" fill="hold">
                                          <p:stCondLst>
                                            <p:cond delay="0"/>
                                          </p:stCondLst>
                                        </p:cTn>
                                        <p:tgtEl>
                                          <p:spTgt spid="176"/>
                                        </p:tgtEl>
                                        <p:attrNameLst>
                                          <p:attrName>style.visibility</p:attrName>
                                        </p:attrNameLst>
                                      </p:cBhvr>
                                      <p:to>
                                        <p:strVal val="visible"/>
                                      </p:to>
                                    </p:set>
                                    <p:animEffect transition="in" filter="fade">
                                      <p:cBhvr>
                                        <p:cTn id="173" dur="1000"/>
                                        <p:tgtEl>
                                          <p:spTgt spid="176"/>
                                        </p:tgtEl>
                                      </p:cBhvr>
                                    </p:animEffect>
                                    <p:anim calcmode="lin" valueType="num">
                                      <p:cBhvr>
                                        <p:cTn id="174" dur="1000" fill="hold"/>
                                        <p:tgtEl>
                                          <p:spTgt spid="176"/>
                                        </p:tgtEl>
                                        <p:attrNameLst>
                                          <p:attrName>ppt_x</p:attrName>
                                        </p:attrNameLst>
                                      </p:cBhvr>
                                      <p:tavLst>
                                        <p:tav tm="0">
                                          <p:val>
                                            <p:strVal val="#ppt_x"/>
                                          </p:val>
                                        </p:tav>
                                        <p:tav tm="100000">
                                          <p:val>
                                            <p:strVal val="#ppt_x"/>
                                          </p:val>
                                        </p:tav>
                                      </p:tavLst>
                                    </p:anim>
                                    <p:anim calcmode="lin" valueType="num">
                                      <p:cBhvr>
                                        <p:cTn id="175" dur="1000" fill="hold"/>
                                        <p:tgtEl>
                                          <p:spTgt spid="176"/>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159"/>
                                        </p:tgtEl>
                                        <p:attrNameLst>
                                          <p:attrName>style.visibility</p:attrName>
                                        </p:attrNameLst>
                                      </p:cBhvr>
                                      <p:to>
                                        <p:strVal val="visible"/>
                                      </p:to>
                                    </p:set>
                                    <p:animEffect transition="in" filter="fade">
                                      <p:cBhvr>
                                        <p:cTn id="178" dur="1000"/>
                                        <p:tgtEl>
                                          <p:spTgt spid="159"/>
                                        </p:tgtEl>
                                      </p:cBhvr>
                                    </p:animEffect>
                                    <p:anim calcmode="lin" valueType="num">
                                      <p:cBhvr>
                                        <p:cTn id="179" dur="1000" fill="hold"/>
                                        <p:tgtEl>
                                          <p:spTgt spid="159"/>
                                        </p:tgtEl>
                                        <p:attrNameLst>
                                          <p:attrName>ppt_x</p:attrName>
                                        </p:attrNameLst>
                                      </p:cBhvr>
                                      <p:tavLst>
                                        <p:tav tm="0">
                                          <p:val>
                                            <p:strVal val="#ppt_x"/>
                                          </p:val>
                                        </p:tav>
                                        <p:tav tm="100000">
                                          <p:val>
                                            <p:strVal val="#ppt_x"/>
                                          </p:val>
                                        </p:tav>
                                      </p:tavLst>
                                    </p:anim>
                                    <p:anim calcmode="lin" valueType="num">
                                      <p:cBhvr>
                                        <p:cTn id="180" dur="1000" fill="hold"/>
                                        <p:tgtEl>
                                          <p:spTgt spid="159"/>
                                        </p:tgtEl>
                                        <p:attrNameLst>
                                          <p:attrName>ppt_y</p:attrName>
                                        </p:attrNameLst>
                                      </p:cBhvr>
                                      <p:tavLst>
                                        <p:tav tm="0">
                                          <p:val>
                                            <p:strVal val="#ppt_y+.1"/>
                                          </p:val>
                                        </p:tav>
                                        <p:tav tm="100000">
                                          <p:val>
                                            <p:strVal val="#ppt_y"/>
                                          </p:val>
                                        </p:tav>
                                      </p:tavLst>
                                    </p:anim>
                                  </p:childTnLst>
                                </p:cTn>
                              </p:par>
                              <p:par>
                                <p:cTn id="181" presetID="42" presetClass="entr" presetSubtype="0" fill="hold" grpId="0" nodeType="withEffect">
                                  <p:stCondLst>
                                    <p:cond delay="0"/>
                                  </p:stCondLst>
                                  <p:childTnLst>
                                    <p:set>
                                      <p:cBhvr>
                                        <p:cTn id="182" dur="1" fill="hold">
                                          <p:stCondLst>
                                            <p:cond delay="0"/>
                                          </p:stCondLst>
                                        </p:cTn>
                                        <p:tgtEl>
                                          <p:spTgt spid="162"/>
                                        </p:tgtEl>
                                        <p:attrNameLst>
                                          <p:attrName>style.visibility</p:attrName>
                                        </p:attrNameLst>
                                      </p:cBhvr>
                                      <p:to>
                                        <p:strVal val="visible"/>
                                      </p:to>
                                    </p:set>
                                    <p:animEffect transition="in" filter="fade">
                                      <p:cBhvr>
                                        <p:cTn id="183" dur="1000"/>
                                        <p:tgtEl>
                                          <p:spTgt spid="162"/>
                                        </p:tgtEl>
                                      </p:cBhvr>
                                    </p:animEffect>
                                    <p:anim calcmode="lin" valueType="num">
                                      <p:cBhvr>
                                        <p:cTn id="184" dur="1000" fill="hold"/>
                                        <p:tgtEl>
                                          <p:spTgt spid="162"/>
                                        </p:tgtEl>
                                        <p:attrNameLst>
                                          <p:attrName>ppt_x</p:attrName>
                                        </p:attrNameLst>
                                      </p:cBhvr>
                                      <p:tavLst>
                                        <p:tav tm="0">
                                          <p:val>
                                            <p:strVal val="#ppt_x"/>
                                          </p:val>
                                        </p:tav>
                                        <p:tav tm="100000">
                                          <p:val>
                                            <p:strVal val="#ppt_x"/>
                                          </p:val>
                                        </p:tav>
                                      </p:tavLst>
                                    </p:anim>
                                    <p:anim calcmode="lin" valueType="num">
                                      <p:cBhvr>
                                        <p:cTn id="185" dur="1000" fill="hold"/>
                                        <p:tgtEl>
                                          <p:spTgt spid="162"/>
                                        </p:tgtEl>
                                        <p:attrNameLst>
                                          <p:attrName>ppt_y</p:attrName>
                                        </p:attrNameLst>
                                      </p:cBhvr>
                                      <p:tavLst>
                                        <p:tav tm="0">
                                          <p:val>
                                            <p:strVal val="#ppt_y+.1"/>
                                          </p:val>
                                        </p:tav>
                                        <p:tav tm="100000">
                                          <p:val>
                                            <p:strVal val="#ppt_y"/>
                                          </p:val>
                                        </p:tav>
                                      </p:tavLst>
                                    </p:anim>
                                  </p:childTnLst>
                                </p:cTn>
                              </p:par>
                              <p:par>
                                <p:cTn id="186" presetID="42" presetClass="entr" presetSubtype="0" fill="hold" nodeType="withEffect">
                                  <p:stCondLst>
                                    <p:cond delay="0"/>
                                  </p:stCondLst>
                                  <p:childTnLst>
                                    <p:set>
                                      <p:cBhvr>
                                        <p:cTn id="187" dur="1" fill="hold">
                                          <p:stCondLst>
                                            <p:cond delay="0"/>
                                          </p:stCondLst>
                                        </p:cTn>
                                        <p:tgtEl>
                                          <p:spTgt spid="169"/>
                                        </p:tgtEl>
                                        <p:attrNameLst>
                                          <p:attrName>style.visibility</p:attrName>
                                        </p:attrNameLst>
                                      </p:cBhvr>
                                      <p:to>
                                        <p:strVal val="visible"/>
                                      </p:to>
                                    </p:set>
                                    <p:animEffect transition="in" filter="fade">
                                      <p:cBhvr>
                                        <p:cTn id="188" dur="1000"/>
                                        <p:tgtEl>
                                          <p:spTgt spid="169"/>
                                        </p:tgtEl>
                                      </p:cBhvr>
                                    </p:animEffect>
                                    <p:anim calcmode="lin" valueType="num">
                                      <p:cBhvr>
                                        <p:cTn id="189" dur="1000" fill="hold"/>
                                        <p:tgtEl>
                                          <p:spTgt spid="169"/>
                                        </p:tgtEl>
                                        <p:attrNameLst>
                                          <p:attrName>ppt_x</p:attrName>
                                        </p:attrNameLst>
                                      </p:cBhvr>
                                      <p:tavLst>
                                        <p:tav tm="0">
                                          <p:val>
                                            <p:strVal val="#ppt_x"/>
                                          </p:val>
                                        </p:tav>
                                        <p:tav tm="100000">
                                          <p:val>
                                            <p:strVal val="#ppt_x"/>
                                          </p:val>
                                        </p:tav>
                                      </p:tavLst>
                                    </p:anim>
                                    <p:anim calcmode="lin" valueType="num">
                                      <p:cBhvr>
                                        <p:cTn id="190" dur="1000" fill="hold"/>
                                        <p:tgtEl>
                                          <p:spTgt spid="169"/>
                                        </p:tgtEl>
                                        <p:attrNameLst>
                                          <p:attrName>ppt_y</p:attrName>
                                        </p:attrNameLst>
                                      </p:cBhvr>
                                      <p:tavLst>
                                        <p:tav tm="0">
                                          <p:val>
                                            <p:strVal val="#ppt_y+.1"/>
                                          </p:val>
                                        </p:tav>
                                        <p:tav tm="100000">
                                          <p:val>
                                            <p:strVal val="#ppt_y"/>
                                          </p:val>
                                        </p:tav>
                                      </p:tavLst>
                                    </p:anim>
                                  </p:childTnLst>
                                </p:cTn>
                              </p:par>
                              <p:par>
                                <p:cTn id="191" presetID="1" presetClass="entr" presetSubtype="0" fill="hold" nodeType="withEffect">
                                  <p:stCondLst>
                                    <p:cond delay="0"/>
                                  </p:stCondLst>
                                  <p:childTnLst>
                                    <p:set>
                                      <p:cBhvr>
                                        <p:cTn id="192" dur="1" fill="hold">
                                          <p:stCondLst>
                                            <p:cond delay="0"/>
                                          </p:stCondLst>
                                        </p:cTn>
                                        <p:tgtEl>
                                          <p:spTgt spid="184"/>
                                        </p:tgtEl>
                                        <p:attrNameLst>
                                          <p:attrName>style.visibility</p:attrName>
                                        </p:attrNameLst>
                                      </p:cBhvr>
                                      <p:to>
                                        <p:strVal val="visible"/>
                                      </p:to>
                                    </p:set>
                                  </p:childTnLst>
                                </p:cTn>
                              </p:par>
                              <p:par>
                                <p:cTn id="193" presetID="42" presetClass="entr" presetSubtype="0" fill="hold" nodeType="withEffect">
                                  <p:stCondLst>
                                    <p:cond delay="0"/>
                                  </p:stCondLst>
                                  <p:childTnLst>
                                    <p:set>
                                      <p:cBhvr>
                                        <p:cTn id="194" dur="1" fill="hold">
                                          <p:stCondLst>
                                            <p:cond delay="0"/>
                                          </p:stCondLst>
                                        </p:cTn>
                                        <p:tgtEl>
                                          <p:spTgt spid="206"/>
                                        </p:tgtEl>
                                        <p:attrNameLst>
                                          <p:attrName>style.visibility</p:attrName>
                                        </p:attrNameLst>
                                      </p:cBhvr>
                                      <p:to>
                                        <p:strVal val="visible"/>
                                      </p:to>
                                    </p:set>
                                    <p:animEffect transition="in" filter="fade">
                                      <p:cBhvr>
                                        <p:cTn id="195" dur="1000"/>
                                        <p:tgtEl>
                                          <p:spTgt spid="206"/>
                                        </p:tgtEl>
                                      </p:cBhvr>
                                    </p:animEffect>
                                    <p:anim calcmode="lin" valueType="num">
                                      <p:cBhvr>
                                        <p:cTn id="196" dur="1000" fill="hold"/>
                                        <p:tgtEl>
                                          <p:spTgt spid="206"/>
                                        </p:tgtEl>
                                        <p:attrNameLst>
                                          <p:attrName>ppt_x</p:attrName>
                                        </p:attrNameLst>
                                      </p:cBhvr>
                                      <p:tavLst>
                                        <p:tav tm="0">
                                          <p:val>
                                            <p:strVal val="#ppt_x"/>
                                          </p:val>
                                        </p:tav>
                                        <p:tav tm="100000">
                                          <p:val>
                                            <p:strVal val="#ppt_x"/>
                                          </p:val>
                                        </p:tav>
                                      </p:tavLst>
                                    </p:anim>
                                    <p:anim calcmode="lin" valueType="num">
                                      <p:cBhvr>
                                        <p:cTn id="197" dur="1000" fill="hold"/>
                                        <p:tgtEl>
                                          <p:spTgt spid="206"/>
                                        </p:tgtEl>
                                        <p:attrNameLst>
                                          <p:attrName>ppt_y</p:attrName>
                                        </p:attrNameLst>
                                      </p:cBhvr>
                                      <p:tavLst>
                                        <p:tav tm="0">
                                          <p:val>
                                            <p:strVal val="#ppt_y+.1"/>
                                          </p:val>
                                        </p:tav>
                                        <p:tav tm="100000">
                                          <p:val>
                                            <p:strVal val="#ppt_y"/>
                                          </p:val>
                                        </p:tav>
                                      </p:tavLst>
                                    </p:anim>
                                  </p:childTnLst>
                                </p:cTn>
                              </p:par>
                              <p:par>
                                <p:cTn id="198" presetID="42" presetClass="entr" presetSubtype="0" fill="hold" nodeType="withEffect">
                                  <p:stCondLst>
                                    <p:cond delay="0"/>
                                  </p:stCondLst>
                                  <p:childTnLst>
                                    <p:set>
                                      <p:cBhvr>
                                        <p:cTn id="199" dur="1" fill="hold">
                                          <p:stCondLst>
                                            <p:cond delay="0"/>
                                          </p:stCondLst>
                                        </p:cTn>
                                        <p:tgtEl>
                                          <p:spTgt spid="189"/>
                                        </p:tgtEl>
                                        <p:attrNameLst>
                                          <p:attrName>style.visibility</p:attrName>
                                        </p:attrNameLst>
                                      </p:cBhvr>
                                      <p:to>
                                        <p:strVal val="visible"/>
                                      </p:to>
                                    </p:set>
                                    <p:animEffect transition="in" filter="fade">
                                      <p:cBhvr>
                                        <p:cTn id="200" dur="1000"/>
                                        <p:tgtEl>
                                          <p:spTgt spid="189"/>
                                        </p:tgtEl>
                                      </p:cBhvr>
                                    </p:animEffect>
                                    <p:anim calcmode="lin" valueType="num">
                                      <p:cBhvr>
                                        <p:cTn id="201" dur="1000" fill="hold"/>
                                        <p:tgtEl>
                                          <p:spTgt spid="189"/>
                                        </p:tgtEl>
                                        <p:attrNameLst>
                                          <p:attrName>ppt_x</p:attrName>
                                        </p:attrNameLst>
                                      </p:cBhvr>
                                      <p:tavLst>
                                        <p:tav tm="0">
                                          <p:val>
                                            <p:strVal val="#ppt_x"/>
                                          </p:val>
                                        </p:tav>
                                        <p:tav tm="100000">
                                          <p:val>
                                            <p:strVal val="#ppt_x"/>
                                          </p:val>
                                        </p:tav>
                                      </p:tavLst>
                                    </p:anim>
                                    <p:anim calcmode="lin" valueType="num">
                                      <p:cBhvr>
                                        <p:cTn id="202" dur="1000" fill="hold"/>
                                        <p:tgtEl>
                                          <p:spTgt spid="189"/>
                                        </p:tgtEl>
                                        <p:attrNameLst>
                                          <p:attrName>ppt_y</p:attrName>
                                        </p:attrNameLst>
                                      </p:cBhvr>
                                      <p:tavLst>
                                        <p:tav tm="0">
                                          <p:val>
                                            <p:strVal val="#ppt_y+.1"/>
                                          </p:val>
                                        </p:tav>
                                        <p:tav tm="100000">
                                          <p:val>
                                            <p:strVal val="#ppt_y"/>
                                          </p:val>
                                        </p:tav>
                                      </p:tavLst>
                                    </p:anim>
                                  </p:childTnLst>
                                </p:cTn>
                              </p:par>
                              <p:par>
                                <p:cTn id="203" presetID="42" presetClass="entr" presetSubtype="0" fill="hold" nodeType="withEffect">
                                  <p:stCondLst>
                                    <p:cond delay="0"/>
                                  </p:stCondLst>
                                  <p:childTnLst>
                                    <p:set>
                                      <p:cBhvr>
                                        <p:cTn id="204" dur="1" fill="hold">
                                          <p:stCondLst>
                                            <p:cond delay="0"/>
                                          </p:stCondLst>
                                        </p:cTn>
                                        <p:tgtEl>
                                          <p:spTgt spid="167"/>
                                        </p:tgtEl>
                                        <p:attrNameLst>
                                          <p:attrName>style.visibility</p:attrName>
                                        </p:attrNameLst>
                                      </p:cBhvr>
                                      <p:to>
                                        <p:strVal val="visible"/>
                                      </p:to>
                                    </p:set>
                                    <p:animEffect transition="in" filter="fade">
                                      <p:cBhvr>
                                        <p:cTn id="205" dur="1000"/>
                                        <p:tgtEl>
                                          <p:spTgt spid="167"/>
                                        </p:tgtEl>
                                      </p:cBhvr>
                                    </p:animEffect>
                                    <p:anim calcmode="lin" valueType="num">
                                      <p:cBhvr>
                                        <p:cTn id="206" dur="1000" fill="hold"/>
                                        <p:tgtEl>
                                          <p:spTgt spid="167"/>
                                        </p:tgtEl>
                                        <p:attrNameLst>
                                          <p:attrName>ppt_x</p:attrName>
                                        </p:attrNameLst>
                                      </p:cBhvr>
                                      <p:tavLst>
                                        <p:tav tm="0">
                                          <p:val>
                                            <p:strVal val="#ppt_x"/>
                                          </p:val>
                                        </p:tav>
                                        <p:tav tm="100000">
                                          <p:val>
                                            <p:strVal val="#ppt_x"/>
                                          </p:val>
                                        </p:tav>
                                      </p:tavLst>
                                    </p:anim>
                                    <p:anim calcmode="lin" valueType="num">
                                      <p:cBhvr>
                                        <p:cTn id="207" dur="1000" fill="hold"/>
                                        <p:tgtEl>
                                          <p:spTgt spid="167"/>
                                        </p:tgtEl>
                                        <p:attrNameLst>
                                          <p:attrName>ppt_y</p:attrName>
                                        </p:attrNameLst>
                                      </p:cBhvr>
                                      <p:tavLst>
                                        <p:tav tm="0">
                                          <p:val>
                                            <p:strVal val="#ppt_y+.1"/>
                                          </p:val>
                                        </p:tav>
                                        <p:tav tm="100000">
                                          <p:val>
                                            <p:strVal val="#ppt_y"/>
                                          </p:val>
                                        </p:tav>
                                      </p:tavLst>
                                    </p:anim>
                                  </p:childTnLst>
                                </p:cTn>
                              </p:par>
                            </p:childTnLst>
                          </p:cTn>
                        </p:par>
                        <p:par>
                          <p:cTn id="208" fill="hold">
                            <p:stCondLst>
                              <p:cond delay="3550"/>
                            </p:stCondLst>
                            <p:childTnLst>
                              <p:par>
                                <p:cTn id="209" presetID="1" presetClass="entr" presetSubtype="0" fill="hold" nodeType="afterEffect">
                                  <p:stCondLst>
                                    <p:cond delay="0"/>
                                  </p:stCondLst>
                                  <p:childTnLst>
                                    <p:set>
                                      <p:cBhvr>
                                        <p:cTn id="210" dur="1" fill="hold">
                                          <p:stCondLst>
                                            <p:cond delay="0"/>
                                          </p:stCondLst>
                                        </p:cTn>
                                        <p:tgtEl>
                                          <p:spTgt spid="179"/>
                                        </p:tgtEl>
                                        <p:attrNameLst>
                                          <p:attrName>style.visibility</p:attrName>
                                        </p:attrNameLst>
                                      </p:cBhvr>
                                      <p:to>
                                        <p:strVal val="visible"/>
                                      </p:to>
                                    </p:set>
                                  </p:childTnLst>
                                </p:cTn>
                              </p:par>
                              <p:par>
                                <p:cTn id="211" presetID="1" presetClass="entr" presetSubtype="0" fill="hold" grpId="0" nodeType="withEffect">
                                  <p:stCondLst>
                                    <p:cond delay="0"/>
                                  </p:stCondLst>
                                  <p:childTnLst>
                                    <p:set>
                                      <p:cBhvr>
                                        <p:cTn id="212" dur="1" fill="hold">
                                          <p:stCondLst>
                                            <p:cond delay="0"/>
                                          </p:stCondLst>
                                        </p:cTn>
                                        <p:tgtEl>
                                          <p:spTgt spid="5"/>
                                        </p:tgtEl>
                                        <p:attrNameLst>
                                          <p:attrName>style.visibility</p:attrName>
                                        </p:attrNameLst>
                                      </p:cBhvr>
                                      <p:to>
                                        <p:strVal val="visible"/>
                                      </p:to>
                                    </p:set>
                                  </p:childTnLst>
                                </p:cTn>
                              </p:par>
                              <p:par>
                                <p:cTn id="213" presetID="42" presetClass="entr" presetSubtype="0" fill="hold" grpId="0" nodeType="withEffect">
                                  <p:stCondLst>
                                    <p:cond delay="0"/>
                                  </p:stCondLst>
                                  <p:childTnLst>
                                    <p:set>
                                      <p:cBhvr>
                                        <p:cTn id="214" dur="1" fill="hold">
                                          <p:stCondLst>
                                            <p:cond delay="0"/>
                                          </p:stCondLst>
                                        </p:cTn>
                                        <p:tgtEl>
                                          <p:spTgt spid="153"/>
                                        </p:tgtEl>
                                        <p:attrNameLst>
                                          <p:attrName>style.visibility</p:attrName>
                                        </p:attrNameLst>
                                      </p:cBhvr>
                                      <p:to>
                                        <p:strVal val="visible"/>
                                      </p:to>
                                    </p:set>
                                    <p:animEffect transition="in" filter="fade">
                                      <p:cBhvr>
                                        <p:cTn id="215" dur="1000"/>
                                        <p:tgtEl>
                                          <p:spTgt spid="153"/>
                                        </p:tgtEl>
                                      </p:cBhvr>
                                    </p:animEffect>
                                    <p:anim calcmode="lin" valueType="num">
                                      <p:cBhvr>
                                        <p:cTn id="216" dur="1000" fill="hold"/>
                                        <p:tgtEl>
                                          <p:spTgt spid="153"/>
                                        </p:tgtEl>
                                        <p:attrNameLst>
                                          <p:attrName>ppt_x</p:attrName>
                                        </p:attrNameLst>
                                      </p:cBhvr>
                                      <p:tavLst>
                                        <p:tav tm="0">
                                          <p:val>
                                            <p:strVal val="#ppt_x"/>
                                          </p:val>
                                        </p:tav>
                                        <p:tav tm="100000">
                                          <p:val>
                                            <p:strVal val="#ppt_x"/>
                                          </p:val>
                                        </p:tav>
                                      </p:tavLst>
                                    </p:anim>
                                    <p:anim calcmode="lin" valueType="num">
                                      <p:cBhvr>
                                        <p:cTn id="217" dur="1000" fill="hold"/>
                                        <p:tgtEl>
                                          <p:spTgt spid="153"/>
                                        </p:tgtEl>
                                        <p:attrNameLst>
                                          <p:attrName>ppt_y</p:attrName>
                                        </p:attrNameLst>
                                      </p:cBhvr>
                                      <p:tavLst>
                                        <p:tav tm="0">
                                          <p:val>
                                            <p:strVal val="#ppt_y+.1"/>
                                          </p:val>
                                        </p:tav>
                                        <p:tav tm="100000">
                                          <p:val>
                                            <p:strVal val="#ppt_y"/>
                                          </p:val>
                                        </p:tav>
                                      </p:tavLst>
                                    </p:anim>
                                  </p:childTnLst>
                                </p:cTn>
                              </p:par>
                              <p:par>
                                <p:cTn id="218" presetID="42" presetClass="entr" presetSubtype="0" fill="hold" nodeType="withEffect">
                                  <p:stCondLst>
                                    <p:cond delay="0"/>
                                  </p:stCondLst>
                                  <p:childTnLst>
                                    <p:set>
                                      <p:cBhvr>
                                        <p:cTn id="219" dur="1" fill="hold">
                                          <p:stCondLst>
                                            <p:cond delay="0"/>
                                          </p:stCondLst>
                                        </p:cTn>
                                        <p:tgtEl>
                                          <p:spTgt spid="178"/>
                                        </p:tgtEl>
                                        <p:attrNameLst>
                                          <p:attrName>style.visibility</p:attrName>
                                        </p:attrNameLst>
                                      </p:cBhvr>
                                      <p:to>
                                        <p:strVal val="visible"/>
                                      </p:to>
                                    </p:set>
                                    <p:animEffect transition="in" filter="fade">
                                      <p:cBhvr>
                                        <p:cTn id="220" dur="1000"/>
                                        <p:tgtEl>
                                          <p:spTgt spid="178"/>
                                        </p:tgtEl>
                                      </p:cBhvr>
                                    </p:animEffect>
                                    <p:anim calcmode="lin" valueType="num">
                                      <p:cBhvr>
                                        <p:cTn id="221" dur="1000" fill="hold"/>
                                        <p:tgtEl>
                                          <p:spTgt spid="178"/>
                                        </p:tgtEl>
                                        <p:attrNameLst>
                                          <p:attrName>ppt_x</p:attrName>
                                        </p:attrNameLst>
                                      </p:cBhvr>
                                      <p:tavLst>
                                        <p:tav tm="0">
                                          <p:val>
                                            <p:strVal val="#ppt_x"/>
                                          </p:val>
                                        </p:tav>
                                        <p:tav tm="100000">
                                          <p:val>
                                            <p:strVal val="#ppt_x"/>
                                          </p:val>
                                        </p:tav>
                                      </p:tavLst>
                                    </p:anim>
                                    <p:anim calcmode="lin" valueType="num">
                                      <p:cBhvr>
                                        <p:cTn id="222" dur="1000" fill="hold"/>
                                        <p:tgtEl>
                                          <p:spTgt spid="178"/>
                                        </p:tgtEl>
                                        <p:attrNameLst>
                                          <p:attrName>ppt_y</p:attrName>
                                        </p:attrNameLst>
                                      </p:cBhvr>
                                      <p:tavLst>
                                        <p:tav tm="0">
                                          <p:val>
                                            <p:strVal val="#ppt_y+.1"/>
                                          </p:val>
                                        </p:tav>
                                        <p:tav tm="100000">
                                          <p:val>
                                            <p:strVal val="#ppt_y"/>
                                          </p:val>
                                        </p:tav>
                                      </p:tavLst>
                                    </p:anim>
                                  </p:childTnLst>
                                </p:cTn>
                              </p:par>
                              <p:par>
                                <p:cTn id="223" presetID="42" presetClass="entr" presetSubtype="0" fill="hold" nodeType="withEffect">
                                  <p:stCondLst>
                                    <p:cond delay="0"/>
                                  </p:stCondLst>
                                  <p:childTnLst>
                                    <p:set>
                                      <p:cBhvr>
                                        <p:cTn id="224" dur="1" fill="hold">
                                          <p:stCondLst>
                                            <p:cond delay="0"/>
                                          </p:stCondLst>
                                        </p:cTn>
                                        <p:tgtEl>
                                          <p:spTgt spid="188"/>
                                        </p:tgtEl>
                                        <p:attrNameLst>
                                          <p:attrName>style.visibility</p:attrName>
                                        </p:attrNameLst>
                                      </p:cBhvr>
                                      <p:to>
                                        <p:strVal val="visible"/>
                                      </p:to>
                                    </p:set>
                                    <p:animEffect transition="in" filter="fade">
                                      <p:cBhvr>
                                        <p:cTn id="225" dur="1000"/>
                                        <p:tgtEl>
                                          <p:spTgt spid="188"/>
                                        </p:tgtEl>
                                      </p:cBhvr>
                                    </p:animEffect>
                                    <p:anim calcmode="lin" valueType="num">
                                      <p:cBhvr>
                                        <p:cTn id="226" dur="1000" fill="hold"/>
                                        <p:tgtEl>
                                          <p:spTgt spid="188"/>
                                        </p:tgtEl>
                                        <p:attrNameLst>
                                          <p:attrName>ppt_x</p:attrName>
                                        </p:attrNameLst>
                                      </p:cBhvr>
                                      <p:tavLst>
                                        <p:tav tm="0">
                                          <p:val>
                                            <p:strVal val="#ppt_x"/>
                                          </p:val>
                                        </p:tav>
                                        <p:tav tm="100000">
                                          <p:val>
                                            <p:strVal val="#ppt_x"/>
                                          </p:val>
                                        </p:tav>
                                      </p:tavLst>
                                    </p:anim>
                                    <p:anim calcmode="lin" valueType="num">
                                      <p:cBhvr>
                                        <p:cTn id="227" dur="1000" fill="hold"/>
                                        <p:tgtEl>
                                          <p:spTgt spid="188"/>
                                        </p:tgtEl>
                                        <p:attrNameLst>
                                          <p:attrName>ppt_y</p:attrName>
                                        </p:attrNameLst>
                                      </p:cBhvr>
                                      <p:tavLst>
                                        <p:tav tm="0">
                                          <p:val>
                                            <p:strVal val="#ppt_y+.1"/>
                                          </p:val>
                                        </p:tav>
                                        <p:tav tm="100000">
                                          <p:val>
                                            <p:strVal val="#ppt_y"/>
                                          </p:val>
                                        </p:tav>
                                      </p:tavLst>
                                    </p:anim>
                                  </p:childTnLst>
                                </p:cTn>
                              </p:par>
                              <p:par>
                                <p:cTn id="228" presetID="42" presetClass="entr" presetSubtype="0" fill="hold" grpId="0" nodeType="withEffect">
                                  <p:stCondLst>
                                    <p:cond delay="0"/>
                                  </p:stCondLst>
                                  <p:childTnLst>
                                    <p:set>
                                      <p:cBhvr>
                                        <p:cTn id="229" dur="1" fill="hold">
                                          <p:stCondLst>
                                            <p:cond delay="0"/>
                                          </p:stCondLst>
                                        </p:cTn>
                                        <p:tgtEl>
                                          <p:spTgt spid="152"/>
                                        </p:tgtEl>
                                        <p:attrNameLst>
                                          <p:attrName>style.visibility</p:attrName>
                                        </p:attrNameLst>
                                      </p:cBhvr>
                                      <p:to>
                                        <p:strVal val="visible"/>
                                      </p:to>
                                    </p:set>
                                    <p:animEffect transition="in" filter="fade">
                                      <p:cBhvr>
                                        <p:cTn id="230" dur="1000"/>
                                        <p:tgtEl>
                                          <p:spTgt spid="152"/>
                                        </p:tgtEl>
                                      </p:cBhvr>
                                    </p:animEffect>
                                    <p:anim calcmode="lin" valueType="num">
                                      <p:cBhvr>
                                        <p:cTn id="231" dur="1000" fill="hold"/>
                                        <p:tgtEl>
                                          <p:spTgt spid="152"/>
                                        </p:tgtEl>
                                        <p:attrNameLst>
                                          <p:attrName>ppt_x</p:attrName>
                                        </p:attrNameLst>
                                      </p:cBhvr>
                                      <p:tavLst>
                                        <p:tav tm="0">
                                          <p:val>
                                            <p:strVal val="#ppt_x"/>
                                          </p:val>
                                        </p:tav>
                                        <p:tav tm="100000">
                                          <p:val>
                                            <p:strVal val="#ppt_x"/>
                                          </p:val>
                                        </p:tav>
                                      </p:tavLst>
                                    </p:anim>
                                    <p:anim calcmode="lin" valueType="num">
                                      <p:cBhvr>
                                        <p:cTn id="232" dur="1000" fill="hold"/>
                                        <p:tgtEl>
                                          <p:spTgt spid="152"/>
                                        </p:tgtEl>
                                        <p:attrNameLst>
                                          <p:attrName>ppt_y</p:attrName>
                                        </p:attrNameLst>
                                      </p:cBhvr>
                                      <p:tavLst>
                                        <p:tav tm="0">
                                          <p:val>
                                            <p:strVal val="#ppt_y+.1"/>
                                          </p:val>
                                        </p:tav>
                                        <p:tav tm="100000">
                                          <p:val>
                                            <p:strVal val="#ppt_y"/>
                                          </p:val>
                                        </p:tav>
                                      </p:tavLst>
                                    </p:anim>
                                  </p:childTnLst>
                                </p:cTn>
                              </p:par>
                              <p:par>
                                <p:cTn id="233" presetID="42" presetClass="entr" presetSubtype="0" fill="hold" nodeType="withEffect">
                                  <p:stCondLst>
                                    <p:cond delay="0"/>
                                  </p:stCondLst>
                                  <p:childTnLst>
                                    <p:set>
                                      <p:cBhvr>
                                        <p:cTn id="234" dur="1" fill="hold">
                                          <p:stCondLst>
                                            <p:cond delay="0"/>
                                          </p:stCondLst>
                                        </p:cTn>
                                        <p:tgtEl>
                                          <p:spTgt spid="177"/>
                                        </p:tgtEl>
                                        <p:attrNameLst>
                                          <p:attrName>style.visibility</p:attrName>
                                        </p:attrNameLst>
                                      </p:cBhvr>
                                      <p:to>
                                        <p:strVal val="visible"/>
                                      </p:to>
                                    </p:set>
                                    <p:animEffect transition="in" filter="fade">
                                      <p:cBhvr>
                                        <p:cTn id="235" dur="1000"/>
                                        <p:tgtEl>
                                          <p:spTgt spid="177"/>
                                        </p:tgtEl>
                                      </p:cBhvr>
                                    </p:animEffect>
                                    <p:anim calcmode="lin" valueType="num">
                                      <p:cBhvr>
                                        <p:cTn id="236" dur="1000" fill="hold"/>
                                        <p:tgtEl>
                                          <p:spTgt spid="177"/>
                                        </p:tgtEl>
                                        <p:attrNameLst>
                                          <p:attrName>ppt_x</p:attrName>
                                        </p:attrNameLst>
                                      </p:cBhvr>
                                      <p:tavLst>
                                        <p:tav tm="0">
                                          <p:val>
                                            <p:strVal val="#ppt_x"/>
                                          </p:val>
                                        </p:tav>
                                        <p:tav tm="100000">
                                          <p:val>
                                            <p:strVal val="#ppt_x"/>
                                          </p:val>
                                        </p:tav>
                                      </p:tavLst>
                                    </p:anim>
                                    <p:anim calcmode="lin" valueType="num">
                                      <p:cBhvr>
                                        <p:cTn id="237" dur="1000" fill="hold"/>
                                        <p:tgtEl>
                                          <p:spTgt spid="177"/>
                                        </p:tgtEl>
                                        <p:attrNameLst>
                                          <p:attrName>ppt_y</p:attrName>
                                        </p:attrNameLst>
                                      </p:cBhvr>
                                      <p:tavLst>
                                        <p:tav tm="0">
                                          <p:val>
                                            <p:strVal val="#ppt_y+.1"/>
                                          </p:val>
                                        </p:tav>
                                        <p:tav tm="100000">
                                          <p:val>
                                            <p:strVal val="#ppt_y"/>
                                          </p:val>
                                        </p:tav>
                                      </p:tavLst>
                                    </p:anim>
                                  </p:childTnLst>
                                </p:cTn>
                              </p:par>
                              <p:par>
                                <p:cTn id="238" presetID="42" presetClass="entr" presetSubtype="0" fill="hold" nodeType="withEffect">
                                  <p:stCondLst>
                                    <p:cond delay="0"/>
                                  </p:stCondLst>
                                  <p:childTnLst>
                                    <p:set>
                                      <p:cBhvr>
                                        <p:cTn id="239" dur="1" fill="hold">
                                          <p:stCondLst>
                                            <p:cond delay="0"/>
                                          </p:stCondLst>
                                        </p:cTn>
                                        <p:tgtEl>
                                          <p:spTgt spid="195"/>
                                        </p:tgtEl>
                                        <p:attrNameLst>
                                          <p:attrName>style.visibility</p:attrName>
                                        </p:attrNameLst>
                                      </p:cBhvr>
                                      <p:to>
                                        <p:strVal val="visible"/>
                                      </p:to>
                                    </p:set>
                                    <p:animEffect transition="in" filter="fade">
                                      <p:cBhvr>
                                        <p:cTn id="240" dur="1000"/>
                                        <p:tgtEl>
                                          <p:spTgt spid="195"/>
                                        </p:tgtEl>
                                      </p:cBhvr>
                                    </p:animEffect>
                                    <p:anim calcmode="lin" valueType="num">
                                      <p:cBhvr>
                                        <p:cTn id="241" dur="1000" fill="hold"/>
                                        <p:tgtEl>
                                          <p:spTgt spid="195"/>
                                        </p:tgtEl>
                                        <p:attrNameLst>
                                          <p:attrName>ppt_x</p:attrName>
                                        </p:attrNameLst>
                                      </p:cBhvr>
                                      <p:tavLst>
                                        <p:tav tm="0">
                                          <p:val>
                                            <p:strVal val="#ppt_x"/>
                                          </p:val>
                                        </p:tav>
                                        <p:tav tm="100000">
                                          <p:val>
                                            <p:strVal val="#ppt_x"/>
                                          </p:val>
                                        </p:tav>
                                      </p:tavLst>
                                    </p:anim>
                                    <p:anim calcmode="lin" valueType="num">
                                      <p:cBhvr>
                                        <p:cTn id="242" dur="1000" fill="hold"/>
                                        <p:tgtEl>
                                          <p:spTgt spid="195"/>
                                        </p:tgtEl>
                                        <p:attrNameLst>
                                          <p:attrName>ppt_y</p:attrName>
                                        </p:attrNameLst>
                                      </p:cBhvr>
                                      <p:tavLst>
                                        <p:tav tm="0">
                                          <p:val>
                                            <p:strVal val="#ppt_y+.1"/>
                                          </p:val>
                                        </p:tav>
                                        <p:tav tm="100000">
                                          <p:val>
                                            <p:strVal val="#ppt_y"/>
                                          </p:val>
                                        </p:tav>
                                      </p:tavLst>
                                    </p:anim>
                                  </p:childTnLst>
                                </p:cTn>
                              </p:par>
                              <p:par>
                                <p:cTn id="243" presetID="42" presetClass="entr" presetSubtype="0" fill="hold" nodeType="withEffect">
                                  <p:stCondLst>
                                    <p:cond delay="0"/>
                                  </p:stCondLst>
                                  <p:childTnLst>
                                    <p:set>
                                      <p:cBhvr>
                                        <p:cTn id="244" dur="1" fill="hold">
                                          <p:stCondLst>
                                            <p:cond delay="0"/>
                                          </p:stCondLst>
                                        </p:cTn>
                                        <p:tgtEl>
                                          <p:spTgt spid="194"/>
                                        </p:tgtEl>
                                        <p:attrNameLst>
                                          <p:attrName>style.visibility</p:attrName>
                                        </p:attrNameLst>
                                      </p:cBhvr>
                                      <p:to>
                                        <p:strVal val="visible"/>
                                      </p:to>
                                    </p:set>
                                    <p:animEffect transition="in" filter="fade">
                                      <p:cBhvr>
                                        <p:cTn id="245" dur="1000"/>
                                        <p:tgtEl>
                                          <p:spTgt spid="194"/>
                                        </p:tgtEl>
                                      </p:cBhvr>
                                    </p:animEffect>
                                    <p:anim calcmode="lin" valueType="num">
                                      <p:cBhvr>
                                        <p:cTn id="246" dur="1000" fill="hold"/>
                                        <p:tgtEl>
                                          <p:spTgt spid="194"/>
                                        </p:tgtEl>
                                        <p:attrNameLst>
                                          <p:attrName>ppt_x</p:attrName>
                                        </p:attrNameLst>
                                      </p:cBhvr>
                                      <p:tavLst>
                                        <p:tav tm="0">
                                          <p:val>
                                            <p:strVal val="#ppt_x"/>
                                          </p:val>
                                        </p:tav>
                                        <p:tav tm="100000">
                                          <p:val>
                                            <p:strVal val="#ppt_x"/>
                                          </p:val>
                                        </p:tav>
                                      </p:tavLst>
                                    </p:anim>
                                    <p:anim calcmode="lin" valueType="num">
                                      <p:cBhvr>
                                        <p:cTn id="247" dur="1000" fill="hold"/>
                                        <p:tgtEl>
                                          <p:spTgt spid="194"/>
                                        </p:tgtEl>
                                        <p:attrNameLst>
                                          <p:attrName>ppt_y</p:attrName>
                                        </p:attrNameLst>
                                      </p:cBhvr>
                                      <p:tavLst>
                                        <p:tav tm="0">
                                          <p:val>
                                            <p:strVal val="#ppt_y+.1"/>
                                          </p:val>
                                        </p:tav>
                                        <p:tav tm="100000">
                                          <p:val>
                                            <p:strVal val="#ppt_y"/>
                                          </p:val>
                                        </p:tav>
                                      </p:tavLst>
                                    </p:anim>
                                  </p:childTnLst>
                                </p:cTn>
                              </p:par>
                              <p:par>
                                <p:cTn id="248" presetID="42" presetClass="entr" presetSubtype="0" fill="hold" nodeType="withEffect">
                                  <p:stCondLst>
                                    <p:cond delay="0"/>
                                  </p:stCondLst>
                                  <p:childTnLst>
                                    <p:set>
                                      <p:cBhvr>
                                        <p:cTn id="249" dur="1" fill="hold">
                                          <p:stCondLst>
                                            <p:cond delay="0"/>
                                          </p:stCondLst>
                                        </p:cTn>
                                        <p:tgtEl>
                                          <p:spTgt spid="200"/>
                                        </p:tgtEl>
                                        <p:attrNameLst>
                                          <p:attrName>style.visibility</p:attrName>
                                        </p:attrNameLst>
                                      </p:cBhvr>
                                      <p:to>
                                        <p:strVal val="visible"/>
                                      </p:to>
                                    </p:set>
                                    <p:animEffect transition="in" filter="fade">
                                      <p:cBhvr>
                                        <p:cTn id="250" dur="1000"/>
                                        <p:tgtEl>
                                          <p:spTgt spid="200"/>
                                        </p:tgtEl>
                                      </p:cBhvr>
                                    </p:animEffect>
                                    <p:anim calcmode="lin" valueType="num">
                                      <p:cBhvr>
                                        <p:cTn id="251" dur="1000" fill="hold"/>
                                        <p:tgtEl>
                                          <p:spTgt spid="200"/>
                                        </p:tgtEl>
                                        <p:attrNameLst>
                                          <p:attrName>ppt_x</p:attrName>
                                        </p:attrNameLst>
                                      </p:cBhvr>
                                      <p:tavLst>
                                        <p:tav tm="0">
                                          <p:val>
                                            <p:strVal val="#ppt_x"/>
                                          </p:val>
                                        </p:tav>
                                        <p:tav tm="100000">
                                          <p:val>
                                            <p:strVal val="#ppt_x"/>
                                          </p:val>
                                        </p:tav>
                                      </p:tavLst>
                                    </p:anim>
                                    <p:anim calcmode="lin" valueType="num">
                                      <p:cBhvr>
                                        <p:cTn id="252" dur="1000" fill="hold"/>
                                        <p:tgtEl>
                                          <p:spTgt spid="200"/>
                                        </p:tgtEl>
                                        <p:attrNameLst>
                                          <p:attrName>ppt_y</p:attrName>
                                        </p:attrNameLst>
                                      </p:cBhvr>
                                      <p:tavLst>
                                        <p:tav tm="0">
                                          <p:val>
                                            <p:strVal val="#ppt_y+.1"/>
                                          </p:val>
                                        </p:tav>
                                        <p:tav tm="100000">
                                          <p:val>
                                            <p:strVal val="#ppt_y"/>
                                          </p:val>
                                        </p:tav>
                                      </p:tavLst>
                                    </p:anim>
                                  </p:childTnLst>
                                </p:cTn>
                              </p:par>
                              <p:par>
                                <p:cTn id="253" presetID="42" presetClass="entr" presetSubtype="0" fill="hold" grpId="0" nodeType="withEffect">
                                  <p:stCondLst>
                                    <p:cond delay="0"/>
                                  </p:stCondLst>
                                  <p:childTnLst>
                                    <p:set>
                                      <p:cBhvr>
                                        <p:cTn id="254" dur="1" fill="hold">
                                          <p:stCondLst>
                                            <p:cond delay="0"/>
                                          </p:stCondLst>
                                        </p:cTn>
                                        <p:tgtEl>
                                          <p:spTgt spid="160"/>
                                        </p:tgtEl>
                                        <p:attrNameLst>
                                          <p:attrName>style.visibility</p:attrName>
                                        </p:attrNameLst>
                                      </p:cBhvr>
                                      <p:to>
                                        <p:strVal val="visible"/>
                                      </p:to>
                                    </p:set>
                                    <p:animEffect transition="in" filter="fade">
                                      <p:cBhvr>
                                        <p:cTn id="255" dur="1000"/>
                                        <p:tgtEl>
                                          <p:spTgt spid="160"/>
                                        </p:tgtEl>
                                      </p:cBhvr>
                                    </p:animEffect>
                                    <p:anim calcmode="lin" valueType="num">
                                      <p:cBhvr>
                                        <p:cTn id="256" dur="1000" fill="hold"/>
                                        <p:tgtEl>
                                          <p:spTgt spid="160"/>
                                        </p:tgtEl>
                                        <p:attrNameLst>
                                          <p:attrName>ppt_x</p:attrName>
                                        </p:attrNameLst>
                                      </p:cBhvr>
                                      <p:tavLst>
                                        <p:tav tm="0">
                                          <p:val>
                                            <p:strVal val="#ppt_x"/>
                                          </p:val>
                                        </p:tav>
                                        <p:tav tm="100000">
                                          <p:val>
                                            <p:strVal val="#ppt_x"/>
                                          </p:val>
                                        </p:tav>
                                      </p:tavLst>
                                    </p:anim>
                                    <p:anim calcmode="lin" valueType="num">
                                      <p:cBhvr>
                                        <p:cTn id="257" dur="1000" fill="hold"/>
                                        <p:tgtEl>
                                          <p:spTgt spid="160"/>
                                        </p:tgtEl>
                                        <p:attrNameLst>
                                          <p:attrName>ppt_y</p:attrName>
                                        </p:attrNameLst>
                                      </p:cBhvr>
                                      <p:tavLst>
                                        <p:tav tm="0">
                                          <p:val>
                                            <p:strVal val="#ppt_y+.1"/>
                                          </p:val>
                                        </p:tav>
                                        <p:tav tm="100000">
                                          <p:val>
                                            <p:strVal val="#ppt_y"/>
                                          </p:val>
                                        </p:tav>
                                      </p:tavLst>
                                    </p:anim>
                                  </p:childTnLst>
                                </p:cTn>
                              </p:par>
                              <p:par>
                                <p:cTn id="258" presetID="42" presetClass="entr" presetSubtype="0" fill="hold" nodeType="withEffect">
                                  <p:stCondLst>
                                    <p:cond delay="0"/>
                                  </p:stCondLst>
                                  <p:childTnLst>
                                    <p:set>
                                      <p:cBhvr>
                                        <p:cTn id="259" dur="1" fill="hold">
                                          <p:stCondLst>
                                            <p:cond delay="0"/>
                                          </p:stCondLst>
                                        </p:cTn>
                                        <p:tgtEl>
                                          <p:spTgt spid="168"/>
                                        </p:tgtEl>
                                        <p:attrNameLst>
                                          <p:attrName>style.visibility</p:attrName>
                                        </p:attrNameLst>
                                      </p:cBhvr>
                                      <p:to>
                                        <p:strVal val="visible"/>
                                      </p:to>
                                    </p:set>
                                    <p:animEffect transition="in" filter="fade">
                                      <p:cBhvr>
                                        <p:cTn id="260" dur="1000"/>
                                        <p:tgtEl>
                                          <p:spTgt spid="168"/>
                                        </p:tgtEl>
                                      </p:cBhvr>
                                    </p:animEffect>
                                    <p:anim calcmode="lin" valueType="num">
                                      <p:cBhvr>
                                        <p:cTn id="261" dur="1000" fill="hold"/>
                                        <p:tgtEl>
                                          <p:spTgt spid="168"/>
                                        </p:tgtEl>
                                        <p:attrNameLst>
                                          <p:attrName>ppt_x</p:attrName>
                                        </p:attrNameLst>
                                      </p:cBhvr>
                                      <p:tavLst>
                                        <p:tav tm="0">
                                          <p:val>
                                            <p:strVal val="#ppt_x"/>
                                          </p:val>
                                        </p:tav>
                                        <p:tav tm="100000">
                                          <p:val>
                                            <p:strVal val="#ppt_x"/>
                                          </p:val>
                                        </p:tav>
                                      </p:tavLst>
                                    </p:anim>
                                    <p:anim calcmode="lin" valueType="num">
                                      <p:cBhvr>
                                        <p:cTn id="262" dur="1000" fill="hold"/>
                                        <p:tgtEl>
                                          <p:spTgt spid="168"/>
                                        </p:tgtEl>
                                        <p:attrNameLst>
                                          <p:attrName>ppt_y</p:attrName>
                                        </p:attrNameLst>
                                      </p:cBhvr>
                                      <p:tavLst>
                                        <p:tav tm="0">
                                          <p:val>
                                            <p:strVal val="#ppt_y+.1"/>
                                          </p:val>
                                        </p:tav>
                                        <p:tav tm="100000">
                                          <p:val>
                                            <p:strVal val="#ppt_y"/>
                                          </p:val>
                                        </p:tav>
                                      </p:tavLst>
                                    </p:anim>
                                  </p:childTnLst>
                                </p:cTn>
                              </p:par>
                              <p:par>
                                <p:cTn id="263" presetID="42" presetClass="entr" presetSubtype="0" fill="hold" nodeType="withEffect">
                                  <p:stCondLst>
                                    <p:cond delay="0"/>
                                  </p:stCondLst>
                                  <p:childTnLst>
                                    <p:set>
                                      <p:cBhvr>
                                        <p:cTn id="264" dur="1" fill="hold">
                                          <p:stCondLst>
                                            <p:cond delay="0"/>
                                          </p:stCondLst>
                                        </p:cTn>
                                        <p:tgtEl>
                                          <p:spTgt spid="192"/>
                                        </p:tgtEl>
                                        <p:attrNameLst>
                                          <p:attrName>style.visibility</p:attrName>
                                        </p:attrNameLst>
                                      </p:cBhvr>
                                      <p:to>
                                        <p:strVal val="visible"/>
                                      </p:to>
                                    </p:set>
                                    <p:animEffect transition="in" filter="fade">
                                      <p:cBhvr>
                                        <p:cTn id="265" dur="1000"/>
                                        <p:tgtEl>
                                          <p:spTgt spid="192"/>
                                        </p:tgtEl>
                                      </p:cBhvr>
                                    </p:animEffect>
                                    <p:anim calcmode="lin" valueType="num">
                                      <p:cBhvr>
                                        <p:cTn id="266" dur="1000" fill="hold"/>
                                        <p:tgtEl>
                                          <p:spTgt spid="192"/>
                                        </p:tgtEl>
                                        <p:attrNameLst>
                                          <p:attrName>ppt_x</p:attrName>
                                        </p:attrNameLst>
                                      </p:cBhvr>
                                      <p:tavLst>
                                        <p:tav tm="0">
                                          <p:val>
                                            <p:strVal val="#ppt_x"/>
                                          </p:val>
                                        </p:tav>
                                        <p:tav tm="100000">
                                          <p:val>
                                            <p:strVal val="#ppt_x"/>
                                          </p:val>
                                        </p:tav>
                                      </p:tavLst>
                                    </p:anim>
                                    <p:anim calcmode="lin" valueType="num">
                                      <p:cBhvr>
                                        <p:cTn id="267" dur="1000" fill="hold"/>
                                        <p:tgtEl>
                                          <p:spTgt spid="192"/>
                                        </p:tgtEl>
                                        <p:attrNameLst>
                                          <p:attrName>ppt_y</p:attrName>
                                        </p:attrNameLst>
                                      </p:cBhvr>
                                      <p:tavLst>
                                        <p:tav tm="0">
                                          <p:val>
                                            <p:strVal val="#ppt_y+.1"/>
                                          </p:val>
                                        </p:tav>
                                        <p:tav tm="100000">
                                          <p:val>
                                            <p:strVal val="#ppt_y"/>
                                          </p:val>
                                        </p:tav>
                                      </p:tavLst>
                                    </p:anim>
                                  </p:childTnLst>
                                </p:cTn>
                              </p:par>
                              <p:par>
                                <p:cTn id="268" presetID="42" presetClass="entr" presetSubtype="0" fill="hold" grpId="0" nodeType="withEffect">
                                  <p:stCondLst>
                                    <p:cond delay="0"/>
                                  </p:stCondLst>
                                  <p:childTnLst>
                                    <p:set>
                                      <p:cBhvr>
                                        <p:cTn id="269" dur="1" fill="hold">
                                          <p:stCondLst>
                                            <p:cond delay="0"/>
                                          </p:stCondLst>
                                        </p:cTn>
                                        <p:tgtEl>
                                          <p:spTgt spid="161"/>
                                        </p:tgtEl>
                                        <p:attrNameLst>
                                          <p:attrName>style.visibility</p:attrName>
                                        </p:attrNameLst>
                                      </p:cBhvr>
                                      <p:to>
                                        <p:strVal val="visible"/>
                                      </p:to>
                                    </p:set>
                                    <p:animEffect transition="in" filter="fade">
                                      <p:cBhvr>
                                        <p:cTn id="270" dur="1000"/>
                                        <p:tgtEl>
                                          <p:spTgt spid="161"/>
                                        </p:tgtEl>
                                      </p:cBhvr>
                                    </p:animEffect>
                                    <p:anim calcmode="lin" valueType="num">
                                      <p:cBhvr>
                                        <p:cTn id="271" dur="1000" fill="hold"/>
                                        <p:tgtEl>
                                          <p:spTgt spid="161"/>
                                        </p:tgtEl>
                                        <p:attrNameLst>
                                          <p:attrName>ppt_x</p:attrName>
                                        </p:attrNameLst>
                                      </p:cBhvr>
                                      <p:tavLst>
                                        <p:tav tm="0">
                                          <p:val>
                                            <p:strVal val="#ppt_x"/>
                                          </p:val>
                                        </p:tav>
                                        <p:tav tm="100000">
                                          <p:val>
                                            <p:strVal val="#ppt_x"/>
                                          </p:val>
                                        </p:tav>
                                      </p:tavLst>
                                    </p:anim>
                                    <p:anim calcmode="lin" valueType="num">
                                      <p:cBhvr>
                                        <p:cTn id="272" dur="1000" fill="hold"/>
                                        <p:tgtEl>
                                          <p:spTgt spid="161"/>
                                        </p:tgtEl>
                                        <p:attrNameLst>
                                          <p:attrName>ppt_y</p:attrName>
                                        </p:attrNameLst>
                                      </p:cBhvr>
                                      <p:tavLst>
                                        <p:tav tm="0">
                                          <p:val>
                                            <p:strVal val="#ppt_y+.1"/>
                                          </p:val>
                                        </p:tav>
                                        <p:tav tm="100000">
                                          <p:val>
                                            <p:strVal val="#ppt_y"/>
                                          </p:val>
                                        </p:tav>
                                      </p:tavLst>
                                    </p:anim>
                                  </p:childTnLst>
                                </p:cTn>
                              </p:par>
                              <p:par>
                                <p:cTn id="273" presetID="42" presetClass="entr" presetSubtype="0" fill="hold" nodeType="withEffect">
                                  <p:stCondLst>
                                    <p:cond delay="0"/>
                                  </p:stCondLst>
                                  <p:childTnLst>
                                    <p:set>
                                      <p:cBhvr>
                                        <p:cTn id="274" dur="1" fill="hold">
                                          <p:stCondLst>
                                            <p:cond delay="0"/>
                                          </p:stCondLst>
                                        </p:cTn>
                                        <p:tgtEl>
                                          <p:spTgt spid="170"/>
                                        </p:tgtEl>
                                        <p:attrNameLst>
                                          <p:attrName>style.visibility</p:attrName>
                                        </p:attrNameLst>
                                      </p:cBhvr>
                                      <p:to>
                                        <p:strVal val="visible"/>
                                      </p:to>
                                    </p:set>
                                    <p:animEffect transition="in" filter="fade">
                                      <p:cBhvr>
                                        <p:cTn id="275" dur="1000"/>
                                        <p:tgtEl>
                                          <p:spTgt spid="170"/>
                                        </p:tgtEl>
                                      </p:cBhvr>
                                    </p:animEffect>
                                    <p:anim calcmode="lin" valueType="num">
                                      <p:cBhvr>
                                        <p:cTn id="276" dur="1000" fill="hold"/>
                                        <p:tgtEl>
                                          <p:spTgt spid="170"/>
                                        </p:tgtEl>
                                        <p:attrNameLst>
                                          <p:attrName>ppt_x</p:attrName>
                                        </p:attrNameLst>
                                      </p:cBhvr>
                                      <p:tavLst>
                                        <p:tav tm="0">
                                          <p:val>
                                            <p:strVal val="#ppt_x"/>
                                          </p:val>
                                        </p:tav>
                                        <p:tav tm="100000">
                                          <p:val>
                                            <p:strVal val="#ppt_x"/>
                                          </p:val>
                                        </p:tav>
                                      </p:tavLst>
                                    </p:anim>
                                    <p:anim calcmode="lin" valueType="num">
                                      <p:cBhvr>
                                        <p:cTn id="277" dur="1000" fill="hold"/>
                                        <p:tgtEl>
                                          <p:spTgt spid="170"/>
                                        </p:tgtEl>
                                        <p:attrNameLst>
                                          <p:attrName>ppt_y</p:attrName>
                                        </p:attrNameLst>
                                      </p:cBhvr>
                                      <p:tavLst>
                                        <p:tav tm="0">
                                          <p:val>
                                            <p:strVal val="#ppt_y+.1"/>
                                          </p:val>
                                        </p:tav>
                                        <p:tav tm="100000">
                                          <p:val>
                                            <p:strVal val="#ppt_y"/>
                                          </p:val>
                                        </p:tav>
                                      </p:tavLst>
                                    </p:anim>
                                  </p:childTnLst>
                                </p:cTn>
                              </p:par>
                              <p:par>
                                <p:cTn id="278" presetID="42" presetClass="entr" presetSubtype="0" fill="hold" nodeType="withEffect">
                                  <p:stCondLst>
                                    <p:cond delay="0"/>
                                  </p:stCondLst>
                                  <p:childTnLst>
                                    <p:set>
                                      <p:cBhvr>
                                        <p:cTn id="279" dur="1" fill="hold">
                                          <p:stCondLst>
                                            <p:cond delay="0"/>
                                          </p:stCondLst>
                                        </p:cTn>
                                        <p:tgtEl>
                                          <p:spTgt spid="197"/>
                                        </p:tgtEl>
                                        <p:attrNameLst>
                                          <p:attrName>style.visibility</p:attrName>
                                        </p:attrNameLst>
                                      </p:cBhvr>
                                      <p:to>
                                        <p:strVal val="visible"/>
                                      </p:to>
                                    </p:set>
                                    <p:animEffect transition="in" filter="fade">
                                      <p:cBhvr>
                                        <p:cTn id="280" dur="1000"/>
                                        <p:tgtEl>
                                          <p:spTgt spid="197"/>
                                        </p:tgtEl>
                                      </p:cBhvr>
                                    </p:animEffect>
                                    <p:anim calcmode="lin" valueType="num">
                                      <p:cBhvr>
                                        <p:cTn id="281" dur="1000" fill="hold"/>
                                        <p:tgtEl>
                                          <p:spTgt spid="197"/>
                                        </p:tgtEl>
                                        <p:attrNameLst>
                                          <p:attrName>ppt_x</p:attrName>
                                        </p:attrNameLst>
                                      </p:cBhvr>
                                      <p:tavLst>
                                        <p:tav tm="0">
                                          <p:val>
                                            <p:strVal val="#ppt_x"/>
                                          </p:val>
                                        </p:tav>
                                        <p:tav tm="100000">
                                          <p:val>
                                            <p:strVal val="#ppt_x"/>
                                          </p:val>
                                        </p:tav>
                                      </p:tavLst>
                                    </p:anim>
                                    <p:anim calcmode="lin" valueType="num">
                                      <p:cBhvr>
                                        <p:cTn id="282" dur="1000" fill="hold"/>
                                        <p:tgtEl>
                                          <p:spTgt spid="197"/>
                                        </p:tgtEl>
                                        <p:attrNameLst>
                                          <p:attrName>ppt_y</p:attrName>
                                        </p:attrNameLst>
                                      </p:cBhvr>
                                      <p:tavLst>
                                        <p:tav tm="0">
                                          <p:val>
                                            <p:strVal val="#ppt_y+.1"/>
                                          </p:val>
                                        </p:tav>
                                        <p:tav tm="100000">
                                          <p:val>
                                            <p:strVal val="#ppt_y"/>
                                          </p:val>
                                        </p:tav>
                                      </p:tavLst>
                                    </p:anim>
                                  </p:childTnLst>
                                </p:cTn>
                              </p:par>
                              <p:par>
                                <p:cTn id="283" presetID="42" presetClass="entr" presetSubtype="0" fill="hold" grpId="0" nodeType="withEffect">
                                  <p:stCondLst>
                                    <p:cond delay="0"/>
                                  </p:stCondLst>
                                  <p:childTnLst>
                                    <p:set>
                                      <p:cBhvr>
                                        <p:cTn id="284" dur="1" fill="hold">
                                          <p:stCondLst>
                                            <p:cond delay="0"/>
                                          </p:stCondLst>
                                        </p:cTn>
                                        <p:tgtEl>
                                          <p:spTgt spid="154"/>
                                        </p:tgtEl>
                                        <p:attrNameLst>
                                          <p:attrName>style.visibility</p:attrName>
                                        </p:attrNameLst>
                                      </p:cBhvr>
                                      <p:to>
                                        <p:strVal val="visible"/>
                                      </p:to>
                                    </p:set>
                                    <p:animEffect transition="in" filter="fade">
                                      <p:cBhvr>
                                        <p:cTn id="285" dur="1000"/>
                                        <p:tgtEl>
                                          <p:spTgt spid="154"/>
                                        </p:tgtEl>
                                      </p:cBhvr>
                                    </p:animEffect>
                                    <p:anim calcmode="lin" valueType="num">
                                      <p:cBhvr>
                                        <p:cTn id="286" dur="1000" fill="hold"/>
                                        <p:tgtEl>
                                          <p:spTgt spid="154"/>
                                        </p:tgtEl>
                                        <p:attrNameLst>
                                          <p:attrName>ppt_x</p:attrName>
                                        </p:attrNameLst>
                                      </p:cBhvr>
                                      <p:tavLst>
                                        <p:tav tm="0">
                                          <p:val>
                                            <p:strVal val="#ppt_x"/>
                                          </p:val>
                                        </p:tav>
                                        <p:tav tm="100000">
                                          <p:val>
                                            <p:strVal val="#ppt_x"/>
                                          </p:val>
                                        </p:tav>
                                      </p:tavLst>
                                    </p:anim>
                                    <p:anim calcmode="lin" valueType="num">
                                      <p:cBhvr>
                                        <p:cTn id="287" dur="1000" fill="hold"/>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201" grpId="0" animBg="1"/>
      <p:bldP spid="203" grpId="0" animBg="1"/>
      <p:bldP spid="3" grpId="0"/>
      <p:bldP spid="4" grpId="0"/>
      <p:bldP spid="5" grpId="0"/>
      <p:bldP spid="6"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73F16E-6CE5-4078-98BF-843FC87952EB}"/>
              </a:ext>
            </a:extLst>
          </p:cNvPr>
          <p:cNvSpPr/>
          <p:nvPr/>
        </p:nvSpPr>
        <p:spPr>
          <a:xfrm>
            <a:off x="6812917" y="933811"/>
            <a:ext cx="3326003" cy="5643974"/>
          </a:xfrm>
          <a:prstGeom prst="rect">
            <a:avLst/>
          </a:prstGeom>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4" name="Text Placeholder 3"/>
          <p:cNvSpPr>
            <a:spLocks noGrp="1"/>
          </p:cNvSpPr>
          <p:nvPr>
            <p:ph type="body" sz="quarter" idx="4294967295"/>
          </p:nvPr>
        </p:nvSpPr>
        <p:spPr>
          <a:xfrm>
            <a:off x="868686" y="1121548"/>
            <a:ext cx="5042262" cy="5456237"/>
          </a:xfrm>
        </p:spPr>
        <p:txBody>
          <a:bodyPr/>
          <a:lstStyle/>
          <a:p>
            <a:r>
              <a:rPr lang="en-US" sz="2869" b="1" dirty="0">
                <a:solidFill>
                  <a:schemeClr val="tx1"/>
                </a:solidFill>
              </a:rPr>
              <a:t>Rolling Upgrades</a:t>
            </a:r>
          </a:p>
          <a:p>
            <a:r>
              <a:rPr lang="en-US" sz="2869" b="1" dirty="0">
                <a:solidFill>
                  <a:schemeClr val="tx1"/>
                </a:solidFill>
              </a:rPr>
              <a:t>Availability Guarantees</a:t>
            </a:r>
          </a:p>
          <a:p>
            <a:r>
              <a:rPr lang="en-US" sz="2869" b="1" dirty="0">
                <a:solidFill>
                  <a:schemeClr val="tx1"/>
                </a:solidFill>
              </a:rPr>
              <a:t>Scale Out Architecture</a:t>
            </a:r>
          </a:p>
          <a:p>
            <a:r>
              <a:rPr lang="en-US" sz="2869" b="1" dirty="0">
                <a:solidFill>
                  <a:schemeClr val="tx1"/>
                </a:solidFill>
              </a:rPr>
              <a:t>Resource Governance</a:t>
            </a:r>
          </a:p>
          <a:p>
            <a:r>
              <a:rPr lang="en-US" sz="2869" b="1" dirty="0">
                <a:solidFill>
                  <a:schemeClr val="tx1"/>
                </a:solidFill>
              </a:rPr>
              <a:t>Density</a:t>
            </a:r>
          </a:p>
          <a:p>
            <a:r>
              <a:rPr lang="en-US" sz="2869" b="1" dirty="0">
                <a:solidFill>
                  <a:schemeClr val="tx1"/>
                </a:solidFill>
              </a:rPr>
              <a:t>Packaging &amp; Deployment</a:t>
            </a:r>
          </a:p>
          <a:p>
            <a:r>
              <a:rPr lang="en-US" sz="2869" b="1" dirty="0">
                <a:solidFill>
                  <a:schemeClr val="tx1"/>
                </a:solidFill>
              </a:rPr>
              <a:t>Policy Enforcement</a:t>
            </a:r>
          </a:p>
          <a:p>
            <a:r>
              <a:rPr lang="en-US" sz="2869" b="1" dirty="0">
                <a:solidFill>
                  <a:schemeClr val="tx1"/>
                </a:solidFill>
              </a:rPr>
              <a:t>Granular Versioning</a:t>
            </a:r>
          </a:p>
          <a:p>
            <a:r>
              <a:rPr lang="en-US" sz="2869" b="1" dirty="0">
                <a:solidFill>
                  <a:schemeClr val="tx1"/>
                </a:solidFill>
              </a:rPr>
              <a:t>Stateful Workloads</a:t>
            </a:r>
          </a:p>
          <a:p>
            <a:r>
              <a:rPr lang="en-US" sz="2869" b="1" dirty="0">
                <a:solidFill>
                  <a:schemeClr val="tx1"/>
                </a:solidFill>
              </a:rPr>
              <a:t>Leader Election</a:t>
            </a:r>
          </a:p>
        </p:txBody>
      </p:sp>
      <p:sp>
        <p:nvSpPr>
          <p:cNvPr id="5" name="Text Placeholder 4"/>
          <p:cNvSpPr>
            <a:spLocks noGrp="1"/>
          </p:cNvSpPr>
          <p:nvPr>
            <p:ph type="body" sz="quarter" idx="4294967295"/>
          </p:nvPr>
        </p:nvSpPr>
        <p:spPr>
          <a:xfrm>
            <a:off x="7301100" y="1121548"/>
            <a:ext cx="5141912" cy="5456237"/>
          </a:xfrm>
        </p:spPr>
        <p:txBody>
          <a:bodyPr/>
          <a:lstStyle/>
          <a:p>
            <a:r>
              <a:rPr lang="en-US" sz="2869" b="1" dirty="0" err="1">
                <a:solidFill>
                  <a:schemeClr val="tx1"/>
                </a:solidFill>
              </a:rPr>
              <a:t>Mesos</a:t>
            </a:r>
            <a:endParaRPr lang="en-US" sz="2869" b="1" dirty="0">
              <a:solidFill>
                <a:schemeClr val="tx1"/>
              </a:solidFill>
            </a:endParaRPr>
          </a:p>
          <a:p>
            <a:r>
              <a:rPr lang="en-US" sz="2869" b="1" dirty="0">
                <a:solidFill>
                  <a:schemeClr val="tx1"/>
                </a:solidFill>
              </a:rPr>
              <a:t>Kubernetes</a:t>
            </a:r>
          </a:p>
          <a:p>
            <a:r>
              <a:rPr lang="en-US" sz="2869" b="1" dirty="0">
                <a:solidFill>
                  <a:schemeClr val="tx1"/>
                </a:solidFill>
              </a:rPr>
              <a:t>Zookeeper</a:t>
            </a:r>
          </a:p>
          <a:p>
            <a:r>
              <a:rPr lang="en-US" sz="2869" b="1" dirty="0" err="1">
                <a:solidFill>
                  <a:schemeClr val="tx1"/>
                </a:solidFill>
              </a:rPr>
              <a:t>Redis</a:t>
            </a:r>
            <a:endParaRPr lang="en-US" sz="2869" b="1" dirty="0">
              <a:solidFill>
                <a:schemeClr val="tx1"/>
              </a:solidFill>
            </a:endParaRPr>
          </a:p>
          <a:p>
            <a:r>
              <a:rPr lang="en-US" sz="2869" b="1" dirty="0">
                <a:solidFill>
                  <a:schemeClr val="tx1"/>
                </a:solidFill>
              </a:rPr>
              <a:t>Raven</a:t>
            </a:r>
          </a:p>
          <a:p>
            <a:r>
              <a:rPr lang="en-US" sz="2869" b="1" dirty="0">
                <a:solidFill>
                  <a:schemeClr val="tx1"/>
                </a:solidFill>
              </a:rPr>
              <a:t>MongoDB</a:t>
            </a:r>
          </a:p>
          <a:p>
            <a:r>
              <a:rPr lang="en-US" sz="2869" b="1" dirty="0">
                <a:solidFill>
                  <a:schemeClr val="tx1"/>
                </a:solidFill>
              </a:rPr>
              <a:t>Yarn</a:t>
            </a:r>
          </a:p>
          <a:p>
            <a:r>
              <a:rPr lang="en-US" sz="2869" b="1" dirty="0">
                <a:solidFill>
                  <a:schemeClr val="tx1"/>
                </a:solidFill>
              </a:rPr>
              <a:t>Swarm</a:t>
            </a:r>
          </a:p>
          <a:p>
            <a:r>
              <a:rPr lang="en-US" sz="2869" b="1" dirty="0">
                <a:solidFill>
                  <a:schemeClr val="tx1"/>
                </a:solidFill>
              </a:rPr>
              <a:t>Hadoop</a:t>
            </a:r>
          </a:p>
          <a:p>
            <a:r>
              <a:rPr lang="en-US" sz="2869" b="1" dirty="0">
                <a:solidFill>
                  <a:schemeClr val="tx1"/>
                </a:solidFill>
              </a:rPr>
              <a:t>Containers</a:t>
            </a:r>
          </a:p>
        </p:txBody>
      </p:sp>
      <p:cxnSp>
        <p:nvCxnSpPr>
          <p:cNvPr id="7" name="Straight Arrow Connector 6"/>
          <p:cNvCxnSpPr/>
          <p:nvPr/>
        </p:nvCxnSpPr>
        <p:spPr>
          <a:xfrm flipV="1">
            <a:off x="4406570" y="2450385"/>
            <a:ext cx="3101298" cy="369450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323313" y="1378460"/>
            <a:ext cx="3163742" cy="41629"/>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135064" y="1409681"/>
            <a:ext cx="2249738" cy="57122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Arc 14"/>
          <p:cNvSpPr/>
          <p:nvPr/>
        </p:nvSpPr>
        <p:spPr>
          <a:xfrm flipH="1">
            <a:off x="6631386" y="1409680"/>
            <a:ext cx="1708160" cy="1105001"/>
          </a:xfrm>
          <a:prstGeom prst="arc">
            <a:avLst>
              <a:gd name="adj1" fmla="val 16200000"/>
              <a:gd name="adj2" fmla="val 5193155"/>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22">
              <a:solidFill>
                <a:srgbClr val="DD5900"/>
              </a:solidFill>
              <a:latin typeface="Segoe UI"/>
            </a:endParaRPr>
          </a:p>
        </p:txBody>
      </p:sp>
      <p:cxnSp>
        <p:nvCxnSpPr>
          <p:cNvPr id="17" name="Straight Arrow Connector 16"/>
          <p:cNvCxnSpPr/>
          <p:nvPr/>
        </p:nvCxnSpPr>
        <p:spPr>
          <a:xfrm>
            <a:off x="4864907" y="3067212"/>
            <a:ext cx="2620558" cy="159481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967706" y="1378460"/>
            <a:ext cx="2517760" cy="164314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5546565" y="1969373"/>
            <a:ext cx="1938903" cy="21862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30610" y="4662021"/>
            <a:ext cx="2854192" cy="4725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15" idx="0"/>
          </p:cNvCxnSpPr>
          <p:nvPr/>
        </p:nvCxnSpPr>
        <p:spPr>
          <a:xfrm flipV="1">
            <a:off x="4601490" y="1409681"/>
            <a:ext cx="2883976" cy="32033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530610" y="4051904"/>
            <a:ext cx="2954856" cy="165082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4530610" y="2995692"/>
            <a:ext cx="2954856" cy="264759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4601491" y="3647195"/>
            <a:ext cx="2906378" cy="189883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4" name="Arc 33"/>
          <p:cNvSpPr/>
          <p:nvPr/>
        </p:nvSpPr>
        <p:spPr>
          <a:xfrm flipH="1">
            <a:off x="6591181" y="4636597"/>
            <a:ext cx="1773696" cy="1078211"/>
          </a:xfrm>
          <a:prstGeom prst="arc">
            <a:avLst>
              <a:gd name="adj1" fmla="val 16200000"/>
              <a:gd name="adj2" fmla="val 5193155"/>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722">
              <a:solidFill>
                <a:srgbClr val="DD5900"/>
              </a:solidFill>
              <a:latin typeface="Segoe UI"/>
            </a:endParaRPr>
          </a:p>
        </p:txBody>
      </p:sp>
      <p:cxnSp>
        <p:nvCxnSpPr>
          <p:cNvPr id="39" name="Straight Arrow Connector 38"/>
          <p:cNvCxnSpPr/>
          <p:nvPr/>
        </p:nvCxnSpPr>
        <p:spPr>
          <a:xfrm flipV="1">
            <a:off x="4967706" y="1965395"/>
            <a:ext cx="2414880" cy="56081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5034398" y="2570296"/>
            <a:ext cx="2451069" cy="92079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10598488" y="2385158"/>
            <a:ext cx="1169373" cy="2524073"/>
          </a:xfrm>
          <a:prstGeom prst="rect">
            <a:avLst/>
          </a:prstGeom>
          <a:noFill/>
        </p:spPr>
        <p:txBody>
          <a:bodyPr wrap="square" lIns="174839" tIns="139871" rIns="174839" bIns="139871" rtlCol="0">
            <a:spAutoFit/>
          </a:bodyPr>
          <a:lstStyle/>
          <a:p>
            <a:pPr>
              <a:lnSpc>
                <a:spcPct val="90000"/>
              </a:lnSpc>
              <a:spcAft>
                <a:spcPts val="574"/>
              </a:spcAft>
            </a:pPr>
            <a:r>
              <a:rPr lang="en-US" sz="15869" dirty="0">
                <a:gradFill>
                  <a:gsLst>
                    <a:gs pos="2917">
                      <a:srgbClr val="DD5900"/>
                    </a:gs>
                    <a:gs pos="30000">
                      <a:srgbClr val="DD5900"/>
                    </a:gs>
                  </a:gsLst>
                  <a:lin ang="5400000" scaled="0"/>
                </a:gradFill>
                <a:latin typeface="Segoe UI"/>
              </a:rPr>
              <a:t>?</a:t>
            </a:r>
          </a:p>
        </p:txBody>
      </p:sp>
      <p:cxnSp>
        <p:nvCxnSpPr>
          <p:cNvPr id="49" name="Elbow Connector 48"/>
          <p:cNvCxnSpPr/>
          <p:nvPr/>
        </p:nvCxnSpPr>
        <p:spPr>
          <a:xfrm>
            <a:off x="3035678" y="3491089"/>
            <a:ext cx="4346908" cy="2771113"/>
          </a:xfrm>
          <a:prstGeom prst="bentConnector3">
            <a:avLst>
              <a:gd name="adj1" fmla="val 71678"/>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V="1">
            <a:off x="2774557" y="2129660"/>
            <a:ext cx="4733313" cy="147193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5546563" y="4149057"/>
            <a:ext cx="1961305" cy="209897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034396" y="2026510"/>
            <a:ext cx="2411574" cy="329605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5010627" y="3212932"/>
            <a:ext cx="2371959" cy="304927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5" idx="0"/>
          </p:cNvCxnSpPr>
          <p:nvPr/>
        </p:nvCxnSpPr>
        <p:spPr>
          <a:xfrm flipV="1">
            <a:off x="4040059" y="1409679"/>
            <a:ext cx="3445407" cy="473520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478747" y="1575523"/>
            <a:ext cx="2967224" cy="38987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V="1">
            <a:off x="2796214" y="2459794"/>
            <a:ext cx="4681815" cy="1047714"/>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2951648" y="1897960"/>
            <a:ext cx="4577879" cy="1764982"/>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3107082" y="1348566"/>
            <a:ext cx="4379972" cy="246981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V="1">
            <a:off x="3937647" y="4518424"/>
            <a:ext cx="3483830" cy="17867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787992" y="3598619"/>
            <a:ext cx="4724668" cy="2088113"/>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4601491" y="5134557"/>
            <a:ext cx="2906378" cy="1010328"/>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endCxn id="15" idx="0"/>
          </p:cNvCxnSpPr>
          <p:nvPr/>
        </p:nvCxnSpPr>
        <p:spPr>
          <a:xfrm flipV="1">
            <a:off x="4686044" y="1409680"/>
            <a:ext cx="2799422" cy="3407775"/>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4686044" y="4817455"/>
            <a:ext cx="2843483" cy="13274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flipV="1">
            <a:off x="5020341" y="2026510"/>
            <a:ext cx="2425629" cy="1196136"/>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135064" y="2514680"/>
            <a:ext cx="2372804" cy="552531"/>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Title 1"/>
          <p:cNvSpPr txBox="1">
            <a:spLocks/>
          </p:cNvSpPr>
          <p:nvPr/>
        </p:nvSpPr>
        <p:spPr>
          <a:xfrm>
            <a:off x="210975" y="201973"/>
            <a:ext cx="11581052" cy="731838"/>
          </a:xfrm>
          <a:prstGeom prst="rect">
            <a:avLst/>
          </a:prstGeom>
        </p:spPr>
        <p:txBody>
          <a:bodyPr lIns="0">
            <a:normAutofit/>
          </a:bodyPr>
          <a:lstStyle>
            <a:lvl1pPr marL="0" algn="l" defTabSz="1109758" rtl="0" eaLnBrk="1" latinLnBrk="0" hangingPunct="1">
              <a:lnSpc>
                <a:spcPct val="90000"/>
              </a:lnSpc>
              <a:spcBef>
                <a:spcPct val="0"/>
              </a:spcBef>
              <a:buNone/>
              <a:defRPr lang="en-US" sz="3200" kern="1200" spc="-59" baseline="0">
                <a:solidFill>
                  <a:schemeClr val="tx1"/>
                </a:solidFill>
                <a:latin typeface="Segoe UI Light" pitchFamily="34" charset="0"/>
                <a:ea typeface="Segoe UI" pitchFamily="34" charset="0"/>
                <a:cs typeface="Segoe UI" pitchFamily="34" charset="0"/>
              </a:defRPr>
            </a:lvl1pPr>
          </a:lstStyle>
          <a:p>
            <a:r>
              <a:rPr lang="en-US" dirty="0"/>
              <a:t>The Complexities of </a:t>
            </a:r>
            <a:r>
              <a:rPr lang="en-US" dirty="0" err="1"/>
              <a:t>Microservices</a:t>
            </a:r>
            <a:r>
              <a:rPr lang="en-US" dirty="0"/>
              <a:t> and Containers</a:t>
            </a:r>
          </a:p>
        </p:txBody>
      </p:sp>
    </p:spTree>
    <p:extLst>
      <p:ext uri="{BB962C8B-B14F-4D97-AF65-F5344CB8AC3E}">
        <p14:creationId xmlns:p14="http://schemas.microsoft.com/office/powerpoint/2010/main" val="8247580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fade">
                                      <p:cBhvr>
                                        <p:cTn id="10" dur="500"/>
                                        <p:tgtEl>
                                          <p:spTgt spid="5">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Effect transition="in" filter="fade">
                                      <p:cBhvr>
                                        <p:cTn id="13" dur="500"/>
                                        <p:tgtEl>
                                          <p:spTgt spid="5">
                                            <p:txEl>
                                              <p:pRg st="1" end="1"/>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xEl>
                                              <p:pRg st="2" end="2"/>
                                            </p:txEl>
                                          </p:spTgt>
                                        </p:tgtEl>
                                        <p:attrNameLst>
                                          <p:attrName>style.visibility</p:attrName>
                                        </p:attrNameLst>
                                      </p:cBhvr>
                                      <p:to>
                                        <p:strVal val="visible"/>
                                      </p:to>
                                    </p:set>
                                    <p:animEffect transition="in" filter="fade">
                                      <p:cBhvr>
                                        <p:cTn id="16" dur="500"/>
                                        <p:tgtEl>
                                          <p:spTgt spid="5">
                                            <p:txEl>
                                              <p:pRg st="2" end="2"/>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animEffect transition="in" filter="fade">
                                      <p:cBhvr>
                                        <p:cTn id="19" dur="500"/>
                                        <p:tgtEl>
                                          <p:spTgt spid="5">
                                            <p:txEl>
                                              <p:pRg st="3" end="3"/>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animEffect transition="in" filter="fade">
                                      <p:cBhvr>
                                        <p:cTn id="25" dur="500"/>
                                        <p:tgtEl>
                                          <p:spTgt spid="5">
                                            <p:txEl>
                                              <p:pRg st="5" end="5"/>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Effect transition="in" filter="fade">
                                      <p:cBhvr>
                                        <p:cTn id="28" dur="500"/>
                                        <p:tgtEl>
                                          <p:spTgt spid="5">
                                            <p:txEl>
                                              <p:pRg st="6" end="6"/>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Effect transition="in" filter="fade">
                                      <p:cBhvr>
                                        <p:cTn id="31" dur="500"/>
                                        <p:tgtEl>
                                          <p:spTgt spid="5">
                                            <p:txEl>
                                              <p:pRg st="7" end="7"/>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txEl>
                                              <p:pRg st="8" end="8"/>
                                            </p:txEl>
                                          </p:spTgt>
                                        </p:tgtEl>
                                        <p:attrNameLst>
                                          <p:attrName>style.visibility</p:attrName>
                                        </p:attrNameLst>
                                      </p:cBhvr>
                                      <p:to>
                                        <p:strVal val="visible"/>
                                      </p:to>
                                    </p:set>
                                    <p:animEffect transition="in" filter="fade">
                                      <p:cBhvr>
                                        <p:cTn id="34" dur="500"/>
                                        <p:tgtEl>
                                          <p:spTgt spid="5">
                                            <p:txEl>
                                              <p:pRg st="8" end="8"/>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
                                            <p:txEl>
                                              <p:pRg st="9" end="9"/>
                                            </p:txEl>
                                          </p:spTgt>
                                        </p:tgtEl>
                                        <p:attrNameLst>
                                          <p:attrName>style.visibility</p:attrName>
                                        </p:attrNameLst>
                                      </p:cBhvr>
                                      <p:to>
                                        <p:strVal val="visible"/>
                                      </p:to>
                                    </p:set>
                                    <p:animEffect transition="in" filter="fade">
                                      <p:cBhvr>
                                        <p:cTn id="37" dur="500"/>
                                        <p:tgtEl>
                                          <p:spTgt spid="5">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7"/>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9"/>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11"/>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2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29"/>
                                        </p:tgtEl>
                                        <p:attrNameLst>
                                          <p:attrName>style.visibility</p:attrName>
                                        </p:attrNameLst>
                                      </p:cBhvr>
                                      <p:to>
                                        <p:strVal val="visible"/>
                                      </p:to>
                                    </p:set>
                                  </p:childTnLst>
                                </p:cTn>
                              </p:par>
                              <p:par>
                                <p:cTn id="64" presetID="1" presetClass="entr" presetSubtype="0" fill="hold" nodeType="withEffect">
                                  <p:stCondLst>
                                    <p:cond delay="0"/>
                                  </p:stCondLst>
                                  <p:childTnLst>
                                    <p:set>
                                      <p:cBhvr>
                                        <p:cTn id="65" dur="1" fill="hold">
                                          <p:stCondLst>
                                            <p:cond delay="0"/>
                                          </p:stCondLst>
                                        </p:cTn>
                                        <p:tgtEl>
                                          <p:spTgt spid="3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41"/>
                                        </p:tgtEl>
                                        <p:attrNameLst>
                                          <p:attrName>style.visibility</p:attrName>
                                        </p:attrNameLst>
                                      </p:cBhvr>
                                      <p:to>
                                        <p:strVal val="visible"/>
                                      </p:to>
                                    </p:set>
                                  </p:childTnLst>
                                </p:cTn>
                              </p:par>
                              <p:par>
                                <p:cTn id="72" presetID="1" presetClass="entr" presetSubtype="0" fill="hold" nodeType="withEffect">
                                  <p:stCondLst>
                                    <p:cond delay="0"/>
                                  </p:stCondLst>
                                  <p:childTnLst>
                                    <p:set>
                                      <p:cBhvr>
                                        <p:cTn id="73" dur="1" fill="hold">
                                          <p:stCondLst>
                                            <p:cond delay="0"/>
                                          </p:stCondLst>
                                        </p:cTn>
                                        <p:tgtEl>
                                          <p:spTgt spid="49"/>
                                        </p:tgtEl>
                                        <p:attrNameLst>
                                          <p:attrName>style.visibility</p:attrName>
                                        </p:attrNameLst>
                                      </p:cBhvr>
                                      <p:to>
                                        <p:strVal val="visible"/>
                                      </p:to>
                                    </p:set>
                                  </p:childTnLst>
                                </p:cTn>
                              </p:par>
                              <p:par>
                                <p:cTn id="74" presetID="1" presetClass="entr" presetSubtype="0" fill="hold" nodeType="withEffect">
                                  <p:stCondLst>
                                    <p:cond delay="0"/>
                                  </p:stCondLst>
                                  <p:childTnLst>
                                    <p:set>
                                      <p:cBhvr>
                                        <p:cTn id="75" dur="1" fill="hold">
                                          <p:stCondLst>
                                            <p:cond delay="0"/>
                                          </p:stCondLst>
                                        </p:cTn>
                                        <p:tgtEl>
                                          <p:spTgt spid="5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0"/>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2"/>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26"/>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28"/>
                                        </p:tgtEl>
                                        <p:attrNameLst>
                                          <p:attrName>style.visibility</p:attrName>
                                        </p:attrNameLst>
                                      </p:cBhvr>
                                      <p:to>
                                        <p:strVal val="visible"/>
                                      </p:to>
                                    </p:set>
                                  </p:childTnLst>
                                </p:cTn>
                              </p:par>
                              <p:par>
                                <p:cTn id="84" presetID="1" presetClass="entr" presetSubtype="0" fill="hold" nodeType="withEffect">
                                  <p:stCondLst>
                                    <p:cond delay="0"/>
                                  </p:stCondLst>
                                  <p:childTnLst>
                                    <p:set>
                                      <p:cBhvr>
                                        <p:cTn id="85" dur="1" fill="hold">
                                          <p:stCondLst>
                                            <p:cond delay="0"/>
                                          </p:stCondLst>
                                        </p:cTn>
                                        <p:tgtEl>
                                          <p:spTgt spid="31"/>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36"/>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38"/>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40"/>
                                        </p:tgtEl>
                                        <p:attrNameLst>
                                          <p:attrName>style.visibility</p:attrName>
                                        </p:attrNameLst>
                                      </p:cBhvr>
                                      <p:to>
                                        <p:strVal val="visible"/>
                                      </p:to>
                                    </p:set>
                                  </p:childTnLst>
                                </p:cTn>
                              </p:par>
                            </p:childTnLst>
                          </p:cTn>
                        </p:par>
                        <p:par>
                          <p:cTn id="96" fill="hold">
                            <p:stCondLst>
                              <p:cond delay="0"/>
                            </p:stCondLst>
                            <p:childTnLst>
                              <p:par>
                                <p:cTn id="97" presetID="1" presetClass="entr" presetSubtype="0" fill="hold" nodeType="afterEffect">
                                  <p:stCondLst>
                                    <p:cond delay="0"/>
                                  </p:stCondLst>
                                  <p:childTnLst>
                                    <p:set>
                                      <p:cBhvr>
                                        <p:cTn id="98" dur="1" fill="hold">
                                          <p:stCondLst>
                                            <p:cond delay="0"/>
                                          </p:stCondLst>
                                        </p:cTn>
                                        <p:tgtEl>
                                          <p:spTgt spid="42"/>
                                        </p:tgtEl>
                                        <p:attrNameLst>
                                          <p:attrName>style.visibility</p:attrName>
                                        </p:attrNameLst>
                                      </p:cBhvr>
                                      <p:to>
                                        <p:strVal val="visible"/>
                                      </p:to>
                                    </p:set>
                                  </p:childTnLst>
                                </p:cTn>
                              </p:par>
                            </p:childTnLst>
                          </p:cTn>
                        </p:par>
                        <p:par>
                          <p:cTn id="99" fill="hold">
                            <p:stCondLst>
                              <p:cond delay="0"/>
                            </p:stCondLst>
                            <p:childTnLst>
                              <p:par>
                                <p:cTn id="100" presetID="1" presetClass="entr" presetSubtype="0" fill="hold" nodeType="afterEffect">
                                  <p:stCondLst>
                                    <p:cond delay="0"/>
                                  </p:stCondLst>
                                  <p:childTnLst>
                                    <p:set>
                                      <p:cBhvr>
                                        <p:cTn id="101" dur="1" fill="hold">
                                          <p:stCondLst>
                                            <p:cond delay="0"/>
                                          </p:stCondLst>
                                        </p:cTn>
                                        <p:tgtEl>
                                          <p:spTgt spid="44"/>
                                        </p:tgtEl>
                                        <p:attrNameLst>
                                          <p:attrName>style.visibility</p:attrName>
                                        </p:attrNameLst>
                                      </p:cBhvr>
                                      <p:to>
                                        <p:strVal val="visible"/>
                                      </p:to>
                                    </p:set>
                                  </p:childTnLst>
                                </p:cTn>
                              </p:par>
                            </p:childTnLst>
                          </p:cTn>
                        </p:par>
                        <p:par>
                          <p:cTn id="102" fill="hold">
                            <p:stCondLst>
                              <p:cond delay="0"/>
                            </p:stCondLst>
                            <p:childTnLst>
                              <p:par>
                                <p:cTn id="103" presetID="1" presetClass="entr" presetSubtype="0" fill="hold" nodeType="afterEffect">
                                  <p:stCondLst>
                                    <p:cond delay="0"/>
                                  </p:stCondLst>
                                  <p:childTnLst>
                                    <p:set>
                                      <p:cBhvr>
                                        <p:cTn id="104" dur="1" fill="hold">
                                          <p:stCondLst>
                                            <p:cond delay="0"/>
                                          </p:stCondLst>
                                        </p:cTn>
                                        <p:tgtEl>
                                          <p:spTgt spid="47"/>
                                        </p:tgtEl>
                                        <p:attrNameLst>
                                          <p:attrName>style.visibility</p:attrName>
                                        </p:attrNameLst>
                                      </p:cBhvr>
                                      <p:to>
                                        <p:strVal val="visible"/>
                                      </p:to>
                                    </p:set>
                                  </p:childTnLst>
                                </p:cTn>
                              </p:par>
                            </p:childTnLst>
                          </p:cTn>
                        </p:par>
                        <p:par>
                          <p:cTn id="105" fill="hold">
                            <p:stCondLst>
                              <p:cond delay="0"/>
                            </p:stCondLst>
                            <p:childTnLst>
                              <p:par>
                                <p:cTn id="106" presetID="1" presetClass="entr" presetSubtype="0" fill="hold" nodeType="afterEffect">
                                  <p:stCondLst>
                                    <p:cond delay="0"/>
                                  </p:stCondLst>
                                  <p:childTnLst>
                                    <p:set>
                                      <p:cBhvr>
                                        <p:cTn id="107" dur="1" fill="hold">
                                          <p:stCondLst>
                                            <p:cond delay="0"/>
                                          </p:stCondLst>
                                        </p:cTn>
                                        <p:tgtEl>
                                          <p:spTgt spid="50"/>
                                        </p:tgtEl>
                                        <p:attrNameLst>
                                          <p:attrName>style.visibility</p:attrName>
                                        </p:attrNameLst>
                                      </p:cBhvr>
                                      <p:to>
                                        <p:strVal val="visible"/>
                                      </p:to>
                                    </p:set>
                                  </p:childTnLst>
                                </p:cTn>
                              </p:par>
                            </p:childTnLst>
                          </p:cTn>
                        </p:par>
                        <p:par>
                          <p:cTn id="108" fill="hold">
                            <p:stCondLst>
                              <p:cond delay="0"/>
                            </p:stCondLst>
                            <p:childTnLst>
                              <p:par>
                                <p:cTn id="109" presetID="1" presetClass="entr" presetSubtype="0" fill="hold" nodeType="afterEffect">
                                  <p:stCondLst>
                                    <p:cond delay="0"/>
                                  </p:stCondLst>
                                  <p:childTnLst>
                                    <p:set>
                                      <p:cBhvr>
                                        <p:cTn id="110" dur="1" fill="hold">
                                          <p:stCondLst>
                                            <p:cond delay="0"/>
                                          </p:stCondLst>
                                        </p:cTn>
                                        <p:tgtEl>
                                          <p:spTgt spid="52"/>
                                        </p:tgtEl>
                                        <p:attrNameLst>
                                          <p:attrName>style.visibility</p:attrName>
                                        </p:attrNameLst>
                                      </p:cBhvr>
                                      <p:to>
                                        <p:strVal val="visible"/>
                                      </p:to>
                                    </p:set>
                                  </p:childTnLst>
                                </p:cTn>
                              </p:par>
                            </p:childTnLst>
                          </p:cTn>
                        </p:par>
                        <p:par>
                          <p:cTn id="111" fill="hold">
                            <p:stCondLst>
                              <p:cond delay="0"/>
                            </p:stCondLst>
                            <p:childTnLst>
                              <p:par>
                                <p:cTn id="112" presetID="1" presetClass="entr" presetSubtype="0" fill="hold" nodeType="afterEffect">
                                  <p:stCondLst>
                                    <p:cond delay="0"/>
                                  </p:stCondLst>
                                  <p:childTnLst>
                                    <p:set>
                                      <p:cBhvr>
                                        <p:cTn id="113" dur="1" fill="hold">
                                          <p:stCondLst>
                                            <p:cond delay="0"/>
                                          </p:stCondLst>
                                        </p:cTn>
                                        <p:tgtEl>
                                          <p:spTgt spid="54"/>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0" nodeType="clickEffect">
                                  <p:stCondLst>
                                    <p:cond delay="0"/>
                                  </p:stCondLst>
                                  <p:childTnLst>
                                    <p:set>
                                      <p:cBhvr>
                                        <p:cTn id="117"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build="p"/>
      <p:bldP spid="15" grpId="0" animBg="1"/>
      <p:bldP spid="34" grpId="0" animBg="1"/>
      <p:bldP spid="46"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78823" y="250877"/>
            <a:ext cx="11783999" cy="774557"/>
          </a:xfrm>
        </p:spPr>
        <p:txBody>
          <a:bodyPr/>
          <a:lstStyle/>
          <a:p>
            <a:r>
              <a:rPr lang="en-US" dirty="0">
                <a:solidFill>
                  <a:schemeClr val="tx1"/>
                </a:solidFill>
              </a:rPr>
              <a:t>Service Fabric offers an E2E integrated solution</a:t>
            </a:r>
            <a:endParaRPr lang="en-US" sz="3442" u="sng" dirty="0">
              <a:solidFill>
                <a:schemeClr val="tx1"/>
              </a:solidFill>
            </a:endParaRPr>
          </a:p>
        </p:txBody>
      </p:sp>
      <p:sp>
        <p:nvSpPr>
          <p:cNvPr id="4" name="Text Placeholder 3"/>
          <p:cNvSpPr>
            <a:spLocks noGrp="1"/>
          </p:cNvSpPr>
          <p:nvPr>
            <p:ph type="body" sz="quarter" idx="10"/>
          </p:nvPr>
        </p:nvSpPr>
        <p:spPr>
          <a:xfrm>
            <a:off x="544710" y="1225299"/>
            <a:ext cx="5142040" cy="5456691"/>
          </a:xfrm>
        </p:spPr>
        <p:txBody>
          <a:bodyPr/>
          <a:lstStyle/>
          <a:p>
            <a:r>
              <a:rPr lang="en-US" sz="2400" b="1" dirty="0">
                <a:solidFill>
                  <a:schemeClr val="tx1"/>
                </a:solidFill>
              </a:rPr>
              <a:t>Rolling Upgrades</a:t>
            </a:r>
          </a:p>
          <a:p>
            <a:r>
              <a:rPr lang="en-US" sz="2400" b="1" dirty="0">
                <a:solidFill>
                  <a:schemeClr val="tx1"/>
                </a:solidFill>
              </a:rPr>
              <a:t>Availability Guarantees</a:t>
            </a:r>
          </a:p>
          <a:p>
            <a:r>
              <a:rPr lang="en-US" sz="2400" b="1" dirty="0">
                <a:solidFill>
                  <a:schemeClr val="tx1"/>
                </a:solidFill>
              </a:rPr>
              <a:t>Scale Out Architecture</a:t>
            </a:r>
          </a:p>
          <a:p>
            <a:r>
              <a:rPr lang="en-US" sz="2400" b="1" dirty="0">
                <a:solidFill>
                  <a:schemeClr val="tx1"/>
                </a:solidFill>
              </a:rPr>
              <a:t>Resource Governance</a:t>
            </a:r>
          </a:p>
          <a:p>
            <a:r>
              <a:rPr lang="en-US" sz="2400" b="1" dirty="0">
                <a:solidFill>
                  <a:schemeClr val="tx1"/>
                </a:solidFill>
              </a:rPr>
              <a:t>Density</a:t>
            </a:r>
          </a:p>
          <a:p>
            <a:r>
              <a:rPr lang="en-US" sz="2400" b="1" dirty="0">
                <a:solidFill>
                  <a:schemeClr val="tx1"/>
                </a:solidFill>
              </a:rPr>
              <a:t>Packaging &amp; Deployment</a:t>
            </a:r>
          </a:p>
          <a:p>
            <a:r>
              <a:rPr lang="en-US" sz="2400" b="1" dirty="0">
                <a:solidFill>
                  <a:schemeClr val="tx1"/>
                </a:solidFill>
              </a:rPr>
              <a:t>Policy Enforcement</a:t>
            </a:r>
          </a:p>
          <a:p>
            <a:r>
              <a:rPr lang="en-US" sz="2400" b="1" dirty="0">
                <a:solidFill>
                  <a:schemeClr val="tx1"/>
                </a:solidFill>
              </a:rPr>
              <a:t>Granular Versioning</a:t>
            </a:r>
          </a:p>
          <a:p>
            <a:r>
              <a:rPr lang="en-US" sz="2400" b="1" dirty="0">
                <a:solidFill>
                  <a:schemeClr val="tx1"/>
                </a:solidFill>
              </a:rPr>
              <a:t>Stateful Workloads</a:t>
            </a:r>
          </a:p>
          <a:p>
            <a:r>
              <a:rPr lang="en-US" sz="2400" b="1" dirty="0">
                <a:solidFill>
                  <a:schemeClr val="tx1"/>
                </a:solidFill>
              </a:rPr>
              <a:t>Leader Election</a:t>
            </a:r>
          </a:p>
        </p:txBody>
      </p:sp>
      <p:sp>
        <p:nvSpPr>
          <p:cNvPr id="6" name="Right Arrow 5"/>
          <p:cNvSpPr/>
          <p:nvPr/>
        </p:nvSpPr>
        <p:spPr bwMode="auto">
          <a:xfrm>
            <a:off x="5174023" y="3243742"/>
            <a:ext cx="1944459" cy="893369"/>
          </a:xfrm>
          <a:prstGeom prst="rightArrow">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4586" rIns="0" bIns="44586" numCol="1" rtlCol="0" anchor="ctr" anchorCtr="0" compatLnSpc="1">
            <a:prstTxWarp prst="textNoShape">
              <a:avLst/>
            </a:prstTxWarp>
          </a:bodyPr>
          <a:lstStyle/>
          <a:p>
            <a:pPr algn="ctr" defTabSz="891347" fontAlgn="base">
              <a:spcBef>
                <a:spcPct val="0"/>
              </a:spcBef>
              <a:spcAft>
                <a:spcPct val="0"/>
              </a:spcAft>
            </a:pPr>
            <a:endParaRPr lang="en-US" sz="1912" dirty="0">
              <a:gradFill>
                <a:gsLst>
                  <a:gs pos="16814">
                    <a:srgbClr val="FFFFFF"/>
                  </a:gs>
                  <a:gs pos="46000">
                    <a:srgbClr val="FFFFFF"/>
                  </a:gs>
                </a:gsLst>
                <a:lin ang="5400000" scaled="0"/>
              </a:gradFill>
              <a:latin typeface="Segoe UI"/>
            </a:endParaRPr>
          </a:p>
        </p:txBody>
      </p:sp>
      <p:sp>
        <p:nvSpPr>
          <p:cNvPr id="24" name="Text Placeholder 4"/>
          <p:cNvSpPr txBox="1">
            <a:spLocks/>
          </p:cNvSpPr>
          <p:nvPr/>
        </p:nvSpPr>
        <p:spPr>
          <a:xfrm>
            <a:off x="7391777" y="2683407"/>
            <a:ext cx="4882508" cy="2727115"/>
          </a:xfrm>
          <a:prstGeom prst="rect">
            <a:avLst/>
          </a:prstGeom>
        </p:spPr>
        <p:txBody>
          <a:bodyPr vert="horz" wrap="square" lIns="139871" tIns="87419" rIns="139871" bIns="87419" rtlCol="0">
            <a:spAutoFit/>
          </a:bodyPr>
          <a:lstStyle>
            <a:lvl1pPr marL="0" marR="0" indent="0" algn="l" defTabSz="914293" rtl="0" eaLnBrk="1" fontAlgn="auto" latinLnBrk="0" hangingPunct="1">
              <a:lnSpc>
                <a:spcPct val="90000"/>
              </a:lnSpc>
              <a:spcBef>
                <a:spcPts val="1200"/>
              </a:spcBef>
              <a:spcAft>
                <a:spcPts val="0"/>
              </a:spcAft>
              <a:buClr>
                <a:schemeClr val="tx1"/>
              </a:buClr>
              <a:buSzPct val="90000"/>
              <a:buFont typeface="Wingdings" pitchFamily="2" charset="2"/>
              <a:buNone/>
              <a:tabLst/>
              <a:defRPr sz="3137" kern="1200" spc="0" baseline="0">
                <a:gradFill>
                  <a:gsLst>
                    <a:gs pos="12389">
                      <a:schemeClr val="tx2"/>
                    </a:gs>
                    <a:gs pos="31000">
                      <a:schemeClr val="tx2"/>
                    </a:gs>
                  </a:gsLst>
                  <a:lin ang="5400000" scaled="0"/>
                </a:gradFill>
                <a:latin typeface="+mj-lt"/>
                <a:ea typeface="+mn-ea"/>
                <a:cs typeface="+mn-cs"/>
              </a:defRPr>
            </a:lvl1pPr>
            <a:lvl2pPr marL="0"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2pPr>
            <a:lvl3pPr marL="227191"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961" kern="1200" spc="0" baseline="0">
                <a:gradFill>
                  <a:gsLst>
                    <a:gs pos="1250">
                      <a:schemeClr val="tx1"/>
                    </a:gs>
                    <a:gs pos="100000">
                      <a:schemeClr val="tx1"/>
                    </a:gs>
                  </a:gsLst>
                  <a:lin ang="5400000" scaled="0"/>
                </a:gradFill>
                <a:latin typeface="+mn-lt"/>
                <a:ea typeface="+mn-ea"/>
                <a:cs typeface="+mn-cs"/>
              </a:defRPr>
            </a:lvl3pPr>
            <a:lvl4pPr marL="451269"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4pPr>
            <a:lvl5pPr marL="672236" marR="0" indent="0" algn="l" defTabSz="914293" rtl="0" eaLnBrk="1" fontAlgn="auto" latinLnBrk="0" hangingPunct="1">
              <a:lnSpc>
                <a:spcPct val="90000"/>
              </a:lnSpc>
              <a:spcBef>
                <a:spcPct val="20000"/>
              </a:spcBef>
              <a:spcAft>
                <a:spcPts val="0"/>
              </a:spcAft>
              <a:buClr>
                <a:schemeClr val="tx1"/>
              </a:buClr>
              <a:buSzPct val="90000"/>
              <a:buFont typeface="Wingdings" panose="05000000000000000000" pitchFamily="2" charset="2"/>
              <a:buNone/>
              <a:tabLst/>
              <a:defRPr sz="1765" kern="1200" spc="0" baseline="0">
                <a:gradFill>
                  <a:gsLst>
                    <a:gs pos="1250">
                      <a:schemeClr val="tx1"/>
                    </a:gs>
                    <a:gs pos="100000">
                      <a:schemeClr val="tx1"/>
                    </a:gs>
                  </a:gsLst>
                  <a:lin ang="5400000" scaled="0"/>
                </a:gradFill>
                <a:latin typeface="+mn-lt"/>
                <a:ea typeface="+mn-ea"/>
                <a:cs typeface="+mn-cs"/>
              </a:defRPr>
            </a:lvl5pPr>
            <a:lvl6pPr marL="2514307"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456"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602"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750" indent="-228574" algn="l" defTabSz="914293"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a:buClr>
                <a:srgbClr val="DD5900"/>
              </a:buClr>
            </a:pPr>
            <a:endParaRPr lang="en-US" sz="10994" dirty="0">
              <a:solidFill>
                <a:schemeClr val="tx1"/>
              </a:solidFill>
              <a:latin typeface="Segoe UI Light"/>
            </a:endParaRPr>
          </a:p>
          <a:p>
            <a:pPr>
              <a:buClr>
                <a:srgbClr val="DD5900"/>
              </a:buClr>
            </a:pPr>
            <a:r>
              <a:rPr lang="en-US" sz="6000" dirty="0">
                <a:solidFill>
                  <a:schemeClr val="tx1"/>
                </a:solidFill>
                <a:latin typeface="Segoe UI Light"/>
              </a:rPr>
              <a:t>Service Fabric</a:t>
            </a:r>
          </a:p>
        </p:txBody>
      </p:sp>
      <p:pic>
        <p:nvPicPr>
          <p:cNvPr id="8" name="Picture 7"/>
          <p:cNvPicPr>
            <a:picLocks noChangeAspect="1"/>
          </p:cNvPicPr>
          <p:nvPr/>
        </p:nvPicPr>
        <p:blipFill>
          <a:blip r:embed="rId3"/>
          <a:stretch>
            <a:fillRect/>
          </a:stretch>
        </p:blipFill>
        <p:spPr>
          <a:xfrm>
            <a:off x="8827718" y="2683408"/>
            <a:ext cx="1625166" cy="1625166"/>
          </a:xfrm>
          <a:prstGeom prst="rect">
            <a:avLst/>
          </a:prstGeom>
        </p:spPr>
      </p:pic>
    </p:spTree>
    <p:extLst>
      <p:ext uri="{BB962C8B-B14F-4D97-AF65-F5344CB8AC3E}">
        <p14:creationId xmlns:p14="http://schemas.microsoft.com/office/powerpoint/2010/main" val="366494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Service Fabric</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
        <p:nvSpPr>
          <p:cNvPr id="6" name="Text Placeholder 5">
            <a:extLst>
              <a:ext uri="{FF2B5EF4-FFF2-40B4-BE49-F238E27FC236}">
                <a16:creationId xmlns:a16="http://schemas.microsoft.com/office/drawing/2014/main" id="{61C0E1CA-AEE0-411E-82C6-7D1D8FF4F50C}"/>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305107132"/>
      </p:ext>
    </p:extLst>
  </p:cSld>
  <p:clrMapOvr>
    <a:masterClrMapping/>
  </p:clrMapOvr>
  <p:transition>
    <p:fade/>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30337" y="161329"/>
            <a:ext cx="12436475" cy="553818"/>
          </a:xfrm>
        </p:spPr>
        <p:txBody>
          <a:bodyPr>
            <a:noAutofit/>
          </a:bodyPr>
          <a:lstStyle/>
          <a:p>
            <a:r>
              <a:rPr lang="en-US" sz="3600" dirty="0"/>
              <a:t>Capabilities of Service Fabric</a:t>
            </a:r>
          </a:p>
        </p:txBody>
      </p:sp>
      <p:sp>
        <p:nvSpPr>
          <p:cNvPr id="2" name="Text Placeholder 1"/>
          <p:cNvSpPr>
            <a:spLocks noGrp="1"/>
          </p:cNvSpPr>
          <p:nvPr>
            <p:ph type="body" sz="quarter" idx="4294967295"/>
          </p:nvPr>
        </p:nvSpPr>
        <p:spPr>
          <a:xfrm>
            <a:off x="280087" y="1085850"/>
            <a:ext cx="11884025" cy="5326063"/>
          </a:xfrm>
        </p:spPr>
        <p:txBody>
          <a:bodyPr/>
          <a:lstStyle/>
          <a:p>
            <a:r>
              <a:rPr lang="en-US" sz="3200" dirty="0">
                <a:solidFill>
                  <a:schemeClr val="tx1"/>
                </a:solidFill>
              </a:rPr>
              <a:t>Clustering – </a:t>
            </a:r>
            <a:r>
              <a:rPr lang="en-US" sz="2800" dirty="0">
                <a:solidFill>
                  <a:schemeClr val="tx1"/>
                </a:solidFill>
              </a:rPr>
              <a:t>Create a pool of resources</a:t>
            </a:r>
            <a:endParaRPr lang="en-US" sz="3200" dirty="0">
              <a:solidFill>
                <a:schemeClr val="tx1"/>
              </a:solidFill>
            </a:endParaRPr>
          </a:p>
          <a:p>
            <a:r>
              <a:rPr lang="en-US" sz="3200" dirty="0">
                <a:solidFill>
                  <a:schemeClr val="tx1"/>
                </a:solidFill>
              </a:rPr>
              <a:t>Environment abstraction – </a:t>
            </a:r>
            <a:r>
              <a:rPr lang="en-US" sz="2800" dirty="0">
                <a:solidFill>
                  <a:schemeClr val="tx1"/>
                </a:solidFill>
              </a:rPr>
              <a:t>Run anywhere</a:t>
            </a:r>
            <a:endParaRPr lang="en-US" sz="3200" dirty="0">
              <a:solidFill>
                <a:schemeClr val="tx1"/>
              </a:solidFill>
            </a:endParaRPr>
          </a:p>
          <a:p>
            <a:r>
              <a:rPr lang="en-US" sz="3200" dirty="0">
                <a:solidFill>
                  <a:schemeClr val="tx1"/>
                </a:solidFill>
              </a:rPr>
              <a:t>Always-on availability – </a:t>
            </a:r>
            <a:r>
              <a:rPr lang="en-US" sz="2800" dirty="0"/>
              <a:t>Auto detect and handle failure in seconds</a:t>
            </a:r>
            <a:endParaRPr lang="en-US" sz="3200" dirty="0">
              <a:solidFill>
                <a:schemeClr val="tx1"/>
              </a:solidFill>
            </a:endParaRPr>
          </a:p>
          <a:p>
            <a:r>
              <a:rPr lang="en-US" sz="3200" dirty="0">
                <a:solidFill>
                  <a:schemeClr val="tx1"/>
                </a:solidFill>
              </a:rPr>
              <a:t>Orchestration – </a:t>
            </a:r>
            <a:r>
              <a:rPr lang="en-US" sz="2800" dirty="0">
                <a:solidFill>
                  <a:schemeClr val="tx1"/>
                </a:solidFill>
              </a:rPr>
              <a:t>Manage resources and placement</a:t>
            </a:r>
            <a:endParaRPr lang="en-US" sz="3200" dirty="0">
              <a:solidFill>
                <a:schemeClr val="tx1"/>
              </a:solidFill>
            </a:endParaRPr>
          </a:p>
          <a:p>
            <a:r>
              <a:rPr lang="en-US" sz="3200" dirty="0">
                <a:solidFill>
                  <a:schemeClr val="tx1"/>
                </a:solidFill>
              </a:rPr>
              <a:t>Management – </a:t>
            </a:r>
            <a:r>
              <a:rPr lang="en-US" sz="2800" dirty="0">
                <a:solidFill>
                  <a:schemeClr val="tx1"/>
                </a:solidFill>
              </a:rPr>
              <a:t>Rolling upgrades with health monitoring</a:t>
            </a:r>
          </a:p>
          <a:p>
            <a:r>
              <a:rPr lang="en-US" sz="3200" dirty="0">
                <a:solidFill>
                  <a:schemeClr val="tx1"/>
                </a:solidFill>
              </a:rPr>
              <a:t>Programming models – </a:t>
            </a:r>
            <a:r>
              <a:rPr lang="en-US" sz="2800" dirty="0">
                <a:solidFill>
                  <a:schemeClr val="tx1"/>
                </a:solidFill>
              </a:rPr>
              <a:t>Microservices application platform</a:t>
            </a:r>
            <a:endParaRPr lang="en-US" sz="3200" dirty="0">
              <a:solidFill>
                <a:schemeClr val="tx1"/>
              </a:solidFill>
            </a:endParaRPr>
          </a:p>
          <a:p>
            <a:r>
              <a:rPr lang="en-US" sz="3200" dirty="0">
                <a:solidFill>
                  <a:schemeClr val="tx1"/>
                </a:solidFill>
              </a:rPr>
              <a:t>Reliability &amp; Latency – </a:t>
            </a:r>
            <a:r>
              <a:rPr lang="en-US" sz="2800" dirty="0">
                <a:solidFill>
                  <a:schemeClr val="tx1"/>
                </a:solidFill>
              </a:rPr>
              <a:t>Support for stateful workloads</a:t>
            </a:r>
          </a:p>
          <a:p>
            <a:r>
              <a:rPr lang="en-US" sz="3200" dirty="0">
                <a:solidFill>
                  <a:schemeClr val="tx1"/>
                </a:solidFill>
              </a:rPr>
              <a:t>Data-aware  – </a:t>
            </a:r>
            <a:r>
              <a:rPr lang="en-US" sz="2800" dirty="0">
                <a:solidFill>
                  <a:schemeClr val="tx1"/>
                </a:solidFill>
              </a:rPr>
              <a:t>Meets all your data needs </a:t>
            </a:r>
            <a:endParaRPr lang="en-US" sz="3200" dirty="0">
              <a:solidFill>
                <a:schemeClr val="tx1"/>
              </a:solidFill>
            </a:endParaRPr>
          </a:p>
          <a:p>
            <a:r>
              <a:rPr lang="en-US" sz="3200" dirty="0">
                <a:solidFill>
                  <a:schemeClr val="tx1"/>
                </a:solidFill>
              </a:rPr>
              <a:t>E2E tooling – </a:t>
            </a:r>
            <a:r>
              <a:rPr lang="en-US" sz="2800" dirty="0">
                <a:solidFill>
                  <a:schemeClr val="tx1"/>
                </a:solidFill>
              </a:rPr>
              <a:t>IDEs, dev box, chaos testing, monitoring</a:t>
            </a:r>
            <a:endParaRPr lang="en-US" sz="3200" dirty="0">
              <a:solidFill>
                <a:schemeClr val="tx1"/>
              </a:solidFill>
            </a:endParaRPr>
          </a:p>
        </p:txBody>
      </p:sp>
    </p:spTree>
    <p:extLst>
      <p:ext uri="{BB962C8B-B14F-4D97-AF65-F5344CB8AC3E}">
        <p14:creationId xmlns:p14="http://schemas.microsoft.com/office/powerpoint/2010/main" val="3651619358"/>
      </p:ext>
    </p:extLst>
  </p:cSld>
  <p:clrMapOvr>
    <a:masterClrMapping/>
  </p:clrMapOvr>
  <p:transition>
    <p:fade/>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entagon 82"/>
          <p:cNvSpPr/>
          <p:nvPr/>
        </p:nvSpPr>
        <p:spPr bwMode="auto">
          <a:xfrm rot="5400000">
            <a:off x="10043192" y="3527365"/>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69" name="Hexagon 168"/>
          <p:cNvSpPr>
            <a:spLocks noChangeAspect="1"/>
          </p:cNvSpPr>
          <p:nvPr/>
        </p:nvSpPr>
        <p:spPr bwMode="auto">
          <a:xfrm>
            <a:off x="1434441"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0" name="Hexagon 169"/>
          <p:cNvSpPr>
            <a:spLocks noChangeAspect="1"/>
          </p:cNvSpPr>
          <p:nvPr/>
        </p:nvSpPr>
        <p:spPr bwMode="auto">
          <a:xfrm>
            <a:off x="2547563"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Hexagon 170"/>
          <p:cNvSpPr>
            <a:spLocks noChangeAspect="1"/>
          </p:cNvSpPr>
          <p:nvPr/>
        </p:nvSpPr>
        <p:spPr bwMode="auto">
          <a:xfrm>
            <a:off x="3620110"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3" name="Hexagon 172"/>
          <p:cNvSpPr>
            <a:spLocks noChangeAspect="1"/>
          </p:cNvSpPr>
          <p:nvPr/>
        </p:nvSpPr>
        <p:spPr bwMode="auto">
          <a:xfrm>
            <a:off x="4721478"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4" name="Hexagon 173"/>
          <p:cNvSpPr>
            <a:spLocks noChangeAspect="1"/>
          </p:cNvSpPr>
          <p:nvPr/>
        </p:nvSpPr>
        <p:spPr bwMode="auto">
          <a:xfrm>
            <a:off x="5822847"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5" name="Hexagon 174"/>
          <p:cNvSpPr>
            <a:spLocks noChangeAspect="1"/>
          </p:cNvSpPr>
          <p:nvPr/>
        </p:nvSpPr>
        <p:spPr bwMode="auto">
          <a:xfrm>
            <a:off x="6905116"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6" name="Hexagon 175"/>
          <p:cNvSpPr>
            <a:spLocks noChangeAspect="1"/>
          </p:cNvSpPr>
          <p:nvPr/>
        </p:nvSpPr>
        <p:spPr bwMode="auto">
          <a:xfrm>
            <a:off x="7989525"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7" name="Hexagon 176"/>
          <p:cNvSpPr>
            <a:spLocks noChangeAspect="1"/>
          </p:cNvSpPr>
          <p:nvPr/>
        </p:nvSpPr>
        <p:spPr bwMode="auto">
          <a:xfrm>
            <a:off x="9087515"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8" name="Hexagon 177"/>
          <p:cNvSpPr>
            <a:spLocks noChangeAspect="1"/>
          </p:cNvSpPr>
          <p:nvPr/>
        </p:nvSpPr>
        <p:spPr bwMode="auto">
          <a:xfrm>
            <a:off x="10155950" y="2844794"/>
            <a:ext cx="652716" cy="564600"/>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9" name="Pentagon 92"/>
          <p:cNvSpPr/>
          <p:nvPr/>
        </p:nvSpPr>
        <p:spPr bwMode="auto">
          <a:xfrm rot="5400000">
            <a:off x="1120074" y="3548838"/>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0" name="Pentagon 93"/>
          <p:cNvSpPr/>
          <p:nvPr/>
        </p:nvSpPr>
        <p:spPr bwMode="auto">
          <a:xfrm rot="5400000">
            <a:off x="7016038" y="3548838"/>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1" name="Pentagon 94"/>
          <p:cNvSpPr/>
          <p:nvPr/>
        </p:nvSpPr>
        <p:spPr bwMode="auto">
          <a:xfrm rot="5400000">
            <a:off x="4089645" y="3548838"/>
            <a:ext cx="1112212" cy="1565098"/>
          </a:xfrm>
          <a:prstGeom prst="homePlate">
            <a:avLst>
              <a:gd name="adj" fmla="val 38432"/>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2" name="Rectangle 181"/>
          <p:cNvSpPr/>
          <p:nvPr/>
        </p:nvSpPr>
        <p:spPr bwMode="auto">
          <a:xfrm>
            <a:off x="892470" y="3119881"/>
            <a:ext cx="10481561" cy="931412"/>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83" name="Group 182"/>
          <p:cNvGrpSpPr/>
          <p:nvPr/>
        </p:nvGrpSpPr>
        <p:grpSpPr>
          <a:xfrm>
            <a:off x="892470" y="1582881"/>
            <a:ext cx="10481561" cy="1480965"/>
            <a:chOff x="880533" y="1857930"/>
            <a:chExt cx="10706923" cy="1512807"/>
          </a:xfrm>
        </p:grpSpPr>
        <p:sp>
          <p:nvSpPr>
            <p:cNvPr id="184" name="Hexagon 183"/>
            <p:cNvSpPr>
              <a:spLocks noChangeAspect="1"/>
            </p:cNvSpPr>
            <p:nvPr/>
          </p:nvSpPr>
          <p:spPr bwMode="auto">
            <a:xfrm>
              <a:off x="880533"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5" name="Hexagon 184"/>
            <p:cNvSpPr>
              <a:spLocks noChangeAspect="1"/>
            </p:cNvSpPr>
            <p:nvPr/>
          </p:nvSpPr>
          <p:spPr bwMode="auto">
            <a:xfrm>
              <a:off x="1438686"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6" name="Hexagon 185"/>
            <p:cNvSpPr>
              <a:spLocks noChangeAspect="1"/>
            </p:cNvSpPr>
            <p:nvPr/>
          </p:nvSpPr>
          <p:spPr bwMode="auto">
            <a:xfrm>
              <a:off x="1438686"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7" name="Hexagon 186"/>
            <p:cNvSpPr>
              <a:spLocks noChangeAspect="1"/>
            </p:cNvSpPr>
            <p:nvPr/>
          </p:nvSpPr>
          <p:spPr bwMode="auto">
            <a:xfrm>
              <a:off x="1996839"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8" name="Hexagon 187"/>
            <p:cNvSpPr>
              <a:spLocks noChangeAspect="1"/>
            </p:cNvSpPr>
            <p:nvPr/>
          </p:nvSpPr>
          <p:spPr bwMode="auto">
            <a:xfrm>
              <a:off x="1996839"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Hexagon 188"/>
            <p:cNvSpPr>
              <a:spLocks noChangeAspect="1"/>
            </p:cNvSpPr>
            <p:nvPr/>
          </p:nvSpPr>
          <p:spPr bwMode="auto">
            <a:xfrm>
              <a:off x="880533"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0" name="Hexagon 189"/>
            <p:cNvSpPr>
              <a:spLocks noChangeAspect="1"/>
            </p:cNvSpPr>
            <p:nvPr/>
          </p:nvSpPr>
          <p:spPr bwMode="auto">
            <a:xfrm>
              <a:off x="2554992"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1" name="Hexagon 190"/>
            <p:cNvSpPr>
              <a:spLocks noChangeAspect="1"/>
            </p:cNvSpPr>
            <p:nvPr/>
          </p:nvSpPr>
          <p:spPr bwMode="auto">
            <a:xfrm>
              <a:off x="2554992"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2" name="Hexagon 191"/>
            <p:cNvSpPr>
              <a:spLocks noChangeAspect="1"/>
            </p:cNvSpPr>
            <p:nvPr/>
          </p:nvSpPr>
          <p:spPr bwMode="auto">
            <a:xfrm>
              <a:off x="3113145" y="2175933"/>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3" name="Hexagon 192"/>
            <p:cNvSpPr>
              <a:spLocks noChangeAspect="1"/>
            </p:cNvSpPr>
            <p:nvPr/>
          </p:nvSpPr>
          <p:spPr bwMode="auto">
            <a:xfrm>
              <a:off x="3671298"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4" name="Hexagon 193"/>
            <p:cNvSpPr>
              <a:spLocks noChangeAspect="1"/>
            </p:cNvSpPr>
            <p:nvPr/>
          </p:nvSpPr>
          <p:spPr bwMode="auto">
            <a:xfrm>
              <a:off x="3671298"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5" name="Hexagon 194"/>
            <p:cNvSpPr>
              <a:spLocks noChangeAspect="1"/>
            </p:cNvSpPr>
            <p:nvPr/>
          </p:nvSpPr>
          <p:spPr bwMode="auto">
            <a:xfrm>
              <a:off x="4229451" y="217593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6" name="Hexagon 195"/>
            <p:cNvSpPr>
              <a:spLocks noChangeAspect="1"/>
            </p:cNvSpPr>
            <p:nvPr/>
          </p:nvSpPr>
          <p:spPr bwMode="auto">
            <a:xfrm>
              <a:off x="4229451" y="2793998"/>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7" name="Hexagon 196"/>
            <p:cNvSpPr>
              <a:spLocks noChangeAspect="1"/>
            </p:cNvSpPr>
            <p:nvPr/>
          </p:nvSpPr>
          <p:spPr bwMode="auto">
            <a:xfrm>
              <a:off x="3113145" y="2793997"/>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8" name="Hexagon 197"/>
            <p:cNvSpPr>
              <a:spLocks noChangeAspect="1"/>
            </p:cNvSpPr>
            <p:nvPr/>
          </p:nvSpPr>
          <p:spPr bwMode="auto">
            <a:xfrm>
              <a:off x="4787604"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99" name="Hexagon 198"/>
            <p:cNvSpPr>
              <a:spLocks noChangeAspect="1"/>
            </p:cNvSpPr>
            <p:nvPr/>
          </p:nvSpPr>
          <p:spPr bwMode="auto">
            <a:xfrm>
              <a:off x="4787604"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0" name="Hexagon 199"/>
            <p:cNvSpPr>
              <a:spLocks noChangeAspect="1"/>
            </p:cNvSpPr>
            <p:nvPr/>
          </p:nvSpPr>
          <p:spPr bwMode="auto">
            <a:xfrm>
              <a:off x="534246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1" name="Hexagon 200"/>
            <p:cNvSpPr>
              <a:spLocks noChangeAspect="1"/>
            </p:cNvSpPr>
            <p:nvPr/>
          </p:nvSpPr>
          <p:spPr bwMode="auto">
            <a:xfrm>
              <a:off x="5900619"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2" name="Hexagon 201"/>
            <p:cNvSpPr>
              <a:spLocks noChangeAspect="1"/>
            </p:cNvSpPr>
            <p:nvPr/>
          </p:nvSpPr>
          <p:spPr bwMode="auto">
            <a:xfrm>
              <a:off x="5900619"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3" name="Hexagon 202"/>
            <p:cNvSpPr>
              <a:spLocks noChangeAspect="1"/>
            </p:cNvSpPr>
            <p:nvPr/>
          </p:nvSpPr>
          <p:spPr bwMode="auto">
            <a:xfrm>
              <a:off x="6458772" y="217593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4" name="Hexagon 203"/>
            <p:cNvSpPr>
              <a:spLocks noChangeAspect="1"/>
            </p:cNvSpPr>
            <p:nvPr/>
          </p:nvSpPr>
          <p:spPr bwMode="auto">
            <a:xfrm>
              <a:off x="6458772" y="2793998"/>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5" name="Hexagon 204"/>
            <p:cNvSpPr>
              <a:spLocks noChangeAspect="1"/>
            </p:cNvSpPr>
            <p:nvPr/>
          </p:nvSpPr>
          <p:spPr bwMode="auto">
            <a:xfrm>
              <a:off x="5342466" y="2785530"/>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6" name="Hexagon 205"/>
            <p:cNvSpPr>
              <a:spLocks noChangeAspect="1"/>
            </p:cNvSpPr>
            <p:nvPr/>
          </p:nvSpPr>
          <p:spPr bwMode="auto">
            <a:xfrm>
              <a:off x="7016925" y="1866396"/>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7" name="Hexagon 206"/>
            <p:cNvSpPr>
              <a:spLocks noChangeAspect="1"/>
            </p:cNvSpPr>
            <p:nvPr/>
          </p:nvSpPr>
          <p:spPr bwMode="auto">
            <a:xfrm>
              <a:off x="7016925" y="2484462"/>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8" name="Hexagon 207"/>
            <p:cNvSpPr>
              <a:spLocks noChangeAspect="1"/>
            </p:cNvSpPr>
            <p:nvPr/>
          </p:nvSpPr>
          <p:spPr bwMode="auto">
            <a:xfrm>
              <a:off x="7575078" y="2175933"/>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09" name="Hexagon 208"/>
            <p:cNvSpPr>
              <a:spLocks noChangeAspect="1"/>
            </p:cNvSpPr>
            <p:nvPr/>
          </p:nvSpPr>
          <p:spPr bwMode="auto">
            <a:xfrm>
              <a:off x="8133231" y="18663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0" name="Hexagon 209"/>
            <p:cNvSpPr>
              <a:spLocks noChangeAspect="1"/>
            </p:cNvSpPr>
            <p:nvPr/>
          </p:nvSpPr>
          <p:spPr bwMode="auto">
            <a:xfrm>
              <a:off x="8133231" y="2484462"/>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1" name="Hexagon 210"/>
            <p:cNvSpPr>
              <a:spLocks noChangeAspect="1"/>
            </p:cNvSpPr>
            <p:nvPr/>
          </p:nvSpPr>
          <p:spPr bwMode="auto">
            <a:xfrm>
              <a:off x="8691384" y="2175932"/>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2" name="Hexagon 211"/>
            <p:cNvSpPr>
              <a:spLocks noChangeAspect="1"/>
            </p:cNvSpPr>
            <p:nvPr/>
          </p:nvSpPr>
          <p:spPr bwMode="auto">
            <a:xfrm>
              <a:off x="8691384" y="2793998"/>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3" name="Hexagon 212"/>
            <p:cNvSpPr>
              <a:spLocks noChangeAspect="1"/>
            </p:cNvSpPr>
            <p:nvPr/>
          </p:nvSpPr>
          <p:spPr bwMode="auto">
            <a:xfrm>
              <a:off x="7575078" y="2793997"/>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4" name="Hexagon 213"/>
            <p:cNvSpPr>
              <a:spLocks noChangeAspect="1"/>
            </p:cNvSpPr>
            <p:nvPr/>
          </p:nvSpPr>
          <p:spPr bwMode="auto">
            <a:xfrm>
              <a:off x="9249537" y="1866396"/>
              <a:ext cx="666750" cy="576739"/>
            </a:xfrm>
            <a:prstGeom prst="hexagon">
              <a:avLst/>
            </a:prstGeom>
            <a:solidFill>
              <a:srgbClr val="0078D7">
                <a:lumMod val="60000"/>
                <a:lumOff val="4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5" name="Hexagon 214"/>
            <p:cNvSpPr>
              <a:spLocks noChangeAspect="1"/>
            </p:cNvSpPr>
            <p:nvPr/>
          </p:nvSpPr>
          <p:spPr bwMode="auto">
            <a:xfrm>
              <a:off x="9249537" y="2484462"/>
              <a:ext cx="666750" cy="576739"/>
            </a:xfrm>
            <a:prstGeom prst="hexagon">
              <a:avLst/>
            </a:prstGeom>
            <a:solidFill>
              <a:srgbClr val="0078D7">
                <a:lumMod val="40000"/>
                <a:lumOff val="6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6" name="Hexagon 215"/>
            <p:cNvSpPr>
              <a:spLocks noChangeAspect="1"/>
            </p:cNvSpPr>
            <p:nvPr/>
          </p:nvSpPr>
          <p:spPr bwMode="auto">
            <a:xfrm>
              <a:off x="9804400" y="2167467"/>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7" name="Hexagon 216"/>
            <p:cNvSpPr>
              <a:spLocks noChangeAspect="1"/>
            </p:cNvSpPr>
            <p:nvPr/>
          </p:nvSpPr>
          <p:spPr bwMode="auto">
            <a:xfrm>
              <a:off x="10362553" y="1857930"/>
              <a:ext cx="666750" cy="576739"/>
            </a:xfrm>
            <a:prstGeom prst="hexagon">
              <a:avLst/>
            </a:prstGeom>
            <a:solidFill>
              <a:srgbClr val="002050"/>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8" name="Hexagon 217"/>
            <p:cNvSpPr>
              <a:spLocks noChangeAspect="1"/>
            </p:cNvSpPr>
            <p:nvPr/>
          </p:nvSpPr>
          <p:spPr bwMode="auto">
            <a:xfrm>
              <a:off x="10362553" y="2475996"/>
              <a:ext cx="666750" cy="576739"/>
            </a:xfrm>
            <a:prstGeom prst="hexagon">
              <a:avLst/>
            </a:prstGeom>
            <a:solidFill>
              <a:srgbClr val="0078D7">
                <a:lumMod val="20000"/>
                <a:lumOff val="8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19" name="Hexagon 218"/>
            <p:cNvSpPr>
              <a:spLocks noChangeAspect="1"/>
            </p:cNvSpPr>
            <p:nvPr/>
          </p:nvSpPr>
          <p:spPr bwMode="auto">
            <a:xfrm>
              <a:off x="10920706" y="2167466"/>
              <a:ext cx="666750" cy="576739"/>
            </a:xfrm>
            <a:prstGeom prst="hexagon">
              <a:avLst/>
            </a:prstGeom>
            <a:solidFill>
              <a:srgbClr val="00BCF2"/>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0" name="Hexagon 219"/>
            <p:cNvSpPr>
              <a:spLocks noChangeAspect="1"/>
            </p:cNvSpPr>
            <p:nvPr/>
          </p:nvSpPr>
          <p:spPr bwMode="auto">
            <a:xfrm>
              <a:off x="10920706" y="2785532"/>
              <a:ext cx="666750" cy="576739"/>
            </a:xfrm>
            <a:prstGeom prst="hexagon">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21" name="Hexagon 220"/>
            <p:cNvSpPr>
              <a:spLocks noChangeAspect="1"/>
            </p:cNvSpPr>
            <p:nvPr/>
          </p:nvSpPr>
          <p:spPr bwMode="auto">
            <a:xfrm>
              <a:off x="9804400" y="2785531"/>
              <a:ext cx="666750" cy="576739"/>
            </a:xfrm>
            <a:prstGeom prst="hexagon">
              <a:avLst/>
            </a:prstGeom>
            <a:solidFill>
              <a:srgbClr val="0078D7">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79031" tIns="143225" rIns="179031" bIns="143225" numCol="1" spcCol="0" rtlCol="0" fromWordArt="0" anchor="t" anchorCtr="0" forceAA="0" compatLnSpc="1">
              <a:prstTxWarp prst="textNoShape">
                <a:avLst/>
              </a:prstTxWarp>
              <a:noAutofit/>
            </a:bodyPr>
            <a:lstStyle/>
            <a:p>
              <a:pPr algn="ctr" defTabSz="912766" fontAlgn="base">
                <a:lnSpc>
                  <a:spcPct val="90000"/>
                </a:lnSpc>
                <a:spcBef>
                  <a:spcPct val="0"/>
                </a:spcBef>
                <a:spcAft>
                  <a:spcPct val="0"/>
                </a:spcAft>
                <a:defRPr/>
              </a:pPr>
              <a:endParaRPr lang="en-US" sz="235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222" name="Freeform 136"/>
          <p:cNvSpPr>
            <a:spLocks/>
          </p:cNvSpPr>
          <p:nvPr/>
        </p:nvSpPr>
        <p:spPr bwMode="auto">
          <a:xfrm>
            <a:off x="3811168" y="5058228"/>
            <a:ext cx="1755374" cy="971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0078D7">
              <a:lumMod val="20000"/>
              <a:lumOff val="80000"/>
            </a:srgbClr>
          </a:solidFill>
          <a:ln>
            <a:noFill/>
          </a:ln>
        </p:spPr>
        <p:txBody>
          <a:bodyPr vert="horz" wrap="square" lIns="89515" tIns="44757" rIns="89515" bIns="44757" numCol="1" anchor="t" anchorCtr="0" compatLnSpc="1">
            <a:prstTxWarp prst="textNoShape">
              <a:avLst/>
            </a:prstTxWarp>
          </a:bodyPr>
          <a:lstStyle/>
          <a:p>
            <a:pPr defTabSz="913030">
              <a:defRPr/>
            </a:pPr>
            <a:endParaRPr lang="en-US" sz="1762" kern="0">
              <a:solidFill>
                <a:srgbClr val="505050"/>
              </a:solidFill>
              <a:latin typeface="Segoe UI"/>
              <a:ea typeface="MS PGothic" panose="020B0600070205080204" pitchFamily="34" charset="-128"/>
            </a:endParaRPr>
          </a:p>
        </p:txBody>
      </p:sp>
      <p:sp>
        <p:nvSpPr>
          <p:cNvPr id="223" name="Freeform 138"/>
          <p:cNvSpPr>
            <a:spLocks/>
          </p:cNvSpPr>
          <p:nvPr/>
        </p:nvSpPr>
        <p:spPr bwMode="auto">
          <a:xfrm>
            <a:off x="9686423" y="5037750"/>
            <a:ext cx="1755374" cy="971657"/>
          </a:xfrm>
          <a:custGeom>
            <a:avLst/>
            <a:gdLst>
              <a:gd name="T0" fmla="*/ 1662 w 2136"/>
              <a:gd name="T1" fmla="*/ 1181 h 1181"/>
              <a:gd name="T2" fmla="*/ 239 w 2136"/>
              <a:gd name="T3" fmla="*/ 1181 h 1181"/>
              <a:gd name="T4" fmla="*/ 0 w 2136"/>
              <a:gd name="T5" fmla="*/ 937 h 1181"/>
              <a:gd name="T6" fmla="*/ 181 w 2136"/>
              <a:gd name="T7" fmla="*/ 706 h 1181"/>
              <a:gd name="T8" fmla="*/ 462 w 2136"/>
              <a:gd name="T9" fmla="*/ 487 h 1181"/>
              <a:gd name="T10" fmla="*/ 974 w 2136"/>
              <a:gd name="T11" fmla="*/ 0 h 1181"/>
              <a:gd name="T12" fmla="*/ 1440 w 2136"/>
              <a:gd name="T13" fmla="*/ 294 h 1181"/>
              <a:gd name="T14" fmla="*/ 1662 w 2136"/>
              <a:gd name="T15" fmla="*/ 235 h 1181"/>
              <a:gd name="T16" fmla="*/ 2136 w 2136"/>
              <a:gd name="T17" fmla="*/ 710 h 1181"/>
              <a:gd name="T18" fmla="*/ 1662 w 2136"/>
              <a:gd name="T19" fmla="*/ 1181 h 1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6" h="1181">
                <a:moveTo>
                  <a:pt x="1662" y="1181"/>
                </a:moveTo>
                <a:cubicBezTo>
                  <a:pt x="239" y="1181"/>
                  <a:pt x="239" y="1181"/>
                  <a:pt x="239" y="1181"/>
                </a:cubicBezTo>
                <a:cubicBezTo>
                  <a:pt x="109" y="1181"/>
                  <a:pt x="0" y="1071"/>
                  <a:pt x="0" y="937"/>
                </a:cubicBezTo>
                <a:cubicBezTo>
                  <a:pt x="0" y="823"/>
                  <a:pt x="76" y="731"/>
                  <a:pt x="181" y="706"/>
                </a:cubicBezTo>
                <a:cubicBezTo>
                  <a:pt x="231" y="588"/>
                  <a:pt x="336" y="504"/>
                  <a:pt x="462" y="487"/>
                </a:cubicBezTo>
                <a:cubicBezTo>
                  <a:pt x="474" y="218"/>
                  <a:pt x="701" y="0"/>
                  <a:pt x="974" y="0"/>
                </a:cubicBezTo>
                <a:cubicBezTo>
                  <a:pt x="1175" y="0"/>
                  <a:pt x="1356" y="118"/>
                  <a:pt x="1440" y="294"/>
                </a:cubicBezTo>
                <a:cubicBezTo>
                  <a:pt x="1507" y="256"/>
                  <a:pt x="1582" y="235"/>
                  <a:pt x="1662" y="235"/>
                </a:cubicBezTo>
                <a:cubicBezTo>
                  <a:pt x="1922" y="235"/>
                  <a:pt x="2136" y="449"/>
                  <a:pt x="2136" y="710"/>
                </a:cubicBezTo>
                <a:cubicBezTo>
                  <a:pt x="2136" y="966"/>
                  <a:pt x="1922" y="1181"/>
                  <a:pt x="1662" y="1181"/>
                </a:cubicBezTo>
                <a:close/>
              </a:path>
            </a:pathLst>
          </a:custGeom>
          <a:solidFill>
            <a:srgbClr val="FFC326"/>
          </a:solidFill>
          <a:ln>
            <a:noFill/>
          </a:ln>
        </p:spPr>
        <p:txBody>
          <a:bodyPr vert="horz" wrap="square" lIns="89515" tIns="44757" rIns="89515" bIns="44757" numCol="1" anchor="t" anchorCtr="0" compatLnSpc="1">
            <a:prstTxWarp prst="textNoShape">
              <a:avLst/>
            </a:prstTxWarp>
          </a:bodyPr>
          <a:lstStyle/>
          <a:p>
            <a:pPr defTabSz="913030">
              <a:defRPr/>
            </a:pPr>
            <a:endParaRPr lang="en-US" sz="1762" kern="0">
              <a:solidFill>
                <a:srgbClr val="505050"/>
              </a:solidFill>
              <a:latin typeface="Segoe UI"/>
              <a:ea typeface="MS PGothic" panose="020B0600070205080204" pitchFamily="34" charset="-128"/>
            </a:endParaRPr>
          </a:p>
        </p:txBody>
      </p:sp>
      <p:grpSp>
        <p:nvGrpSpPr>
          <p:cNvPr id="225" name="Group 8"/>
          <p:cNvGrpSpPr>
            <a:grpSpLocks noChangeAspect="1"/>
          </p:cNvGrpSpPr>
          <p:nvPr/>
        </p:nvGrpSpPr>
        <p:grpSpPr bwMode="auto">
          <a:xfrm>
            <a:off x="6719928" y="4651695"/>
            <a:ext cx="1771331" cy="1770234"/>
            <a:chOff x="4385" y="3099"/>
            <a:chExt cx="1613" cy="1612"/>
          </a:xfrm>
        </p:grpSpPr>
        <p:sp>
          <p:nvSpPr>
            <p:cNvPr id="227" name="AutoShape 7"/>
            <p:cNvSpPr>
              <a:spLocks noChangeAspect="1" noChangeArrowheads="1" noTextEdit="1"/>
            </p:cNvSpPr>
            <p:nvPr/>
          </p:nvSpPr>
          <p:spPr bwMode="auto">
            <a:xfrm>
              <a:off x="4385" y="3099"/>
              <a:ext cx="1613" cy="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29" name="Rectangle 9"/>
            <p:cNvSpPr>
              <a:spLocks noChangeArrowheads="1"/>
            </p:cNvSpPr>
            <p:nvPr/>
          </p:nvSpPr>
          <p:spPr bwMode="auto">
            <a:xfrm>
              <a:off x="5494" y="3463"/>
              <a:ext cx="253"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0" name="Rectangle 10"/>
            <p:cNvSpPr>
              <a:spLocks noChangeArrowheads="1"/>
            </p:cNvSpPr>
            <p:nvPr/>
          </p:nvSpPr>
          <p:spPr bwMode="auto">
            <a:xfrm>
              <a:off x="4638" y="3463"/>
              <a:ext cx="254" cy="89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1" name="Rectangle 11"/>
            <p:cNvSpPr>
              <a:spLocks noChangeArrowheads="1"/>
            </p:cNvSpPr>
            <p:nvPr/>
          </p:nvSpPr>
          <p:spPr bwMode="auto">
            <a:xfrm>
              <a:off x="4704" y="3531"/>
              <a:ext cx="314" cy="823"/>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2" name="Rectangle 231"/>
            <p:cNvSpPr>
              <a:spLocks noChangeArrowheads="1"/>
            </p:cNvSpPr>
            <p:nvPr/>
          </p:nvSpPr>
          <p:spPr bwMode="auto">
            <a:xfrm>
              <a:off x="5367" y="3653"/>
              <a:ext cx="313" cy="701"/>
            </a:xfrm>
            <a:prstGeom prst="rect">
              <a:avLst/>
            </a:prstGeom>
            <a:solidFill>
              <a:srgbClr val="D2D2D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3" name="Rectangle 13"/>
            <p:cNvSpPr>
              <a:spLocks noChangeArrowheads="1"/>
            </p:cNvSpPr>
            <p:nvPr/>
          </p:nvSpPr>
          <p:spPr bwMode="auto">
            <a:xfrm>
              <a:off x="4968" y="3779"/>
              <a:ext cx="462" cy="5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4" name="Rectangle 14"/>
            <p:cNvSpPr>
              <a:spLocks noChangeArrowheads="1"/>
            </p:cNvSpPr>
            <p:nvPr/>
          </p:nvSpPr>
          <p:spPr bwMode="auto">
            <a:xfrm>
              <a:off x="4945" y="3761"/>
              <a:ext cx="508" cy="18"/>
            </a:xfrm>
            <a:prstGeom prst="rect">
              <a:avLst/>
            </a:prstGeom>
            <a:solidFill>
              <a:srgbClr val="0078D7">
                <a:lumMod val="20000"/>
                <a:lumOff val="8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5" name="Rectangle 15"/>
            <p:cNvSpPr>
              <a:spLocks noChangeArrowheads="1"/>
            </p:cNvSpPr>
            <p:nvPr/>
          </p:nvSpPr>
          <p:spPr bwMode="auto">
            <a:xfrm>
              <a:off x="5222"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6" name="Rectangle 16"/>
            <p:cNvSpPr>
              <a:spLocks noChangeArrowheads="1"/>
            </p:cNvSpPr>
            <p:nvPr/>
          </p:nvSpPr>
          <p:spPr bwMode="auto">
            <a:xfrm>
              <a:off x="5117" y="4238"/>
              <a:ext cx="61" cy="116"/>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7" name="Rectangle 17"/>
            <p:cNvSpPr>
              <a:spLocks noChangeArrowheads="1"/>
            </p:cNvSpPr>
            <p:nvPr/>
          </p:nvSpPr>
          <p:spPr bwMode="auto">
            <a:xfrm>
              <a:off x="5014" y="3831"/>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8" name="Rectangle 18"/>
            <p:cNvSpPr>
              <a:spLocks noChangeArrowheads="1"/>
            </p:cNvSpPr>
            <p:nvPr/>
          </p:nvSpPr>
          <p:spPr bwMode="auto">
            <a:xfrm>
              <a:off x="5014" y="3934"/>
              <a:ext cx="372" cy="59"/>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39" name="Rectangle 19"/>
            <p:cNvSpPr>
              <a:spLocks noChangeArrowheads="1"/>
            </p:cNvSpPr>
            <p:nvPr/>
          </p:nvSpPr>
          <p:spPr bwMode="auto">
            <a:xfrm>
              <a:off x="5014" y="4038"/>
              <a:ext cx="372" cy="60"/>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40" name="Rectangle 20"/>
            <p:cNvSpPr>
              <a:spLocks noChangeArrowheads="1"/>
            </p:cNvSpPr>
            <p:nvPr/>
          </p:nvSpPr>
          <p:spPr bwMode="auto">
            <a:xfrm>
              <a:off x="5014" y="4141"/>
              <a:ext cx="372" cy="61"/>
            </a:xfrm>
            <a:prstGeom prst="rect">
              <a:avLst/>
            </a:prstGeom>
            <a:solidFill>
              <a:srgbClr val="0078D7">
                <a:lumMod val="7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sp>
          <p:nvSpPr>
            <p:cNvPr id="241" name="Rectangle 21"/>
            <p:cNvSpPr>
              <a:spLocks noChangeArrowheads="1"/>
            </p:cNvSpPr>
            <p:nvPr/>
          </p:nvSpPr>
          <p:spPr bwMode="auto">
            <a:xfrm>
              <a:off x="5043" y="3689"/>
              <a:ext cx="179" cy="72"/>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515" tIns="44757" rIns="89515" bIns="44757" numCol="1" anchor="t" anchorCtr="0" compatLnSpc="1">
              <a:prstTxWarp prst="textNoShape">
                <a:avLst/>
              </a:prstTxWarp>
            </a:bodyPr>
            <a:lstStyle/>
            <a:p>
              <a:pPr defTabSz="913030">
                <a:defRPr/>
              </a:pPr>
              <a:endParaRPr lang="en-US" sz="1762" b="1" kern="0">
                <a:solidFill>
                  <a:srgbClr val="505050"/>
                </a:solidFill>
                <a:latin typeface="Segoe UI"/>
                <a:ea typeface="MS PGothic" panose="020B0600070205080204" pitchFamily="34" charset="-128"/>
              </a:endParaRPr>
            </a:p>
          </p:txBody>
        </p:sp>
      </p:grpSp>
      <p:sp>
        <p:nvSpPr>
          <p:cNvPr id="242" name="Title 2"/>
          <p:cNvSpPr txBox="1">
            <a:spLocks/>
          </p:cNvSpPr>
          <p:nvPr/>
        </p:nvSpPr>
        <p:spPr>
          <a:xfrm>
            <a:off x="342893" y="275829"/>
            <a:ext cx="11654187" cy="899409"/>
          </a:xfrm>
          <a:prstGeom prst="rect">
            <a:avLst/>
          </a:prstGeom>
        </p:spPr>
        <p:txBody>
          <a:bodyPr lIns="0">
            <a:normAutofit/>
          </a:bodyPr>
          <a:lstStyle>
            <a:lvl1pPr defTabSz="1109758">
              <a:lnSpc>
                <a:spcPct val="90000"/>
              </a:lnSpc>
              <a:spcBef>
                <a:spcPct val="0"/>
              </a:spcBef>
              <a:buNone/>
              <a:defRPr lang="en-US" sz="3200" spc="-59" baseline="0">
                <a:latin typeface="Segoe UI Light" pitchFamily="34" charset="0"/>
                <a:ea typeface="Segoe UI" pitchFamily="34" charset="0"/>
                <a:cs typeface="Segoe UI" pitchFamily="34" charset="0"/>
              </a:defRPr>
            </a:lvl1pPr>
          </a:lstStyle>
          <a:p>
            <a:r>
              <a:rPr lang="en-US" dirty="0"/>
              <a:t>Service Fabric Programming Models</a:t>
            </a:r>
          </a:p>
        </p:txBody>
      </p:sp>
      <p:pic>
        <p:nvPicPr>
          <p:cNvPr id="243" name="Picture 242" descr="2073251155_0451f31674.jpg"/>
          <p:cNvPicPr>
            <a:picLocks noChangeAspect="1"/>
          </p:cNvPicPr>
          <p:nvPr/>
        </p:nvPicPr>
        <p:blipFill>
          <a:blip r:embed="rId3"/>
          <a:stretch>
            <a:fillRect/>
          </a:stretch>
        </p:blipFill>
        <p:spPr>
          <a:xfrm>
            <a:off x="1126112" y="5130609"/>
            <a:ext cx="1263950" cy="1019334"/>
          </a:xfrm>
          <a:prstGeom prst="rect">
            <a:avLst/>
          </a:prstGeom>
          <a:noFill/>
        </p:spPr>
      </p:pic>
      <p:sp>
        <p:nvSpPr>
          <p:cNvPr id="246" name="Rectangle 245"/>
          <p:cNvSpPr/>
          <p:nvPr/>
        </p:nvSpPr>
        <p:spPr bwMode="auto">
          <a:xfrm>
            <a:off x="8014586" y="1363965"/>
            <a:ext cx="3143089" cy="740005"/>
          </a:xfrm>
          <a:prstGeom prst="rect">
            <a:avLst/>
          </a:prstGeom>
          <a:solidFill>
            <a:schemeClr val="bg1">
              <a:lumMod val="75000"/>
            </a:schemeClr>
          </a:solidFill>
          <a:ln w="6350" cap="flat" cmpd="sng" algn="ctr">
            <a:noFill/>
            <a:prstDash val="solid"/>
            <a:miter lim="800000"/>
            <a:headEnd type="none" w="med" len="med"/>
            <a:tailEnd type="none" w="med" len="med"/>
          </a:ln>
          <a:effectLst/>
        </p:spPr>
        <p:txBody>
          <a:bodyPr tIns="89629" rIns="33615" bIns="33615" anchor="ctr"/>
          <a:lstStyle/>
          <a:p>
            <a:pPr algn="ctr" defTabSz="913862">
              <a:defRPr/>
            </a:pPr>
            <a:r>
              <a:rPr lang="en-US" sz="2353" kern="0">
                <a:latin typeface="Calibri" panose="020F0502020204030204"/>
                <a:ea typeface="Segoe UI" pitchFamily="34" charset="0"/>
                <a:cs typeface="Segoe UI" pitchFamily="34" charset="0"/>
              </a:rPr>
              <a:t>Guest Executables</a:t>
            </a:r>
          </a:p>
          <a:p>
            <a:pPr algn="ctr" defTabSz="913862">
              <a:defRPr/>
            </a:pPr>
            <a:r>
              <a:rPr lang="en-US" sz="1800" kern="0">
                <a:latin typeface="Calibri" panose="020F0502020204030204"/>
                <a:ea typeface="Segoe UI" pitchFamily="34" charset="0"/>
                <a:cs typeface="Segoe UI" pitchFamily="34" charset="0"/>
              </a:rPr>
              <a:t>(Any code)</a:t>
            </a:r>
          </a:p>
        </p:txBody>
      </p:sp>
      <p:sp>
        <p:nvSpPr>
          <p:cNvPr id="247" name="Rectangle 246"/>
          <p:cNvSpPr/>
          <p:nvPr/>
        </p:nvSpPr>
        <p:spPr bwMode="auto">
          <a:xfrm>
            <a:off x="1140802" y="2251013"/>
            <a:ext cx="6678383" cy="739188"/>
          </a:xfrm>
          <a:prstGeom prst="rect">
            <a:avLst/>
          </a:prstGeom>
          <a:solidFill>
            <a:schemeClr val="bg1">
              <a:lumMod val="75000"/>
            </a:schemeClr>
          </a:solidFill>
          <a:ln w="6350" cap="flat" cmpd="sng" algn="ctr">
            <a:noFill/>
            <a:prstDash val="solid"/>
            <a:miter lim="800000"/>
            <a:headEnd type="none" w="med" len="med"/>
            <a:tailEnd type="none" w="med" len="med"/>
          </a:ln>
          <a:effectLst/>
        </p:spPr>
        <p:txBody>
          <a:bodyPr tIns="89629" rIns="33615" bIns="33615" anchor="ctr"/>
          <a:lstStyle/>
          <a:p>
            <a:pPr algn="ctr" defTabSz="913862">
              <a:defRPr/>
            </a:pPr>
            <a:r>
              <a:rPr lang="en-US" sz="2353" kern="0">
                <a:latin typeface="Calibri" panose="020F0502020204030204"/>
                <a:ea typeface="Segoe UI" pitchFamily="34" charset="0"/>
                <a:cs typeface="Segoe UI" pitchFamily="34" charset="0"/>
              </a:rPr>
              <a:t>Reliable Services</a:t>
            </a:r>
          </a:p>
        </p:txBody>
      </p:sp>
      <p:sp>
        <p:nvSpPr>
          <p:cNvPr id="248" name="Rectangle 247"/>
          <p:cNvSpPr/>
          <p:nvPr/>
        </p:nvSpPr>
        <p:spPr bwMode="auto">
          <a:xfrm>
            <a:off x="4353454" y="1369527"/>
            <a:ext cx="3444776" cy="739188"/>
          </a:xfrm>
          <a:prstGeom prst="rect">
            <a:avLst/>
          </a:prstGeom>
          <a:solidFill>
            <a:schemeClr val="bg1">
              <a:lumMod val="75000"/>
            </a:schemeClr>
          </a:solidFill>
          <a:ln w="6350" cap="flat" cmpd="sng" algn="ctr">
            <a:noFill/>
            <a:prstDash val="solid"/>
            <a:miter lim="800000"/>
            <a:headEnd type="none" w="med" len="med"/>
            <a:tailEnd type="none" w="med" len="med"/>
          </a:ln>
          <a:effectLst/>
        </p:spPr>
        <p:txBody>
          <a:bodyPr tIns="89629" rIns="33615" bIns="33615" anchor="ctr"/>
          <a:lstStyle/>
          <a:p>
            <a:pPr algn="ctr" defTabSz="913862">
              <a:defRPr/>
            </a:pPr>
            <a:r>
              <a:rPr lang="en-US" sz="2353" kern="0">
                <a:latin typeface="Calibri" panose="020F0502020204030204"/>
                <a:ea typeface="Segoe UI" pitchFamily="34" charset="0"/>
                <a:cs typeface="Segoe UI" pitchFamily="34" charset="0"/>
              </a:rPr>
              <a:t>Reliable Actors</a:t>
            </a:r>
          </a:p>
        </p:txBody>
      </p:sp>
      <p:sp>
        <p:nvSpPr>
          <p:cNvPr id="249" name="Rectangle 248"/>
          <p:cNvSpPr/>
          <p:nvPr/>
        </p:nvSpPr>
        <p:spPr bwMode="auto">
          <a:xfrm>
            <a:off x="1140799" y="1369528"/>
            <a:ext cx="2953856" cy="734442"/>
          </a:xfrm>
          <a:prstGeom prst="rect">
            <a:avLst/>
          </a:prstGeom>
          <a:solidFill>
            <a:schemeClr val="bg1">
              <a:lumMod val="75000"/>
            </a:schemeClr>
          </a:solidFill>
          <a:ln w="6350" cap="flat" cmpd="sng" algn="ctr">
            <a:noFill/>
            <a:prstDash val="solid"/>
            <a:miter lim="800000"/>
            <a:headEnd type="none" w="med" len="med"/>
            <a:tailEnd type="none" w="med" len="med"/>
          </a:ln>
          <a:effectLst/>
        </p:spPr>
        <p:txBody>
          <a:bodyPr tIns="89629" rIns="33615" bIns="33615" anchor="ctr"/>
          <a:lstStyle/>
          <a:p>
            <a:pPr algn="ctr" defTabSz="913862">
              <a:defRPr/>
            </a:pPr>
            <a:r>
              <a:rPr lang="en-US" sz="2353" kern="0">
                <a:latin typeface="Calibri" panose="020F0502020204030204"/>
                <a:ea typeface="Segoe UI" pitchFamily="34" charset="0"/>
                <a:cs typeface="Segoe UI" pitchFamily="34" charset="0"/>
              </a:rPr>
              <a:t> </a:t>
            </a:r>
            <a:r>
              <a:rPr lang="en-US" sz="2350" kern="0">
                <a:latin typeface="Calibri" panose="020F0502020204030204"/>
                <a:ea typeface="Segoe UI" pitchFamily="34" charset="0"/>
                <a:cs typeface="Segoe UI" pitchFamily="34" charset="0"/>
              </a:rPr>
              <a:t> </a:t>
            </a:r>
          </a:p>
          <a:p>
            <a:pPr algn="ctr" defTabSz="913862">
              <a:defRPr/>
            </a:pPr>
            <a:r>
              <a:rPr lang="en-US" sz="2350" kern="0">
                <a:latin typeface="Calibri" panose="020F0502020204030204"/>
                <a:ea typeface="Segoe UI" pitchFamily="34" charset="0"/>
                <a:cs typeface="Segoe UI" pitchFamily="34" charset="0"/>
              </a:rPr>
              <a:t>ASP.NET Core</a:t>
            </a:r>
          </a:p>
          <a:p>
            <a:pPr algn="ctr" defTabSz="913862">
              <a:defRPr/>
            </a:pPr>
            <a:endParaRPr lang="en-US" sz="2353" kern="0">
              <a:latin typeface="Calibri" panose="020F0502020204030204"/>
              <a:ea typeface="Segoe UI" pitchFamily="34" charset="0"/>
              <a:cs typeface="Segoe UI" pitchFamily="34" charset="0"/>
            </a:endParaRPr>
          </a:p>
        </p:txBody>
      </p:sp>
      <p:sp>
        <p:nvSpPr>
          <p:cNvPr id="250" name="Rectangle 249"/>
          <p:cNvSpPr/>
          <p:nvPr/>
        </p:nvSpPr>
        <p:spPr bwMode="auto">
          <a:xfrm>
            <a:off x="8006581" y="2202046"/>
            <a:ext cx="3143089" cy="774709"/>
          </a:xfrm>
          <a:prstGeom prst="rect">
            <a:avLst/>
          </a:prstGeom>
          <a:solidFill>
            <a:schemeClr val="bg1">
              <a:lumMod val="75000"/>
            </a:schemeClr>
          </a:solidFill>
          <a:ln w="6350" cap="flat" cmpd="sng" algn="ctr">
            <a:noFill/>
            <a:prstDash val="solid"/>
            <a:miter lim="800000"/>
            <a:headEnd type="none" w="med" len="med"/>
            <a:tailEnd type="none" w="med" len="med"/>
          </a:ln>
          <a:effectLst/>
        </p:spPr>
        <p:txBody>
          <a:bodyPr tIns="89629" rIns="33615" bIns="33615" anchor="ctr"/>
          <a:lstStyle/>
          <a:p>
            <a:pPr algn="ctr" defTabSz="913862">
              <a:defRPr/>
            </a:pPr>
            <a:r>
              <a:rPr lang="en-US" sz="2353" kern="0">
                <a:latin typeface="Calibri" panose="020F0502020204030204"/>
                <a:ea typeface="Segoe UI" pitchFamily="34" charset="0"/>
                <a:cs typeface="Segoe UI" pitchFamily="34" charset="0"/>
              </a:rPr>
              <a:t>Containers</a:t>
            </a:r>
          </a:p>
          <a:p>
            <a:pPr algn="ctr" defTabSz="913862">
              <a:defRPr/>
            </a:pPr>
            <a:r>
              <a:rPr lang="en-US" sz="1800" kern="0">
                <a:latin typeface="Calibri" panose="020F0502020204030204"/>
                <a:cs typeface="Segoe UI" pitchFamily="34" charset="0"/>
              </a:rPr>
              <a:t>(Any code)</a:t>
            </a:r>
          </a:p>
        </p:txBody>
      </p:sp>
      <p:sp>
        <p:nvSpPr>
          <p:cNvPr id="251" name="TextBox 250"/>
          <p:cNvSpPr txBox="1"/>
          <p:nvPr/>
        </p:nvSpPr>
        <p:spPr>
          <a:xfrm>
            <a:off x="783208" y="3131114"/>
            <a:ext cx="1881207" cy="921501"/>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Lifecycle</a:t>
            </a:r>
          </a:p>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Management</a:t>
            </a:r>
          </a:p>
        </p:txBody>
      </p:sp>
      <p:sp>
        <p:nvSpPr>
          <p:cNvPr id="252" name="TextBox 251"/>
          <p:cNvSpPr txBox="1"/>
          <p:nvPr/>
        </p:nvSpPr>
        <p:spPr>
          <a:xfrm>
            <a:off x="9788137" y="3139186"/>
            <a:ext cx="1915663" cy="921501"/>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Auto</a:t>
            </a:r>
          </a:p>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scaling</a:t>
            </a:r>
          </a:p>
        </p:txBody>
      </p:sp>
      <p:sp>
        <p:nvSpPr>
          <p:cNvPr id="253" name="TextBox 252"/>
          <p:cNvSpPr txBox="1"/>
          <p:nvPr/>
        </p:nvSpPr>
        <p:spPr>
          <a:xfrm>
            <a:off x="2431099" y="3154855"/>
            <a:ext cx="1623363" cy="842583"/>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Always On</a:t>
            </a:r>
            <a:br>
              <a:rPr lang="en-US" sz="1960" kern="0">
                <a:gradFill>
                  <a:gsLst>
                    <a:gs pos="12097">
                      <a:srgbClr val="FFFFFF"/>
                    </a:gs>
                    <a:gs pos="34000">
                      <a:srgbClr val="FFFFFF"/>
                    </a:gs>
                  </a:gsLst>
                  <a:lin ang="5400000" scaled="0"/>
                </a:gradFill>
                <a:latin typeface="Segoe UI"/>
                <a:ea typeface="MS PGothic" panose="020B0600070205080204" pitchFamily="34" charset="-128"/>
              </a:rPr>
            </a:br>
            <a:r>
              <a:rPr lang="en-US" sz="1960" kern="0">
                <a:gradFill>
                  <a:gsLst>
                    <a:gs pos="12097">
                      <a:srgbClr val="FFFFFF"/>
                    </a:gs>
                    <a:gs pos="34000">
                      <a:srgbClr val="FFFFFF"/>
                    </a:gs>
                  </a:gsLst>
                  <a:lin ang="5400000" scaled="0"/>
                </a:gradFill>
                <a:latin typeface="Segoe UI"/>
                <a:ea typeface="MS PGothic" panose="020B0600070205080204" pitchFamily="34" charset="-128"/>
              </a:rPr>
              <a:t>Availability</a:t>
            </a:r>
          </a:p>
        </p:txBody>
      </p:sp>
      <p:sp>
        <p:nvSpPr>
          <p:cNvPr id="254" name="TextBox 253"/>
          <p:cNvSpPr txBox="1"/>
          <p:nvPr/>
        </p:nvSpPr>
        <p:spPr>
          <a:xfrm>
            <a:off x="8523702" y="3152268"/>
            <a:ext cx="2035771"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Dev &amp; Ops Tooling</a:t>
            </a:r>
          </a:p>
        </p:txBody>
      </p:sp>
      <p:sp>
        <p:nvSpPr>
          <p:cNvPr id="255" name="TextBox 254"/>
          <p:cNvSpPr txBox="1"/>
          <p:nvPr/>
        </p:nvSpPr>
        <p:spPr>
          <a:xfrm>
            <a:off x="5509857" y="3149384"/>
            <a:ext cx="1886318"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Programming Models</a:t>
            </a:r>
          </a:p>
        </p:txBody>
      </p:sp>
      <p:sp>
        <p:nvSpPr>
          <p:cNvPr id="256" name="TextBox 255"/>
          <p:cNvSpPr txBox="1"/>
          <p:nvPr/>
        </p:nvSpPr>
        <p:spPr>
          <a:xfrm>
            <a:off x="7056754" y="3166807"/>
            <a:ext cx="1915663" cy="843025"/>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Health &amp; Monitoring</a:t>
            </a:r>
          </a:p>
        </p:txBody>
      </p:sp>
      <p:sp>
        <p:nvSpPr>
          <p:cNvPr id="257" name="TextBox 256"/>
          <p:cNvSpPr txBox="1"/>
          <p:nvPr/>
        </p:nvSpPr>
        <p:spPr>
          <a:xfrm>
            <a:off x="3887482" y="3295766"/>
            <a:ext cx="1915663" cy="560757"/>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1960" kern="0">
                <a:gradFill>
                  <a:gsLst>
                    <a:gs pos="12097">
                      <a:srgbClr val="FFFFFF"/>
                    </a:gs>
                    <a:gs pos="34000">
                      <a:srgbClr val="FFFFFF"/>
                    </a:gs>
                  </a:gsLst>
                  <a:lin ang="5400000" scaled="0"/>
                </a:gradFill>
                <a:latin typeface="Segoe UI"/>
                <a:ea typeface="MS PGothic" panose="020B0600070205080204" pitchFamily="34" charset="-128"/>
              </a:rPr>
              <a:t>Orchestration</a:t>
            </a:r>
          </a:p>
        </p:txBody>
      </p:sp>
      <p:sp>
        <p:nvSpPr>
          <p:cNvPr id="258" name="TextBox 257"/>
          <p:cNvSpPr txBox="1"/>
          <p:nvPr/>
        </p:nvSpPr>
        <p:spPr>
          <a:xfrm>
            <a:off x="4050587" y="6111546"/>
            <a:ext cx="1166934" cy="62119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a:solidFill>
                  <a:sysClr val="windowText" lastClr="000000"/>
                </a:solidFill>
                <a:latin typeface="Segoe UI Semilight"/>
                <a:ea typeface="MS PGothic" panose="020B0600070205080204" pitchFamily="34" charset="-128"/>
              </a:rPr>
              <a:t>Azure</a:t>
            </a:r>
          </a:p>
        </p:txBody>
      </p:sp>
      <p:sp>
        <p:nvSpPr>
          <p:cNvPr id="259" name="TextBox 258"/>
          <p:cNvSpPr txBox="1"/>
          <p:nvPr/>
        </p:nvSpPr>
        <p:spPr>
          <a:xfrm>
            <a:off x="9499995" y="6074019"/>
            <a:ext cx="2840738" cy="620789"/>
          </a:xfrm>
          <a:prstGeom prst="rect">
            <a:avLst/>
          </a:prstGeom>
          <a:noFill/>
        </p:spPr>
        <p:txBody>
          <a:bodyPr wrap="square" lIns="179031" tIns="143225" rIns="179031" bIns="143225" rtlCol="0">
            <a:spAutoFit/>
          </a:bodyPr>
          <a:lstStyle/>
          <a:p>
            <a:pPr defTabSz="913030">
              <a:lnSpc>
                <a:spcPct val="90000"/>
              </a:lnSpc>
              <a:spcAft>
                <a:spcPts val="586"/>
              </a:spcAft>
              <a:defRPr/>
            </a:pPr>
            <a:r>
              <a:rPr lang="en-US" sz="2350" kern="0">
                <a:solidFill>
                  <a:sysClr val="windowText" lastClr="000000"/>
                </a:solidFill>
                <a:latin typeface="Segoe UI Semilight"/>
                <a:ea typeface="MS PGothic" panose="020B0600070205080204" pitchFamily="34" charset="-128"/>
              </a:rPr>
              <a:t>Other Clouds</a:t>
            </a:r>
          </a:p>
        </p:txBody>
      </p:sp>
      <p:sp>
        <p:nvSpPr>
          <p:cNvPr id="260" name="TextBox 259"/>
          <p:cNvSpPr txBox="1"/>
          <p:nvPr/>
        </p:nvSpPr>
        <p:spPr>
          <a:xfrm>
            <a:off x="6461576" y="6062224"/>
            <a:ext cx="2510841" cy="1031628"/>
          </a:xfrm>
          <a:prstGeom prst="rect">
            <a:avLst/>
          </a:prstGeom>
          <a:noFill/>
        </p:spPr>
        <p:txBody>
          <a:bodyPr wrap="square" lIns="179031" tIns="143225" rIns="179031" bIns="143225" rtlCol="0">
            <a:spAutoFit/>
          </a:bodyPr>
          <a:lstStyle/>
          <a:p>
            <a:pPr algn="ctr" defTabSz="913030">
              <a:lnSpc>
                <a:spcPct val="90000"/>
              </a:lnSpc>
              <a:spcAft>
                <a:spcPts val="586"/>
              </a:spcAft>
              <a:defRPr/>
            </a:pPr>
            <a:r>
              <a:rPr lang="en-US" sz="2350" kern="0">
                <a:solidFill>
                  <a:sysClr val="windowText" lastClr="000000"/>
                </a:solidFill>
                <a:latin typeface="Segoe UI Semilight"/>
                <a:ea typeface="MS PGothic" panose="020B0600070205080204" pitchFamily="34" charset="-128"/>
              </a:rPr>
              <a:t>On Premise</a:t>
            </a:r>
          </a:p>
          <a:p>
            <a:pPr algn="ctr" defTabSz="913030">
              <a:lnSpc>
                <a:spcPct val="90000"/>
              </a:lnSpc>
              <a:spcAft>
                <a:spcPts val="586"/>
              </a:spcAft>
              <a:defRPr/>
            </a:pPr>
            <a:r>
              <a:rPr lang="en-US" sz="2350" kern="0">
                <a:solidFill>
                  <a:sysClr val="windowText" lastClr="000000"/>
                </a:solidFill>
                <a:latin typeface="Segoe UI Semilight"/>
                <a:ea typeface="MS PGothic" panose="020B0600070205080204" pitchFamily="34" charset="-128"/>
              </a:rPr>
              <a:t>Infrastructure</a:t>
            </a:r>
          </a:p>
        </p:txBody>
      </p:sp>
      <p:sp>
        <p:nvSpPr>
          <p:cNvPr id="261" name="TextBox 260"/>
          <p:cNvSpPr txBox="1"/>
          <p:nvPr/>
        </p:nvSpPr>
        <p:spPr>
          <a:xfrm>
            <a:off x="976575" y="6196819"/>
            <a:ext cx="2125887" cy="609039"/>
          </a:xfrm>
          <a:prstGeom prst="rect">
            <a:avLst/>
          </a:prstGeom>
          <a:noFill/>
        </p:spPr>
        <p:txBody>
          <a:bodyPr wrap="square" lIns="175512" tIns="140409" rIns="175512" bIns="140409" rtlCol="0">
            <a:spAutoFit/>
          </a:bodyPr>
          <a:lstStyle/>
          <a:p>
            <a:pPr defTabSz="895043">
              <a:lnSpc>
                <a:spcPct val="90000"/>
              </a:lnSpc>
              <a:spcAft>
                <a:spcPts val="575"/>
              </a:spcAft>
              <a:defRPr/>
            </a:pPr>
            <a:r>
              <a:rPr lang="en-US" sz="2304" kern="0">
                <a:solidFill>
                  <a:sysClr val="windowText" lastClr="000000"/>
                </a:solidFill>
                <a:latin typeface="Segoe UI Semilight"/>
                <a:ea typeface="MS PGothic" panose="020B0600070205080204" pitchFamily="34" charset="-128"/>
              </a:rPr>
              <a:t>Dev Machine</a:t>
            </a:r>
          </a:p>
        </p:txBody>
      </p:sp>
      <p:pic>
        <p:nvPicPr>
          <p:cNvPr id="113" name="Picture 112">
            <a:extLst>
              <a:ext uri="{FF2B5EF4-FFF2-40B4-BE49-F238E27FC236}">
                <a16:creationId xmlns:a16="http://schemas.microsoft.com/office/drawing/2014/main" id="{8AC37AC2-99D0-4B53-BB89-EEF1065ED69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8529" y1="52941" x2="48529" y2="52941"/>
                        <a14:foregroundMark x1="56618" y1="46569" x2="56618" y2="46569"/>
                        <a14:foregroundMark x1="57353" y1="41176" x2="57353" y2="41176"/>
                        <a14:foregroundMark x1="56618" y1="33333" x2="56618" y2="33333"/>
                        <a14:foregroundMark x1="41912" y1="29412" x2="41912" y2="29412"/>
                        <a14:foregroundMark x1="78676" y1="42157" x2="78676" y2="42157"/>
                        <a14:foregroundMark x1="52941" y1="78431" x2="52941" y2="78431"/>
                        <a14:foregroundMark x1="41176" y1="75980" x2="41176" y2="75980"/>
                        <a14:foregroundMark x1="23529" y1="73039" x2="23529" y2="73039"/>
                        <a14:foregroundMark x1="78676" y1="77941" x2="78676" y2="77941"/>
                        <a14:foregroundMark x1="22059" y1="57353" x2="22059" y2="57353"/>
                        <a14:foregroundMark x1="70588" y1="61275" x2="70588" y2="61275"/>
                        <a14:backgroundMark x1="58824" y1="60294" x2="58824" y2="60294"/>
                      </a14:backgroundRemoval>
                    </a14:imgEffect>
                  </a14:imgLayer>
                </a14:imgProps>
              </a:ext>
            </a:extLst>
          </a:blip>
          <a:stretch>
            <a:fillRect/>
          </a:stretch>
        </p:blipFill>
        <p:spPr>
          <a:xfrm>
            <a:off x="7244083" y="1630243"/>
            <a:ext cx="330409" cy="495614"/>
          </a:xfrm>
          <a:prstGeom prst="rect">
            <a:avLst/>
          </a:prstGeom>
        </p:spPr>
      </p:pic>
      <p:sp>
        <p:nvSpPr>
          <p:cNvPr id="114" name="Rectangle 113">
            <a:extLst>
              <a:ext uri="{FF2B5EF4-FFF2-40B4-BE49-F238E27FC236}">
                <a16:creationId xmlns:a16="http://schemas.microsoft.com/office/drawing/2014/main" id="{A215FA02-0F2D-4FFE-9CBC-410B59C38969}"/>
              </a:ext>
            </a:extLst>
          </p:cNvPr>
          <p:cNvSpPr/>
          <p:nvPr/>
        </p:nvSpPr>
        <p:spPr>
          <a:xfrm>
            <a:off x="7091913" y="1365878"/>
            <a:ext cx="665445" cy="345163"/>
          </a:xfrm>
          <a:prstGeom prst="rect">
            <a:avLst/>
          </a:prstGeom>
        </p:spPr>
        <p:txBody>
          <a:bodyPr wrap="square">
            <a:spAutoFit/>
          </a:bodyPr>
          <a:lstStyle/>
          <a:p>
            <a:r>
              <a:rPr lang="en-US" sz="1599"/>
              <a:t>.NET</a:t>
            </a:r>
          </a:p>
        </p:txBody>
      </p:sp>
      <p:pic>
        <p:nvPicPr>
          <p:cNvPr id="117" name="Picture 116">
            <a:extLst>
              <a:ext uri="{FF2B5EF4-FFF2-40B4-BE49-F238E27FC236}">
                <a16:creationId xmlns:a16="http://schemas.microsoft.com/office/drawing/2014/main" id="{2C497AD2-B031-465D-BABF-C7888FA9F3EB}"/>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8529" y1="52941" x2="48529" y2="52941"/>
                        <a14:foregroundMark x1="56618" y1="46569" x2="56618" y2="46569"/>
                        <a14:foregroundMark x1="57353" y1="41176" x2="57353" y2="41176"/>
                        <a14:foregroundMark x1="56618" y1="33333" x2="56618" y2="33333"/>
                        <a14:foregroundMark x1="41912" y1="29412" x2="41912" y2="29412"/>
                        <a14:foregroundMark x1="78676" y1="42157" x2="78676" y2="42157"/>
                        <a14:foregroundMark x1="52941" y1="78431" x2="52941" y2="78431"/>
                        <a14:foregroundMark x1="41176" y1="75980" x2="41176" y2="75980"/>
                        <a14:foregroundMark x1="23529" y1="73039" x2="23529" y2="73039"/>
                        <a14:foregroundMark x1="78676" y1="77941" x2="78676" y2="77941"/>
                        <a14:foregroundMark x1="22059" y1="57353" x2="22059" y2="57353"/>
                        <a14:foregroundMark x1="70588" y1="61275" x2="70588" y2="61275"/>
                        <a14:backgroundMark x1="58824" y1="60294" x2="58824" y2="60294"/>
                      </a14:backgroundRemoval>
                    </a14:imgEffect>
                  </a14:imgLayer>
                </a14:imgProps>
              </a:ext>
            </a:extLst>
          </a:blip>
          <a:stretch>
            <a:fillRect/>
          </a:stretch>
        </p:blipFill>
        <p:spPr>
          <a:xfrm>
            <a:off x="7223185" y="2491308"/>
            <a:ext cx="330409" cy="495614"/>
          </a:xfrm>
          <a:prstGeom prst="rect">
            <a:avLst/>
          </a:prstGeom>
        </p:spPr>
      </p:pic>
      <p:sp>
        <p:nvSpPr>
          <p:cNvPr id="118" name="Rectangle 117">
            <a:extLst>
              <a:ext uri="{FF2B5EF4-FFF2-40B4-BE49-F238E27FC236}">
                <a16:creationId xmlns:a16="http://schemas.microsoft.com/office/drawing/2014/main" id="{63245607-7D13-45DC-B119-AFD6312322A1}"/>
              </a:ext>
            </a:extLst>
          </p:cNvPr>
          <p:cNvSpPr/>
          <p:nvPr/>
        </p:nvSpPr>
        <p:spPr>
          <a:xfrm>
            <a:off x="7044194" y="2246584"/>
            <a:ext cx="665445" cy="345163"/>
          </a:xfrm>
          <a:prstGeom prst="rect">
            <a:avLst/>
          </a:prstGeom>
        </p:spPr>
        <p:txBody>
          <a:bodyPr wrap="square">
            <a:spAutoFit/>
          </a:bodyPr>
          <a:lstStyle/>
          <a:p>
            <a:r>
              <a:rPr lang="en-US" sz="1599" b="1"/>
              <a:t>.</a:t>
            </a:r>
            <a:r>
              <a:rPr lang="en-US" sz="1599"/>
              <a:t>NET</a:t>
            </a:r>
          </a:p>
        </p:txBody>
      </p:sp>
    </p:spTree>
    <p:extLst>
      <p:ext uri="{BB962C8B-B14F-4D97-AF65-F5344CB8AC3E}">
        <p14:creationId xmlns:p14="http://schemas.microsoft.com/office/powerpoint/2010/main" val="1319969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bwMode="auto">
          <a:xfrm>
            <a:off x="5608724" y="5577694"/>
            <a:ext cx="5853571" cy="87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Queues                                                Storage</a:t>
            </a:r>
          </a:p>
        </p:txBody>
      </p:sp>
      <p:sp>
        <p:nvSpPr>
          <p:cNvPr id="3" name="Title 2"/>
          <p:cNvSpPr>
            <a:spLocks noGrp="1"/>
          </p:cNvSpPr>
          <p:nvPr>
            <p:ph type="title"/>
          </p:nvPr>
        </p:nvSpPr>
        <p:spPr>
          <a:xfrm>
            <a:off x="292100" y="233153"/>
            <a:ext cx="11613098" cy="772204"/>
          </a:xfrm>
        </p:spPr>
        <p:txBody>
          <a:bodyPr/>
          <a:lstStyle/>
          <a:p>
            <a:r>
              <a:rPr lang="en-US" sz="3200" dirty="0">
                <a:solidFill>
                  <a:schemeClr val="tx1"/>
                </a:solidFill>
              </a:rPr>
              <a:t>Traditional service pattern</a:t>
            </a:r>
          </a:p>
        </p:txBody>
      </p:sp>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6244" y="5632093"/>
            <a:ext cx="780179" cy="780179"/>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99157" y="815678"/>
            <a:ext cx="840566" cy="840566"/>
          </a:xfrm>
          <a:prstGeom prst="rect">
            <a:avLst/>
          </a:prstGeom>
        </p:spPr>
      </p:pic>
      <p:grpSp>
        <p:nvGrpSpPr>
          <p:cNvPr id="8" name="Group 7"/>
          <p:cNvGrpSpPr/>
          <p:nvPr/>
        </p:nvGrpSpPr>
        <p:grpSpPr>
          <a:xfrm>
            <a:off x="5608724" y="1940250"/>
            <a:ext cx="5853571" cy="875984"/>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7225584" y="1656177"/>
            <a:ext cx="1226770" cy="3220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02092" y="5653675"/>
            <a:ext cx="780179" cy="780179"/>
          </a:xfrm>
          <a:prstGeom prst="rect">
            <a:avLst/>
          </a:prstGeom>
        </p:spPr>
      </p:pic>
      <p:grpSp>
        <p:nvGrpSpPr>
          <p:cNvPr id="9" name="Group 8"/>
          <p:cNvGrpSpPr/>
          <p:nvPr/>
        </p:nvGrpSpPr>
        <p:grpSpPr>
          <a:xfrm>
            <a:off x="5608724" y="3626076"/>
            <a:ext cx="5853571" cy="875984"/>
            <a:chOff x="3246437" y="3869660"/>
            <a:chExt cx="5854401" cy="876108"/>
          </a:xfrm>
        </p:grpSpPr>
        <p:sp>
          <p:nvSpPr>
            <p:cNvPr id="19" name="Rectangle 18"/>
            <p:cNvSpPr/>
            <p:nvPr/>
          </p:nvSpPr>
          <p:spPr bwMode="auto">
            <a:xfrm>
              <a:off x="3246437" y="3869660"/>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Compute</a:t>
              </a:r>
            </a:p>
          </p:txBody>
        </p:sp>
        <p:pic>
          <p:nvPicPr>
            <p:cNvPr id="6" name="Picture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440268" y="3917569"/>
              <a:ext cx="780290" cy="780290"/>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83492" y="3917569"/>
              <a:ext cx="780290" cy="78029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90547" y="3917569"/>
              <a:ext cx="780290" cy="780290"/>
            </a:xfrm>
            <a:prstGeom prst="rect">
              <a:avLst/>
            </a:prstGeom>
          </p:spPr>
        </p:pic>
      </p:grpSp>
      <p:cxnSp>
        <p:nvCxnSpPr>
          <p:cNvPr id="28" name="Straight Arrow Connector 27"/>
          <p:cNvCxnSpPr>
            <a:endCxn id="13" idx="0"/>
          </p:cNvCxnSpPr>
          <p:nvPr/>
        </p:nvCxnSpPr>
        <p:spPr>
          <a:xfrm>
            <a:off x="8842444" y="1656177"/>
            <a:ext cx="1099921" cy="3220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578629" y="1672324"/>
            <a:ext cx="5313" cy="35004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p:cNvGrpSpPr/>
          <p:nvPr/>
        </p:nvGrpSpPr>
        <p:grpSpPr>
          <a:xfrm>
            <a:off x="7208697" y="2720408"/>
            <a:ext cx="2742810" cy="991341"/>
            <a:chOff x="4846637" y="2963862"/>
            <a:chExt cx="2743200" cy="991481"/>
          </a:xfrm>
        </p:grpSpPr>
        <p:cxnSp>
          <p:nvCxnSpPr>
            <p:cNvPr id="35" name="Straight Arrow Connector 34"/>
            <p:cNvCxnSpPr/>
            <p:nvPr/>
          </p:nvCxnSpPr>
          <p:spPr>
            <a:xfrm>
              <a:off x="6173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48466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7589837" y="2963862"/>
              <a:ext cx="0" cy="99148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3" name="Curved Connector 52"/>
          <p:cNvCxnSpPr/>
          <p:nvPr/>
        </p:nvCxnSpPr>
        <p:spPr>
          <a:xfrm rot="16200000" flipH="1">
            <a:off x="6932867" y="4849046"/>
            <a:ext cx="1199517" cy="409742"/>
          </a:xfrm>
          <a:prstGeom prst="curvedConnector3">
            <a:avLst>
              <a:gd name="adj1" fmla="val 50000"/>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4" name="Curved Connector 53"/>
          <p:cNvCxnSpPr/>
          <p:nvPr/>
        </p:nvCxnSpPr>
        <p:spPr>
          <a:xfrm rot="5400000" flipH="1" flipV="1">
            <a:off x="7223842" y="4758374"/>
            <a:ext cx="1589606" cy="200997"/>
          </a:xfrm>
          <a:prstGeom prst="curvedConnector2">
            <a:avLst/>
          </a:prstGeom>
          <a:ln w="50800">
            <a:solidFill>
              <a:srgbClr val="00B0F0"/>
            </a:solidFill>
            <a:headEnd type="none"/>
            <a:tailEnd type="triangle"/>
          </a:ln>
        </p:spPr>
        <p:style>
          <a:lnRef idx="2">
            <a:schemeClr val="accent6"/>
          </a:lnRef>
          <a:fillRef idx="0">
            <a:schemeClr val="accent6"/>
          </a:fillRef>
          <a:effectRef idx="1">
            <a:schemeClr val="accent6"/>
          </a:effectRef>
          <a:fontRef idx="minor">
            <a:schemeClr val="tx1"/>
          </a:fontRef>
        </p:style>
      </p:cxnSp>
      <p:cxnSp>
        <p:nvCxnSpPr>
          <p:cNvPr id="55" name="Curved Connector 54"/>
          <p:cNvCxnSpPr>
            <a:stCxn id="5" idx="1"/>
            <a:endCxn id="7" idx="1"/>
          </p:cNvCxnSpPr>
          <p:nvPr/>
        </p:nvCxnSpPr>
        <p:spPr>
          <a:xfrm rot="10800000" flipV="1">
            <a:off x="6376243" y="2368365"/>
            <a:ext cx="459251" cy="3653816"/>
          </a:xfrm>
          <a:prstGeom prst="curvedConnector3">
            <a:avLst>
              <a:gd name="adj1" fmla="val 292393"/>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cxnSp>
        <p:nvCxnSpPr>
          <p:cNvPr id="56" name="Curved Connector 55"/>
          <p:cNvCxnSpPr>
            <a:stCxn id="7" idx="0"/>
          </p:cNvCxnSpPr>
          <p:nvPr/>
        </p:nvCxnSpPr>
        <p:spPr>
          <a:xfrm rot="5400000" flipH="1" flipV="1">
            <a:off x="6317486" y="4862656"/>
            <a:ext cx="1218283" cy="320592"/>
          </a:xfrm>
          <a:prstGeom prst="curvedConnector3">
            <a:avLst>
              <a:gd name="adj1" fmla="val 49999"/>
            </a:avLst>
          </a:prstGeom>
          <a:ln w="50800">
            <a:solidFill>
              <a:srgbClr val="00B0F0"/>
            </a:solidFill>
            <a:headEnd type="none"/>
            <a:tailEnd type="triangle"/>
          </a:ln>
        </p:spPr>
        <p:style>
          <a:lnRef idx="1">
            <a:schemeClr val="accent6"/>
          </a:lnRef>
          <a:fillRef idx="0">
            <a:schemeClr val="accent6"/>
          </a:fillRef>
          <a:effectRef idx="0">
            <a:schemeClr val="accent6"/>
          </a:effectRef>
          <a:fontRef idx="minor">
            <a:schemeClr val="tx1"/>
          </a:fontRef>
        </p:style>
      </p:cxnSp>
      <p:pic>
        <p:nvPicPr>
          <p:cNvPr id="76" name="Picture 75"/>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866572" y="5653675"/>
            <a:ext cx="780179" cy="780179"/>
          </a:xfrm>
          <a:prstGeom prst="rect">
            <a:avLst/>
          </a:prstGeom>
        </p:spPr>
      </p:pic>
      <p:pic>
        <p:nvPicPr>
          <p:cNvPr id="77" name="Picture 76"/>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789986" y="5653675"/>
            <a:ext cx="780179" cy="780179"/>
          </a:xfrm>
          <a:prstGeom prst="rect">
            <a:avLst/>
          </a:prstGeom>
        </p:spPr>
      </p:pic>
      <p:pic>
        <p:nvPicPr>
          <p:cNvPr id="78" name="Picture 77"/>
          <p:cNvPicPr>
            <a:picLocks noChangeAspect="1"/>
          </p:cNvPicPr>
          <p:nvPr/>
        </p:nvPicPr>
        <p:blipFill>
          <a:blip r:embed="rId8"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10674588" y="5647114"/>
            <a:ext cx="780179" cy="780179"/>
          </a:xfrm>
          <a:prstGeom prst="rect">
            <a:avLst/>
          </a:prstGeom>
        </p:spPr>
      </p:pic>
      <p:cxnSp>
        <p:nvCxnSpPr>
          <p:cNvPr id="79" name="Straight Arrow Connector 78"/>
          <p:cNvCxnSpPr/>
          <p:nvPr/>
        </p:nvCxnSpPr>
        <p:spPr>
          <a:xfrm>
            <a:off x="7582566" y="4363202"/>
            <a:ext cx="1457157" cy="129047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a:off x="8627132" y="4417977"/>
            <a:ext cx="1357097" cy="1229138"/>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grpSp>
        <p:nvGrpSpPr>
          <p:cNvPr id="2" name="Group 1"/>
          <p:cNvGrpSpPr/>
          <p:nvPr/>
        </p:nvGrpSpPr>
        <p:grpSpPr>
          <a:xfrm>
            <a:off x="10561022" y="4601885"/>
            <a:ext cx="1447594" cy="875984"/>
            <a:chOff x="8439044" y="4841586"/>
            <a:chExt cx="1447800" cy="876108"/>
          </a:xfrm>
        </p:grpSpPr>
        <p:sp>
          <p:nvSpPr>
            <p:cNvPr id="97" name="Rectangle 96"/>
            <p:cNvSpPr/>
            <p:nvPr/>
          </p:nvSpPr>
          <p:spPr bwMode="auto">
            <a:xfrm>
              <a:off x="8439044" y="4841586"/>
              <a:ext cx="1447800"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Cache</a:t>
              </a:r>
            </a:p>
          </p:txBody>
        </p:sp>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30353" y="4889495"/>
              <a:ext cx="780290" cy="780290"/>
            </a:xfrm>
            <a:prstGeom prst="rect">
              <a:avLst/>
            </a:prstGeom>
          </p:spPr>
        </p:pic>
      </p:grpSp>
      <p:sp>
        <p:nvSpPr>
          <p:cNvPr id="118" name="Content Placeholder 6"/>
          <p:cNvSpPr txBox="1">
            <a:spLocks/>
          </p:cNvSpPr>
          <p:nvPr/>
        </p:nvSpPr>
        <p:spPr>
          <a:xfrm>
            <a:off x="351671" y="1629249"/>
            <a:ext cx="4998553" cy="499177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dirty="0"/>
              <a:t>Scale: Partition storage</a:t>
            </a:r>
          </a:p>
          <a:p>
            <a:endParaRPr lang="en-US" sz="2448" dirty="0"/>
          </a:p>
          <a:p>
            <a:r>
              <a:rPr lang="en-US" sz="2448" dirty="0"/>
              <a:t>Reliability: Use queues</a:t>
            </a:r>
          </a:p>
          <a:p>
            <a:endParaRPr lang="en-US" sz="2448" dirty="0"/>
          </a:p>
          <a:p>
            <a:r>
              <a:rPr lang="en-US" sz="2448" dirty="0"/>
              <a:t>Latency: Use caches</a:t>
            </a:r>
          </a:p>
          <a:p>
            <a:endParaRPr lang="en-US" sz="2448" dirty="0"/>
          </a:p>
          <a:p>
            <a:r>
              <a:rPr lang="en-US" sz="2448" dirty="0"/>
              <a:t>State consistency: Manage tx</a:t>
            </a:r>
          </a:p>
          <a:p>
            <a:endParaRPr lang="en-US" sz="2448" dirty="0"/>
          </a:p>
        </p:txBody>
      </p:sp>
      <p:cxnSp>
        <p:nvCxnSpPr>
          <p:cNvPr id="48" name="Straight Arrow Connector 47"/>
          <p:cNvCxnSpPr/>
          <p:nvPr/>
        </p:nvCxnSpPr>
        <p:spPr>
          <a:xfrm>
            <a:off x="9723544" y="4413809"/>
            <a:ext cx="1282893" cy="120692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8165447" y="1509691"/>
            <a:ext cx="874275" cy="253325"/>
          </a:xfrm>
          <a:prstGeom prst="rect">
            <a:avLst/>
          </a:prstGeom>
          <a:noFill/>
          <a:ln>
            <a:noFill/>
          </a:ln>
        </p:spPr>
        <p:txBody>
          <a:bodyPr wrap="none" lIns="0" tIns="27428"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sp>
        <p:nvSpPr>
          <p:cNvPr id="39" name="Rectangle 38"/>
          <p:cNvSpPr/>
          <p:nvPr/>
        </p:nvSpPr>
        <p:spPr>
          <a:xfrm>
            <a:off x="430635" y="5303210"/>
            <a:ext cx="4855072" cy="1098401"/>
          </a:xfrm>
          <a:prstGeom prst="rect">
            <a:avLst/>
          </a:prstGeom>
        </p:spPr>
        <p:txBody>
          <a:bodyPr wrap="square">
            <a:spAutoFit/>
          </a:bodyPr>
          <a:lstStyle/>
          <a:p>
            <a:r>
              <a:rPr lang="en-US" sz="3199" dirty="0"/>
              <a:t>Many moving parts managed differently</a:t>
            </a:r>
          </a:p>
        </p:txBody>
      </p:sp>
    </p:spTree>
    <p:custDataLst>
      <p:tags r:id="rId1"/>
    </p:custDataLst>
    <p:extLst>
      <p:ext uri="{BB962C8B-B14F-4D97-AF65-F5344CB8AC3E}">
        <p14:creationId xmlns:p14="http://schemas.microsoft.com/office/powerpoint/2010/main" val="3228435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8">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18">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9"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bwMode="auto">
          <a:xfrm>
            <a:off x="6006380" y="3887872"/>
            <a:ext cx="5853571" cy="101291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Stateful</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Middle-tier</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Compute</a:t>
            </a:r>
          </a:p>
        </p:txBody>
      </p:sp>
      <p:sp>
        <p:nvSpPr>
          <p:cNvPr id="3" name="Title 2"/>
          <p:cNvSpPr>
            <a:spLocks noGrp="1"/>
          </p:cNvSpPr>
          <p:nvPr>
            <p:ph type="title"/>
          </p:nvPr>
        </p:nvSpPr>
        <p:spPr>
          <a:xfrm>
            <a:off x="203200" y="233153"/>
            <a:ext cx="7861300" cy="772204"/>
          </a:xfrm>
        </p:spPr>
        <p:txBody>
          <a:bodyPr/>
          <a:lstStyle/>
          <a:p>
            <a:r>
              <a:rPr lang="en-US" sz="3200" dirty="0">
                <a:solidFill>
                  <a:schemeClr val="tx1"/>
                </a:solidFill>
              </a:rPr>
              <a:t>An alternative : Stateful services</a:t>
            </a:r>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596812" y="1077474"/>
            <a:ext cx="840566" cy="840566"/>
          </a:xfrm>
          <a:prstGeom prst="rect">
            <a:avLst/>
          </a:prstGeom>
        </p:spPr>
      </p:pic>
      <p:grpSp>
        <p:nvGrpSpPr>
          <p:cNvPr id="8" name="Group 7"/>
          <p:cNvGrpSpPr/>
          <p:nvPr/>
        </p:nvGrpSpPr>
        <p:grpSpPr>
          <a:xfrm>
            <a:off x="6006380" y="2202046"/>
            <a:ext cx="5853571" cy="875984"/>
            <a:chOff x="3246437" y="2183594"/>
            <a:chExt cx="5854401" cy="876108"/>
          </a:xfrm>
        </p:grpSpPr>
        <p:sp>
          <p:nvSpPr>
            <p:cNvPr id="11" name="Rectangle 10"/>
            <p:cNvSpPr/>
            <p:nvPr/>
          </p:nvSpPr>
          <p:spPr bwMode="auto">
            <a:xfrm>
              <a:off x="3246437" y="2183594"/>
              <a:ext cx="5854401" cy="87610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9929" tIns="34965" rIns="34965" bIns="69929" numCol="1" spcCol="0" rtlCol="0" fromWordArt="0" anchor="ctr" anchorCtr="0" forceAA="0" compatLnSpc="1">
              <a:prstTxWarp prst="textNoShape">
                <a:avLst/>
              </a:prstTxWarp>
              <a:noAutofit/>
            </a:bodyPr>
            <a:lstStyle/>
            <a:p>
              <a:pPr defTabSz="698989" fontAlgn="base">
                <a:spcBef>
                  <a:spcPct val="0"/>
                </a:spcBef>
                <a:spcAft>
                  <a:spcPct val="0"/>
                </a:spcAft>
              </a:pPr>
              <a:r>
                <a:rPr lang="en-US" sz="1377" spc="-38" dirty="0">
                  <a:solidFill>
                    <a:srgbClr val="404040"/>
                  </a:solidFill>
                  <a:ea typeface="Segoe UI" pitchFamily="34" charset="0"/>
                  <a:cs typeface="Segoe UI" pitchFamily="34" charset="0"/>
                </a:rPr>
                <a:t>Front End</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(Stateless</a:t>
              </a:r>
            </a:p>
            <a:p>
              <a:pPr defTabSz="698989" fontAlgn="base">
                <a:spcBef>
                  <a:spcPct val="0"/>
                </a:spcBef>
                <a:spcAft>
                  <a:spcPct val="0"/>
                </a:spcAft>
              </a:pPr>
              <a:r>
                <a:rPr lang="en-US" sz="1377" spc="-38" dirty="0">
                  <a:solidFill>
                    <a:srgbClr val="404040"/>
                  </a:solidFill>
                  <a:ea typeface="Segoe UI" pitchFamily="34" charset="0"/>
                  <a:cs typeface="Segoe UI" pitchFamily="34" charset="0"/>
                </a:rPr>
                <a:t>Web)</a:t>
              </a: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473381" y="2221625"/>
              <a:ext cx="780290" cy="780290"/>
            </a:xfrm>
            <a:prstGeom prst="rect">
              <a:avLst/>
            </a:prstGeom>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85584" y="2221625"/>
              <a:ext cx="780290" cy="780290"/>
            </a:xfrm>
            <a:prstGeom prst="rect">
              <a:avLst/>
            </a:prstGeom>
          </p:spPr>
        </p:pic>
        <p:pic>
          <p:nvPicPr>
            <p:cNvPr id="13" name="Picture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90547" y="2221625"/>
              <a:ext cx="780290" cy="780290"/>
            </a:xfrm>
            <a:prstGeom prst="rect">
              <a:avLst/>
            </a:prstGeom>
          </p:spPr>
        </p:pic>
      </p:grpSp>
      <p:cxnSp>
        <p:nvCxnSpPr>
          <p:cNvPr id="14" name="Straight Arrow Connector 13"/>
          <p:cNvCxnSpPr>
            <a:endCxn id="5" idx="0"/>
          </p:cNvCxnSpPr>
          <p:nvPr/>
        </p:nvCxnSpPr>
        <p:spPr>
          <a:xfrm flipH="1">
            <a:off x="7623240" y="1917973"/>
            <a:ext cx="1226770" cy="3220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3" idx="0"/>
          </p:cNvCxnSpPr>
          <p:nvPr/>
        </p:nvCxnSpPr>
        <p:spPr>
          <a:xfrm>
            <a:off x="9240099" y="1917973"/>
            <a:ext cx="1099921" cy="322099"/>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8976285" y="1934120"/>
            <a:ext cx="5313" cy="350044"/>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8933164" y="2982204"/>
            <a:ext cx="0" cy="99134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7606352" y="2982204"/>
            <a:ext cx="0" cy="99134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0349163" y="2982204"/>
            <a:ext cx="0" cy="991341"/>
          </a:xfrm>
          <a:prstGeom prst="straightConnector1">
            <a:avLst/>
          </a:prstGeom>
          <a:ln w="508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77" name="Picture 76"/>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8180141" y="6087674"/>
            <a:ext cx="654108" cy="654108"/>
          </a:xfrm>
          <a:prstGeom prst="rect">
            <a:avLst/>
          </a:prstGeom>
        </p:spPr>
      </p:pic>
      <p:pic>
        <p:nvPicPr>
          <p:cNvPr id="78" name="Picture 77"/>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043474" y="6087674"/>
            <a:ext cx="654108" cy="654108"/>
          </a:xfrm>
          <a:prstGeom prst="rect">
            <a:avLst/>
          </a:prstGeom>
        </p:spPr>
      </p:pic>
      <p:sp>
        <p:nvSpPr>
          <p:cNvPr id="41" name="Right Arrow 40"/>
          <p:cNvSpPr/>
          <p:nvPr/>
        </p:nvSpPr>
        <p:spPr>
          <a:xfrm rot="5400000">
            <a:off x="8665663" y="4997524"/>
            <a:ext cx="535003" cy="540698"/>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99382"/>
            <a:endParaRPr lang="en-US" sz="1377">
              <a:solidFill>
                <a:srgbClr val="FFFFFF"/>
              </a:solidFill>
            </a:endParaRPr>
          </a:p>
        </p:txBody>
      </p:sp>
      <p:sp>
        <p:nvSpPr>
          <p:cNvPr id="2" name="TextBox 1"/>
          <p:cNvSpPr txBox="1"/>
          <p:nvPr/>
        </p:nvSpPr>
        <p:spPr>
          <a:xfrm>
            <a:off x="5871408" y="5515290"/>
            <a:ext cx="6291373" cy="925455"/>
          </a:xfrm>
          <a:prstGeom prst="rect">
            <a:avLst/>
          </a:prstGeom>
          <a:noFill/>
        </p:spPr>
        <p:txBody>
          <a:bodyPr wrap="square" lIns="182854" tIns="146283" rIns="182854" bIns="146283" rtlCol="0">
            <a:spAutoFit/>
          </a:bodyPr>
          <a:lstStyle/>
          <a:p>
            <a:pPr>
              <a:lnSpc>
                <a:spcPct val="90000"/>
              </a:lnSpc>
              <a:spcAft>
                <a:spcPts val="600"/>
              </a:spcAft>
            </a:pPr>
            <a:r>
              <a:rPr lang="en-US" sz="2230" dirty="0"/>
              <a:t>data stores used for analytics and disaster recovery</a:t>
            </a:r>
          </a:p>
        </p:txBody>
      </p:sp>
      <p:sp>
        <p:nvSpPr>
          <p:cNvPr id="44" name="Content Placeholder 6"/>
          <p:cNvSpPr txBox="1">
            <a:spLocks/>
          </p:cNvSpPr>
          <p:nvPr/>
        </p:nvSpPr>
        <p:spPr>
          <a:xfrm>
            <a:off x="120395" y="1794025"/>
            <a:ext cx="5627076" cy="5180864"/>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48" dirty="0"/>
              <a:t>Latency: App state is in the compute tier</a:t>
            </a:r>
          </a:p>
          <a:p>
            <a:endParaRPr lang="en-US" sz="2448" dirty="0"/>
          </a:p>
          <a:p>
            <a:r>
              <a:rPr lang="en-US" sz="2448" dirty="0"/>
              <a:t>Scale: First class partition support</a:t>
            </a:r>
          </a:p>
          <a:p>
            <a:endParaRPr lang="en-US" sz="2448" dirty="0"/>
          </a:p>
          <a:p>
            <a:r>
              <a:rPr lang="en-US" sz="2448" dirty="0"/>
              <a:t>Reliability: Inbuilt in platform</a:t>
            </a:r>
          </a:p>
          <a:p>
            <a:endParaRPr lang="en-US" sz="2448" dirty="0"/>
          </a:p>
          <a:p>
            <a:r>
              <a:rPr lang="en-US" sz="2448" dirty="0"/>
              <a:t>State consistency: Built in transactions</a:t>
            </a:r>
          </a:p>
          <a:p>
            <a:endParaRPr lang="en-US" sz="2448" dirty="0"/>
          </a:p>
          <a:p>
            <a:pPr marL="0" indent="0">
              <a:buNone/>
            </a:pPr>
            <a:endParaRPr lang="en-US" sz="2448" dirty="0"/>
          </a:p>
        </p:txBody>
      </p:sp>
      <p:sp>
        <p:nvSpPr>
          <p:cNvPr id="42" name="TextBox 41"/>
          <p:cNvSpPr txBox="1"/>
          <p:nvPr/>
        </p:nvSpPr>
        <p:spPr>
          <a:xfrm>
            <a:off x="8563103" y="1771487"/>
            <a:ext cx="874275" cy="253325"/>
          </a:xfrm>
          <a:prstGeom prst="rect">
            <a:avLst/>
          </a:prstGeom>
          <a:noFill/>
          <a:ln>
            <a:noFill/>
          </a:ln>
        </p:spPr>
        <p:txBody>
          <a:bodyPr wrap="none" lIns="0" tIns="27428" rIns="0" bIns="0" rtlCol="0">
            <a:noAutofit/>
          </a:bodyPr>
          <a:lstStyle/>
          <a:p>
            <a:pPr algn="ctr">
              <a:lnSpc>
                <a:spcPts val="800"/>
              </a:lnSpc>
            </a:pPr>
            <a:r>
              <a:rPr lang="en-US" sz="1000" dirty="0">
                <a:solidFill>
                  <a:srgbClr val="FFFFFF"/>
                </a:solidFill>
                <a:ea typeface="Arial Unicode MS" panose="020B0604020202020204" pitchFamily="34" charset="-128"/>
                <a:cs typeface="Segoe UI" panose="020B0502040204020203" pitchFamily="34" charset="0"/>
              </a:rPr>
              <a:t>Load Balancer</a:t>
            </a:r>
          </a:p>
        </p:txBody>
      </p:sp>
      <p:pic>
        <p:nvPicPr>
          <p:cNvPr id="16" name="Picture 15"/>
          <p:cNvPicPr>
            <a:picLocks noChangeAspect="1"/>
          </p:cNvPicPr>
          <p:nvPr/>
        </p:nvPicPr>
        <p:blipFill>
          <a:blip r:embed="rId7"/>
          <a:stretch>
            <a:fillRect/>
          </a:stretch>
        </p:blipFill>
        <p:spPr>
          <a:xfrm>
            <a:off x="7120886" y="3971273"/>
            <a:ext cx="883513" cy="715224"/>
          </a:xfrm>
          <a:prstGeom prst="rect">
            <a:avLst/>
          </a:prstGeom>
        </p:spPr>
      </p:pic>
      <p:pic>
        <p:nvPicPr>
          <p:cNvPr id="43" name="Picture 42"/>
          <p:cNvPicPr>
            <a:picLocks noChangeAspect="1"/>
          </p:cNvPicPr>
          <p:nvPr/>
        </p:nvPicPr>
        <p:blipFill>
          <a:blip r:embed="rId7"/>
          <a:stretch>
            <a:fillRect/>
          </a:stretch>
        </p:blipFill>
        <p:spPr>
          <a:xfrm>
            <a:off x="7258256" y="4048637"/>
            <a:ext cx="883513" cy="715224"/>
          </a:xfrm>
          <a:prstGeom prst="rect">
            <a:avLst/>
          </a:prstGeom>
        </p:spPr>
      </p:pic>
      <p:pic>
        <p:nvPicPr>
          <p:cNvPr id="45" name="Picture 44"/>
          <p:cNvPicPr>
            <a:picLocks noChangeAspect="1"/>
          </p:cNvPicPr>
          <p:nvPr/>
        </p:nvPicPr>
        <p:blipFill>
          <a:blip r:embed="rId7"/>
          <a:stretch>
            <a:fillRect/>
          </a:stretch>
        </p:blipFill>
        <p:spPr>
          <a:xfrm>
            <a:off x="7395626" y="4123730"/>
            <a:ext cx="883513" cy="715224"/>
          </a:xfrm>
          <a:prstGeom prst="rect">
            <a:avLst/>
          </a:prstGeom>
        </p:spPr>
      </p:pic>
      <p:pic>
        <p:nvPicPr>
          <p:cNvPr id="46" name="Picture 45"/>
          <p:cNvPicPr>
            <a:picLocks noChangeAspect="1"/>
          </p:cNvPicPr>
          <p:nvPr/>
        </p:nvPicPr>
        <p:blipFill>
          <a:blip r:embed="rId7"/>
          <a:stretch>
            <a:fillRect/>
          </a:stretch>
        </p:blipFill>
        <p:spPr>
          <a:xfrm>
            <a:off x="8487015" y="3972662"/>
            <a:ext cx="883513" cy="715224"/>
          </a:xfrm>
          <a:prstGeom prst="rect">
            <a:avLst/>
          </a:prstGeom>
        </p:spPr>
      </p:pic>
      <p:pic>
        <p:nvPicPr>
          <p:cNvPr id="47" name="Picture 46"/>
          <p:cNvPicPr>
            <a:picLocks noChangeAspect="1"/>
          </p:cNvPicPr>
          <p:nvPr/>
        </p:nvPicPr>
        <p:blipFill>
          <a:blip r:embed="rId7"/>
          <a:stretch>
            <a:fillRect/>
          </a:stretch>
        </p:blipFill>
        <p:spPr>
          <a:xfrm>
            <a:off x="8624385" y="4050026"/>
            <a:ext cx="883513" cy="715224"/>
          </a:xfrm>
          <a:prstGeom prst="rect">
            <a:avLst/>
          </a:prstGeom>
        </p:spPr>
      </p:pic>
      <p:pic>
        <p:nvPicPr>
          <p:cNvPr id="48" name="Picture 47"/>
          <p:cNvPicPr>
            <a:picLocks noChangeAspect="1"/>
          </p:cNvPicPr>
          <p:nvPr/>
        </p:nvPicPr>
        <p:blipFill>
          <a:blip r:embed="rId7"/>
          <a:stretch>
            <a:fillRect/>
          </a:stretch>
        </p:blipFill>
        <p:spPr>
          <a:xfrm>
            <a:off x="8761756" y="4125120"/>
            <a:ext cx="883513" cy="715224"/>
          </a:xfrm>
          <a:prstGeom prst="rect">
            <a:avLst/>
          </a:prstGeom>
        </p:spPr>
      </p:pic>
      <p:pic>
        <p:nvPicPr>
          <p:cNvPr id="49" name="Picture 48"/>
          <p:cNvPicPr>
            <a:picLocks noChangeAspect="1"/>
          </p:cNvPicPr>
          <p:nvPr/>
        </p:nvPicPr>
        <p:blipFill>
          <a:blip r:embed="rId7"/>
          <a:stretch>
            <a:fillRect/>
          </a:stretch>
        </p:blipFill>
        <p:spPr>
          <a:xfrm>
            <a:off x="9853144" y="3972662"/>
            <a:ext cx="883513" cy="715224"/>
          </a:xfrm>
          <a:prstGeom prst="rect">
            <a:avLst/>
          </a:prstGeom>
        </p:spPr>
      </p:pic>
      <p:pic>
        <p:nvPicPr>
          <p:cNvPr id="50" name="Picture 49"/>
          <p:cNvPicPr>
            <a:picLocks noChangeAspect="1"/>
          </p:cNvPicPr>
          <p:nvPr/>
        </p:nvPicPr>
        <p:blipFill>
          <a:blip r:embed="rId7"/>
          <a:stretch>
            <a:fillRect/>
          </a:stretch>
        </p:blipFill>
        <p:spPr>
          <a:xfrm>
            <a:off x="9990515" y="4050026"/>
            <a:ext cx="883513" cy="715224"/>
          </a:xfrm>
          <a:prstGeom prst="rect">
            <a:avLst/>
          </a:prstGeom>
        </p:spPr>
      </p:pic>
      <p:pic>
        <p:nvPicPr>
          <p:cNvPr id="51" name="Picture 50"/>
          <p:cNvPicPr>
            <a:picLocks noChangeAspect="1"/>
          </p:cNvPicPr>
          <p:nvPr/>
        </p:nvPicPr>
        <p:blipFill>
          <a:blip r:embed="rId7"/>
          <a:stretch>
            <a:fillRect/>
          </a:stretch>
        </p:blipFill>
        <p:spPr>
          <a:xfrm>
            <a:off x="10127885" y="4125120"/>
            <a:ext cx="883513" cy="715224"/>
          </a:xfrm>
          <a:prstGeom prst="rect">
            <a:avLst/>
          </a:prstGeom>
        </p:spPr>
      </p:pic>
      <p:sp>
        <p:nvSpPr>
          <p:cNvPr id="33" name="Rectangle 32"/>
          <p:cNvSpPr/>
          <p:nvPr/>
        </p:nvSpPr>
        <p:spPr>
          <a:xfrm>
            <a:off x="439445" y="5360200"/>
            <a:ext cx="4945388" cy="1098401"/>
          </a:xfrm>
          <a:prstGeom prst="rect">
            <a:avLst/>
          </a:prstGeom>
        </p:spPr>
        <p:txBody>
          <a:bodyPr wrap="square">
            <a:spAutoFit/>
          </a:bodyPr>
          <a:lstStyle/>
          <a:p>
            <a:r>
              <a:rPr lang="en-US" sz="3199" dirty="0"/>
              <a:t>Simplify design, reduce complexity &amp; errors</a:t>
            </a:r>
          </a:p>
        </p:txBody>
      </p:sp>
    </p:spTree>
    <p:custDataLst>
      <p:tags r:id="rId1"/>
    </p:custDataLst>
    <p:extLst>
      <p:ext uri="{BB962C8B-B14F-4D97-AF65-F5344CB8AC3E}">
        <p14:creationId xmlns:p14="http://schemas.microsoft.com/office/powerpoint/2010/main" val="2302184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xEl>
                                              <p:pRg st="0" end="0"/>
                                            </p:txEl>
                                          </p:spTgt>
                                        </p:tgtEl>
                                        <p:attrNameLst>
                                          <p:attrName>style.visibility</p:attrName>
                                        </p:attrNameLst>
                                      </p:cBhvr>
                                      <p:to>
                                        <p:strVal val="visible"/>
                                      </p:to>
                                    </p:set>
                                  </p:childTnLst>
                                </p:cTn>
                              </p:par>
                              <p:par>
                                <p:cTn id="7" presetID="2" presetClass="entr" presetSubtype="4"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anim calcmode="lin" valueType="num">
                                      <p:cBhvr additive="base">
                                        <p:cTn id="9" dur="500" fill="hold"/>
                                        <p:tgtEl>
                                          <p:spTgt spid="19"/>
                                        </p:tgtEl>
                                        <p:attrNameLst>
                                          <p:attrName>ppt_x</p:attrName>
                                        </p:attrNameLst>
                                      </p:cBhvr>
                                      <p:tavLst>
                                        <p:tav tm="0">
                                          <p:val>
                                            <p:strVal val="#ppt_x"/>
                                          </p:val>
                                        </p:tav>
                                        <p:tav tm="100000">
                                          <p:val>
                                            <p:strVal val="#ppt_x"/>
                                          </p:val>
                                        </p:tav>
                                      </p:tavLst>
                                    </p:anim>
                                    <p:anim calcmode="lin" valueType="num">
                                      <p:cBhvr additive="base">
                                        <p:cTn id="10" dur="500" fill="hold"/>
                                        <p:tgtEl>
                                          <p:spTgt spid="19"/>
                                        </p:tgtEl>
                                        <p:attrNameLst>
                                          <p:attrName>ppt_y</p:attrName>
                                        </p:attrNameLst>
                                      </p:cBhvr>
                                      <p:tavLst>
                                        <p:tav tm="0">
                                          <p:val>
                                            <p:strVal val="1+#ppt_h/2"/>
                                          </p:val>
                                        </p:tav>
                                        <p:tav tm="100000">
                                          <p:val>
                                            <p:strVal val="#ppt_y"/>
                                          </p:val>
                                        </p:tav>
                                      </p:tavLst>
                                    </p:anim>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4">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4">
                                            <p:txEl>
                                              <p:pRg st="6" end="6"/>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41" grpId="0" animBg="1"/>
      <p:bldP spid="2" grpId="0"/>
      <p:bldP spid="33" grpId="0"/>
    </p:bldLst>
  </p:timing>
</p:sld>
</file>

<file path=ppt/slides/slide1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3174"/>
            <a:ext cx="11885514" cy="4434478"/>
          </a:xfrm>
        </p:spPr>
        <p:txBody>
          <a:bodyPr/>
          <a:lstStyle/>
          <a:p>
            <a:pPr marL="460438" indent="-457200">
              <a:buFont typeface="Arial" panose="020B0604020202020204" pitchFamily="34" charset="0"/>
              <a:buChar char="•"/>
            </a:pPr>
            <a:r>
              <a:rPr lang="en-US" sz="3200" dirty="0">
                <a:solidFill>
                  <a:schemeClr val="tx1"/>
                </a:solidFill>
              </a:rPr>
              <a:t>Independent unit of state and compute (large number in parallel)</a:t>
            </a:r>
          </a:p>
          <a:p>
            <a:endParaRPr lang="en-US" sz="3200" dirty="0">
              <a:solidFill>
                <a:schemeClr val="tx1"/>
              </a:solidFill>
            </a:endParaRPr>
          </a:p>
          <a:p>
            <a:pPr marL="460438" indent="-457200">
              <a:buFont typeface="Arial" panose="020B0604020202020204" pitchFamily="34" charset="0"/>
              <a:buChar char="•"/>
            </a:pPr>
            <a:r>
              <a:rPr lang="en-US" sz="3200" dirty="0">
                <a:solidFill>
                  <a:schemeClr val="tx1"/>
                </a:solidFill>
              </a:rPr>
              <a:t>Prescriptive communication model based on </a:t>
            </a:r>
            <a:r>
              <a:rPr lang="en-US" sz="3200" dirty="0" err="1">
                <a:solidFill>
                  <a:schemeClr val="tx1"/>
                </a:solidFill>
              </a:rPr>
              <a:t>async</a:t>
            </a:r>
            <a:r>
              <a:rPr lang="en-US" sz="3200" dirty="0">
                <a:solidFill>
                  <a:schemeClr val="tx1"/>
                </a:solidFill>
              </a:rPr>
              <a:t> messaging</a:t>
            </a:r>
          </a:p>
          <a:p>
            <a:endParaRPr lang="en-US" sz="3200" dirty="0">
              <a:solidFill>
                <a:schemeClr val="tx1"/>
              </a:solidFill>
            </a:endParaRPr>
          </a:p>
          <a:p>
            <a:pPr marL="460438" indent="-457200">
              <a:buFont typeface="Arial" panose="020B0604020202020204" pitchFamily="34" charset="0"/>
              <a:buChar char="•"/>
            </a:pPr>
            <a:r>
              <a:rPr lang="en-US" sz="3200" dirty="0">
                <a:solidFill>
                  <a:schemeClr val="tx1"/>
                </a:solidFill>
              </a:rPr>
              <a:t>Automatic state management and turn based concurrency </a:t>
            </a:r>
          </a:p>
          <a:p>
            <a:pPr marL="460438" indent="-457200">
              <a:buFont typeface="Arial" panose="020B0604020202020204" pitchFamily="34" charset="0"/>
              <a:buChar char="•"/>
            </a:pPr>
            <a:endParaRPr lang="en-US" sz="3200" dirty="0">
              <a:solidFill>
                <a:schemeClr val="tx1"/>
              </a:solidFill>
            </a:endParaRPr>
          </a:p>
        </p:txBody>
      </p:sp>
      <p:sp>
        <p:nvSpPr>
          <p:cNvPr id="3" name="Title 2"/>
          <p:cNvSpPr>
            <a:spLocks noGrp="1"/>
          </p:cNvSpPr>
          <p:nvPr>
            <p:ph type="title"/>
          </p:nvPr>
        </p:nvSpPr>
        <p:spPr/>
        <p:txBody>
          <a:bodyPr/>
          <a:lstStyle/>
          <a:p>
            <a:r>
              <a:rPr lang="en-US" sz="3200" dirty="0">
                <a:solidFill>
                  <a:schemeClr val="tx1"/>
                </a:solidFill>
              </a:rPr>
              <a:t>Reliable Actors</a:t>
            </a:r>
          </a:p>
        </p:txBody>
      </p:sp>
    </p:spTree>
    <p:extLst>
      <p:ext uri="{BB962C8B-B14F-4D97-AF65-F5344CB8AC3E}">
        <p14:creationId xmlns:p14="http://schemas.microsoft.com/office/powerpoint/2010/main" val="23964162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Introduction to Azure IAAS</a:t>
            </a:r>
          </a:p>
        </p:txBody>
      </p:sp>
      <p:sp>
        <p:nvSpPr>
          <p:cNvPr id="3" name="Text Placeholder 2"/>
          <p:cNvSpPr>
            <a:spLocks noGrp="1"/>
          </p:cNvSpPr>
          <p:nvPr>
            <p:ph type="body" sz="quarter" idx="16"/>
          </p:nvPr>
        </p:nvSpPr>
        <p:spPr>
          <a:xfrm>
            <a:off x="548922" y="3328138"/>
            <a:ext cx="5747849" cy="748938"/>
          </a:xfrm>
        </p:spPr>
        <p:txBody>
          <a:bodyPr/>
          <a:lstStyle/>
          <a:p>
            <a:r>
              <a:rPr lang="en-US" dirty="0">
                <a:latin typeface="+mj-lt"/>
              </a:rPr>
              <a:t>Virtual Machine Networking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2537425647"/>
      </p:ext>
    </p:extLst>
  </p:cSld>
  <p:clrMapOvr>
    <a:masterClrMapping/>
  </p:clrMapOvr>
  <p:transition>
    <p:fade/>
  </p:transition>
</p:sld>
</file>

<file path=ppt/slides/slide1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75481" y="1213175"/>
            <a:ext cx="11885514" cy="2715266"/>
          </a:xfrm>
        </p:spPr>
        <p:txBody>
          <a:bodyPr/>
          <a:lstStyle/>
          <a:p>
            <a:pPr marL="460438" indent="-457200" fontAlgn="ctr">
              <a:buFont typeface="Arial" panose="020B0604020202020204" pitchFamily="34" charset="0"/>
              <a:buChar char="•"/>
            </a:pPr>
            <a:r>
              <a:rPr lang="en-US" sz="3200" dirty="0">
                <a:solidFill>
                  <a:schemeClr val="tx1"/>
                </a:solidFill>
              </a:rPr>
              <a:t>Simple API for service lifecycle events</a:t>
            </a:r>
          </a:p>
          <a:p>
            <a:pPr fontAlgn="ctr"/>
            <a:endParaRPr lang="en-US" sz="3200" dirty="0">
              <a:solidFill>
                <a:schemeClr val="tx1"/>
              </a:solidFill>
            </a:endParaRPr>
          </a:p>
          <a:p>
            <a:pPr marL="460438" indent="-457200" fontAlgn="ctr">
              <a:buFont typeface="Arial" panose="020B0604020202020204" pitchFamily="34" charset="0"/>
              <a:buChar char="•"/>
            </a:pPr>
            <a:r>
              <a:rPr lang="en-US" sz="3200" dirty="0">
                <a:solidFill>
                  <a:schemeClr val="tx1"/>
                </a:solidFill>
              </a:rPr>
              <a:t>Pluggable communication model</a:t>
            </a:r>
          </a:p>
          <a:p>
            <a:pPr fontAlgn="ctr"/>
            <a:endParaRPr lang="en-US" sz="3200" dirty="0">
              <a:solidFill>
                <a:schemeClr val="tx1"/>
              </a:solidFill>
            </a:endParaRPr>
          </a:p>
          <a:p>
            <a:pPr marL="460438" indent="-457200" fontAlgn="ctr">
              <a:buFont typeface="Arial" panose="020B0604020202020204" pitchFamily="34" charset="0"/>
              <a:buChar char="•"/>
            </a:pPr>
            <a:r>
              <a:rPr lang="en-US" sz="3200" dirty="0">
                <a:solidFill>
                  <a:schemeClr val="tx1"/>
                </a:solidFill>
              </a:rPr>
              <a:t>Familiar data structures for reliably storing state: dictionary, queues</a:t>
            </a:r>
          </a:p>
        </p:txBody>
      </p:sp>
      <p:sp>
        <p:nvSpPr>
          <p:cNvPr id="3" name="Title 2"/>
          <p:cNvSpPr>
            <a:spLocks noGrp="1"/>
          </p:cNvSpPr>
          <p:nvPr>
            <p:ph type="title"/>
          </p:nvPr>
        </p:nvSpPr>
        <p:spPr/>
        <p:txBody>
          <a:bodyPr/>
          <a:lstStyle/>
          <a:p>
            <a:r>
              <a:rPr lang="en-US" sz="3200" dirty="0">
                <a:solidFill>
                  <a:schemeClr val="tx1"/>
                </a:solidFill>
              </a:rPr>
              <a:t>Reliable Services Framework</a:t>
            </a:r>
          </a:p>
        </p:txBody>
      </p:sp>
    </p:spTree>
    <p:extLst>
      <p:ext uri="{BB962C8B-B14F-4D97-AF65-F5344CB8AC3E}">
        <p14:creationId xmlns:p14="http://schemas.microsoft.com/office/powerpoint/2010/main" val="340477556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Service Fabric Clusters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
        <p:nvSpPr>
          <p:cNvPr id="6" name="Text Placeholder 5">
            <a:extLst>
              <a:ext uri="{FF2B5EF4-FFF2-40B4-BE49-F238E27FC236}">
                <a16:creationId xmlns:a16="http://schemas.microsoft.com/office/drawing/2014/main" id="{91BC5816-1158-4580-B370-49D9102BDE52}"/>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272207505"/>
      </p:ext>
    </p:extLst>
  </p:cSld>
  <p:clrMapOvr>
    <a:masterClrMapping/>
  </p:clrMapOvr>
  <p:transition>
    <p:fade/>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Defining Application Types &amp; Service Types</a:t>
            </a:r>
          </a:p>
        </p:txBody>
      </p:sp>
      <p:sp>
        <p:nvSpPr>
          <p:cNvPr id="3" name="Content Placeholder 2"/>
          <p:cNvSpPr>
            <a:spLocks noGrp="1"/>
          </p:cNvSpPr>
          <p:nvPr>
            <p:ph type="body" sz="quarter" idx="4294967295"/>
          </p:nvPr>
        </p:nvSpPr>
        <p:spPr>
          <a:xfrm>
            <a:off x="300327" y="1212850"/>
            <a:ext cx="11583698" cy="1525588"/>
          </a:xfrm>
        </p:spPr>
        <p:txBody>
          <a:bodyPr/>
          <a:lstStyle/>
          <a:p>
            <a:pPr marL="0" indent="0">
              <a:buNone/>
            </a:pPr>
            <a:r>
              <a:rPr lang="en-US" dirty="0"/>
              <a:t>An application is a collection of services</a:t>
            </a:r>
          </a:p>
          <a:p>
            <a:pPr lvl="1"/>
            <a:r>
              <a:rPr lang="en-US" sz="2400" dirty="0"/>
              <a:t>In Service Fabric terms, we call these </a:t>
            </a:r>
            <a:r>
              <a:rPr lang="en-US" sz="2400" b="1" i="1" dirty="0"/>
              <a:t>application types</a:t>
            </a:r>
            <a:r>
              <a:rPr lang="en-US" sz="2400" dirty="0"/>
              <a:t> &amp; </a:t>
            </a:r>
            <a:r>
              <a:rPr lang="en-US" sz="2400" b="1" i="1" dirty="0"/>
              <a:t>service types</a:t>
            </a:r>
          </a:p>
          <a:p>
            <a:pPr lvl="1"/>
            <a:r>
              <a:rPr lang="en-US" sz="2400" dirty="0"/>
              <a:t>So, an </a:t>
            </a:r>
            <a:r>
              <a:rPr lang="en-US" sz="2400" b="1" i="1" dirty="0"/>
              <a:t>application type </a:t>
            </a:r>
            <a:r>
              <a:rPr lang="en-US" sz="2400" dirty="0"/>
              <a:t>is a collection of </a:t>
            </a:r>
            <a:r>
              <a:rPr lang="en-US" sz="2400" b="1" i="1" dirty="0"/>
              <a:t>service types</a:t>
            </a:r>
            <a:endParaRPr lang="en-US" sz="2400" dirty="0"/>
          </a:p>
        </p:txBody>
      </p:sp>
      <p:sp>
        <p:nvSpPr>
          <p:cNvPr id="4" name="Rectangle 3"/>
          <p:cNvSpPr/>
          <p:nvPr/>
        </p:nvSpPr>
        <p:spPr bwMode="auto">
          <a:xfrm>
            <a:off x="3776788" y="3161685"/>
            <a:ext cx="8376106" cy="2242460"/>
          </a:xfrm>
          <a:prstGeom prst="rect">
            <a:avLst/>
          </a:prstGeom>
          <a:solidFill>
            <a:schemeClr val="tx1">
              <a:lumMod val="25000"/>
              <a:lumOff val="75000"/>
            </a:schemeClr>
          </a:solidFill>
          <a:ln w="19050" cap="flat" cmpd="sng" algn="ctr">
            <a:no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r>
              <a:rPr lang="en-US" sz="2652" b="1" dirty="0">
                <a:latin typeface="Segoe UI" panose="020B0502040204020203" pitchFamily="34" charset="0"/>
                <a:cs typeface="Segoe UI" panose="020B0502040204020203" pitchFamily="34" charset="0"/>
              </a:rPr>
              <a:t>Cluster</a:t>
            </a:r>
          </a:p>
        </p:txBody>
      </p:sp>
      <p:sp>
        <p:nvSpPr>
          <p:cNvPr id="11" name="Rectangle 10"/>
          <p:cNvSpPr/>
          <p:nvPr/>
        </p:nvSpPr>
        <p:spPr bwMode="auto">
          <a:xfrm>
            <a:off x="8256124" y="3622724"/>
            <a:ext cx="3713974" cy="1644525"/>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48" b="1" dirty="0">
                <a:latin typeface="Segoe UI" panose="020B0502040204020203" pitchFamily="34" charset="0"/>
                <a:cs typeface="Segoe UI" panose="020B0502040204020203" pitchFamily="34" charset="0"/>
              </a:rPr>
              <a:t> “</a:t>
            </a:r>
            <a:r>
              <a:rPr lang="en-US" sz="2448" b="1" dirty="0" err="1">
                <a:latin typeface="Segoe UI" panose="020B0502040204020203" pitchFamily="34" charset="0"/>
                <a:cs typeface="Segoe UI" panose="020B0502040204020203" pitchFamily="34" charset="0"/>
              </a:rPr>
              <a:t>Fabrikam</a:t>
            </a:r>
            <a:r>
              <a:rPr lang="en-US" sz="2448" b="1" dirty="0">
                <a:latin typeface="Segoe UI" panose="020B0502040204020203" pitchFamily="34" charset="0"/>
                <a:cs typeface="Segoe UI" panose="020B0502040204020203" pitchFamily="34" charset="0"/>
              </a:rPr>
              <a:t>” </a:t>
            </a:r>
            <a:r>
              <a:rPr lang="en-US" sz="2448" b="1" dirty="0" err="1">
                <a:latin typeface="Segoe UI" panose="020B0502040204020203" pitchFamily="34" charset="0"/>
                <a:cs typeface="Segoe UI" panose="020B0502040204020203" pitchFamily="34" charset="0"/>
              </a:rPr>
              <a:t>eStore</a:t>
            </a:r>
            <a:r>
              <a:rPr lang="en-US" sz="2448" b="1" dirty="0">
                <a:latin typeface="Segoe UI" panose="020B0502040204020203" pitchFamily="34" charset="0"/>
                <a:cs typeface="Segoe UI" panose="020B0502040204020203" pitchFamily="34" charset="0"/>
              </a:rPr>
              <a:t> App</a:t>
            </a:r>
            <a:endParaRPr lang="en-US" sz="2448" dirty="0">
              <a:latin typeface="Segoe UI" panose="020B0502040204020203" pitchFamily="34" charset="0"/>
              <a:cs typeface="Segoe UI" panose="020B0502040204020203" pitchFamily="34" charset="0"/>
            </a:endParaRPr>
          </a:p>
        </p:txBody>
      </p:sp>
      <p:sp>
        <p:nvSpPr>
          <p:cNvPr id="12" name="Rectangle 11"/>
          <p:cNvSpPr/>
          <p:nvPr/>
        </p:nvSpPr>
        <p:spPr bwMode="auto">
          <a:xfrm>
            <a:off x="8629744" y="4143980"/>
            <a:ext cx="2853163"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“G” Gallery Svc</a:t>
            </a:r>
            <a:endParaRPr lang="en-US" sz="2448" dirty="0">
              <a:latin typeface="Segoe UI" panose="020B0502040204020203" pitchFamily="34" charset="0"/>
              <a:cs typeface="Segoe UI" panose="020B0502040204020203" pitchFamily="34" charset="0"/>
            </a:endParaRPr>
          </a:p>
        </p:txBody>
      </p:sp>
      <p:sp>
        <p:nvSpPr>
          <p:cNvPr id="13" name="Rectangle 12"/>
          <p:cNvSpPr/>
          <p:nvPr/>
        </p:nvSpPr>
        <p:spPr bwMode="auto">
          <a:xfrm>
            <a:off x="8629750" y="4719655"/>
            <a:ext cx="2853163"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“P” Payment Svc</a:t>
            </a:r>
            <a:endParaRPr lang="en-US" sz="2448" dirty="0">
              <a:latin typeface="Segoe UI" panose="020B0502040204020203" pitchFamily="34" charset="0"/>
              <a:cs typeface="Segoe UI" panose="020B0502040204020203" pitchFamily="34" charset="0"/>
            </a:endParaRPr>
          </a:p>
        </p:txBody>
      </p:sp>
      <p:sp>
        <p:nvSpPr>
          <p:cNvPr id="15" name="Rectangle 14"/>
          <p:cNvSpPr/>
          <p:nvPr/>
        </p:nvSpPr>
        <p:spPr bwMode="auto">
          <a:xfrm>
            <a:off x="300327" y="3622724"/>
            <a:ext cx="3045948" cy="1644525"/>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48" b="1" dirty="0" err="1">
                <a:latin typeface="Segoe UI" panose="020B0502040204020203" pitchFamily="34" charset="0"/>
                <a:cs typeface="Segoe UI" panose="020B0502040204020203" pitchFamily="34" charset="0"/>
              </a:rPr>
              <a:t>eStore</a:t>
            </a:r>
            <a:r>
              <a:rPr lang="en-US" sz="2448" b="1" dirty="0">
                <a:latin typeface="Segoe UI" panose="020B0502040204020203" pitchFamily="34" charset="0"/>
                <a:cs typeface="Segoe UI" panose="020B0502040204020203" pitchFamily="34" charset="0"/>
              </a:rPr>
              <a:t> App Type</a:t>
            </a:r>
            <a:endParaRPr lang="en-US" sz="2448" dirty="0">
              <a:latin typeface="Segoe UI" panose="020B0502040204020203" pitchFamily="34" charset="0"/>
              <a:cs typeface="Segoe UI" panose="020B0502040204020203" pitchFamily="34" charset="0"/>
            </a:endParaRPr>
          </a:p>
        </p:txBody>
      </p:sp>
      <p:sp>
        <p:nvSpPr>
          <p:cNvPr id="16" name="Rectangle 15"/>
          <p:cNvSpPr/>
          <p:nvPr/>
        </p:nvSpPr>
        <p:spPr bwMode="auto">
          <a:xfrm>
            <a:off x="420687" y="4143914"/>
            <a:ext cx="2822917"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Gallery Svc Type</a:t>
            </a:r>
            <a:endParaRPr lang="en-US" sz="2448" dirty="0">
              <a:latin typeface="Segoe UI" panose="020B0502040204020203" pitchFamily="34" charset="0"/>
              <a:cs typeface="Segoe UI" panose="020B0502040204020203" pitchFamily="34" charset="0"/>
            </a:endParaRPr>
          </a:p>
        </p:txBody>
      </p:sp>
      <p:sp>
        <p:nvSpPr>
          <p:cNvPr id="17" name="Rectangle 16"/>
          <p:cNvSpPr/>
          <p:nvPr/>
        </p:nvSpPr>
        <p:spPr bwMode="auto">
          <a:xfrm>
            <a:off x="420688" y="4683102"/>
            <a:ext cx="2822917"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Payment Svc Type</a:t>
            </a:r>
            <a:endParaRPr lang="en-US" sz="2448" dirty="0">
              <a:latin typeface="Segoe UI" panose="020B0502040204020203" pitchFamily="34" charset="0"/>
              <a:cs typeface="Segoe UI" panose="020B0502040204020203" pitchFamily="34" charset="0"/>
            </a:endParaRPr>
          </a:p>
        </p:txBody>
      </p:sp>
      <p:sp>
        <p:nvSpPr>
          <p:cNvPr id="21" name="Rectangle 20"/>
          <p:cNvSpPr/>
          <p:nvPr/>
        </p:nvSpPr>
        <p:spPr bwMode="auto">
          <a:xfrm>
            <a:off x="4573161" y="3622724"/>
            <a:ext cx="3522427" cy="1644525"/>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48" b="1" dirty="0">
                <a:latin typeface="Segoe UI" panose="020B0502040204020203" pitchFamily="34" charset="0"/>
                <a:cs typeface="Segoe UI" panose="020B0502040204020203" pitchFamily="34" charset="0"/>
              </a:rPr>
              <a:t> “Contoso” </a:t>
            </a:r>
            <a:r>
              <a:rPr lang="en-US" sz="2448" b="1" dirty="0" err="1">
                <a:latin typeface="Segoe UI" panose="020B0502040204020203" pitchFamily="34" charset="0"/>
                <a:cs typeface="Segoe UI" panose="020B0502040204020203" pitchFamily="34" charset="0"/>
              </a:rPr>
              <a:t>eStore</a:t>
            </a:r>
            <a:r>
              <a:rPr lang="en-US" sz="2448" b="1" dirty="0">
                <a:latin typeface="Segoe UI" panose="020B0502040204020203" pitchFamily="34" charset="0"/>
                <a:cs typeface="Segoe UI" panose="020B0502040204020203" pitchFamily="34" charset="0"/>
              </a:rPr>
              <a:t> App</a:t>
            </a:r>
            <a:endParaRPr lang="en-US" sz="2448" dirty="0">
              <a:latin typeface="Segoe UI" panose="020B0502040204020203" pitchFamily="34" charset="0"/>
              <a:cs typeface="Segoe UI" panose="020B0502040204020203" pitchFamily="34" charset="0"/>
            </a:endParaRPr>
          </a:p>
        </p:txBody>
      </p:sp>
      <p:sp>
        <p:nvSpPr>
          <p:cNvPr id="22" name="Rectangle 21"/>
          <p:cNvSpPr/>
          <p:nvPr/>
        </p:nvSpPr>
        <p:spPr bwMode="auto">
          <a:xfrm>
            <a:off x="4937898" y="4143980"/>
            <a:ext cx="2853163"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“G” Gallery Svc</a:t>
            </a:r>
            <a:endParaRPr lang="en-US" sz="2448" dirty="0">
              <a:latin typeface="Segoe UI" panose="020B0502040204020203" pitchFamily="34" charset="0"/>
              <a:cs typeface="Segoe UI" panose="020B0502040204020203" pitchFamily="34" charset="0"/>
            </a:endParaRPr>
          </a:p>
        </p:txBody>
      </p:sp>
      <p:sp>
        <p:nvSpPr>
          <p:cNvPr id="23" name="Rectangle 22"/>
          <p:cNvSpPr/>
          <p:nvPr/>
        </p:nvSpPr>
        <p:spPr bwMode="auto">
          <a:xfrm>
            <a:off x="4937904" y="4719655"/>
            <a:ext cx="2853163" cy="449483"/>
          </a:xfrm>
          <a:prstGeom prst="rect">
            <a:avLst/>
          </a:prstGeom>
          <a:gradFill flip="none" rotWithShape="1">
            <a:gsLst>
              <a:gs pos="0">
                <a:schemeClr val="accent5">
                  <a:lumMod val="89000"/>
                </a:schemeClr>
              </a:gs>
              <a:gs pos="23000">
                <a:schemeClr val="accent5">
                  <a:lumMod val="89000"/>
                </a:schemeClr>
              </a:gs>
              <a:gs pos="69000">
                <a:schemeClr val="accent5">
                  <a:lumMod val="75000"/>
                </a:schemeClr>
              </a:gs>
              <a:gs pos="97000">
                <a:schemeClr val="accent5">
                  <a:lumMod val="70000"/>
                </a:schemeClr>
              </a:gs>
            </a:gsLst>
            <a:path path="circle">
              <a:fillToRect l="50000" t="50000" r="50000" b="50000"/>
            </a:path>
            <a:tileRect/>
          </a:gradFill>
        </p:spPr>
        <p:style>
          <a:lnRef idx="2">
            <a:schemeClr val="accent2">
              <a:shade val="50000"/>
            </a:schemeClr>
          </a:lnRef>
          <a:fillRef idx="1">
            <a:schemeClr val="accent2"/>
          </a:fillRef>
          <a:effectRef idx="0">
            <a:schemeClr val="accent2"/>
          </a:effectRef>
          <a:fontRef idx="minor">
            <a:schemeClr val="lt1"/>
          </a:fontRef>
        </p:style>
        <p:txBody>
          <a:bodyPr rtlCol="0" anchor="ctr" anchorCtr="0"/>
          <a:lstStyle/>
          <a:p>
            <a:r>
              <a:rPr lang="en-US" sz="2448" b="1" dirty="0">
                <a:latin typeface="Segoe UI" panose="020B0502040204020203" pitchFamily="34" charset="0"/>
                <a:cs typeface="Segoe UI" panose="020B0502040204020203" pitchFamily="34" charset="0"/>
              </a:rPr>
              <a:t>“P” Payment Svc</a:t>
            </a:r>
            <a:endParaRPr lang="en-US" sz="2448" dirty="0">
              <a:latin typeface="Segoe UI" panose="020B0502040204020203" pitchFamily="34" charset="0"/>
              <a:cs typeface="Segoe UI" panose="020B0502040204020203" pitchFamily="34" charset="0"/>
            </a:endParaRPr>
          </a:p>
        </p:txBody>
      </p:sp>
      <p:sp>
        <p:nvSpPr>
          <p:cNvPr id="18" name="Rectangle 17"/>
          <p:cNvSpPr/>
          <p:nvPr/>
        </p:nvSpPr>
        <p:spPr bwMode="auto">
          <a:xfrm rot="5400000">
            <a:off x="2947467" y="3991006"/>
            <a:ext cx="2242460" cy="583819"/>
          </a:xfrm>
          <a:prstGeom prst="rect">
            <a:avLst/>
          </a:prstGeom>
          <a:solidFill>
            <a:schemeClr val="accent6"/>
          </a:solidFill>
          <a:ln>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448" b="1" dirty="0">
                <a:latin typeface="Segoe UI" panose="020B0502040204020203" pitchFamily="34" charset="0"/>
                <a:cs typeface="Segoe UI" panose="020B0502040204020203" pitchFamily="34" charset="0"/>
              </a:rPr>
              <a:t>Image Store</a:t>
            </a:r>
            <a:endParaRPr lang="en-US" sz="2448" dirty="0">
              <a:latin typeface="Segoe UI" panose="020B0502040204020203" pitchFamily="34" charset="0"/>
              <a:cs typeface="Segoe UI" panose="020B0502040204020203" pitchFamily="34" charset="0"/>
            </a:endParaRPr>
          </a:p>
        </p:txBody>
      </p:sp>
      <p:sp>
        <p:nvSpPr>
          <p:cNvPr id="5" name="Right Arrow 4"/>
          <p:cNvSpPr/>
          <p:nvPr/>
        </p:nvSpPr>
        <p:spPr bwMode="auto">
          <a:xfrm>
            <a:off x="3371121" y="4143914"/>
            <a:ext cx="405666" cy="575741"/>
          </a:xfrm>
          <a:prstGeom prst="rightArrow">
            <a:avLst/>
          </a:prstGeom>
          <a:solidFill>
            <a:schemeClr val="bg1"/>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6517344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500"/>
                                        <p:tgtEl>
                                          <p:spTgt spid="2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left)">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1" grpId="0" animBg="1"/>
      <p:bldP spid="22" grpId="0" animBg="1"/>
      <p:bldP spid="23"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650" y="233153"/>
            <a:ext cx="8699500" cy="772204"/>
          </a:xfrm>
        </p:spPr>
        <p:txBody>
          <a:bodyPr/>
          <a:lstStyle/>
          <a:p>
            <a:r>
              <a:rPr lang="en-US" sz="3200" dirty="0">
                <a:solidFill>
                  <a:schemeClr val="tx1"/>
                </a:solidFill>
              </a:rPr>
              <a:t>Service Fabric Applications</a:t>
            </a:r>
          </a:p>
        </p:txBody>
      </p:sp>
      <p:sp>
        <p:nvSpPr>
          <p:cNvPr id="28" name="Rectangle 27"/>
          <p:cNvSpPr/>
          <p:nvPr/>
        </p:nvSpPr>
        <p:spPr bwMode="auto">
          <a:xfrm>
            <a:off x="313652" y="1383606"/>
            <a:ext cx="9344985" cy="4558851"/>
          </a:xfrm>
          <a:prstGeom prst="rect">
            <a:avLst/>
          </a:prstGeom>
          <a:solidFill>
            <a:srgbClr val="FFFF00"/>
          </a:soli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a:r>
              <a:rPr lang="en-US" sz="2040" b="1" dirty="0">
                <a:latin typeface="Segoe UI" panose="020B0502040204020203" pitchFamily="34" charset="0"/>
                <a:cs typeface="Segoe UI" panose="020B0502040204020203" pitchFamily="34" charset="0"/>
              </a:rPr>
              <a:t>Cluster</a:t>
            </a:r>
            <a:br>
              <a:rPr lang="en-US" sz="2040" b="1" dirty="0">
                <a:latin typeface="Segoe UI" panose="020B0502040204020203" pitchFamily="34" charset="0"/>
                <a:cs typeface="Segoe UI" panose="020B0502040204020203" pitchFamily="34" charset="0"/>
              </a:rPr>
            </a:br>
            <a:r>
              <a:rPr lang="en-US" sz="2040" dirty="0">
                <a:latin typeface="Segoe UI" panose="020B0502040204020203" pitchFamily="34" charset="0"/>
                <a:cs typeface="Segoe UI" panose="020B0502040204020203" pitchFamily="34" charset="0"/>
              </a:rPr>
              <a:t>Management, Billing (VMs), Geolocation, Multitenancy</a:t>
            </a:r>
          </a:p>
        </p:txBody>
      </p:sp>
      <p:sp>
        <p:nvSpPr>
          <p:cNvPr id="33" name="Rectangle 32"/>
          <p:cNvSpPr/>
          <p:nvPr/>
        </p:nvSpPr>
        <p:spPr bwMode="auto">
          <a:xfrm>
            <a:off x="449846" y="2200745"/>
            <a:ext cx="9072599" cy="3586280"/>
          </a:xfrm>
          <a:prstGeom prst="rect">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40" b="1" dirty="0">
                <a:solidFill>
                  <a:schemeClr val="bg1"/>
                </a:solidFill>
                <a:latin typeface="Segoe UI" panose="020B0502040204020203" pitchFamily="34" charset="0"/>
                <a:cs typeface="Segoe UI" panose="020B0502040204020203" pitchFamily="34" charset="0"/>
              </a:rPr>
              <a:t> 1+ Named Applications</a:t>
            </a:r>
          </a:p>
          <a:p>
            <a:pPr algn="ctr"/>
            <a:r>
              <a:rPr lang="en-US" sz="2040" dirty="0">
                <a:solidFill>
                  <a:schemeClr val="bg1"/>
                </a:solidFill>
                <a:latin typeface="Segoe UI" panose="020B0502040204020203" pitchFamily="34" charset="0"/>
                <a:cs typeface="Segoe UI" panose="020B0502040204020203" pitchFamily="34" charset="0"/>
              </a:rPr>
              <a:t>Isolation, Multitenancy, Unit of versioning/</a:t>
            </a:r>
            <a:r>
              <a:rPr lang="en-US" sz="2040" dirty="0" err="1">
                <a:solidFill>
                  <a:schemeClr val="bg1"/>
                </a:solidFill>
                <a:latin typeface="Segoe UI" panose="020B0502040204020203" pitchFamily="34" charset="0"/>
                <a:cs typeface="Segoe UI" panose="020B0502040204020203" pitchFamily="34" charset="0"/>
              </a:rPr>
              <a:t>config</a:t>
            </a:r>
            <a:endParaRPr lang="en-US" sz="2040" dirty="0">
              <a:solidFill>
                <a:schemeClr val="bg1"/>
              </a:solidFill>
              <a:latin typeface="Segoe UI" panose="020B0502040204020203" pitchFamily="34" charset="0"/>
              <a:cs typeface="Segoe UI" panose="020B0502040204020203" pitchFamily="34" charset="0"/>
            </a:endParaRPr>
          </a:p>
        </p:txBody>
      </p:sp>
      <p:sp>
        <p:nvSpPr>
          <p:cNvPr id="37" name="Rectangle 36"/>
          <p:cNvSpPr/>
          <p:nvPr/>
        </p:nvSpPr>
        <p:spPr bwMode="auto">
          <a:xfrm>
            <a:off x="627947" y="2991237"/>
            <a:ext cx="8747828" cy="2647419"/>
          </a:xfrm>
          <a:prstGeom prst="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40" b="1" dirty="0">
                <a:solidFill>
                  <a:schemeClr val="bg1"/>
                </a:solidFill>
                <a:latin typeface="Segoe UI" panose="020B0502040204020203" pitchFamily="34" charset="0"/>
                <a:cs typeface="Segoe UI" panose="020B0502040204020203" pitchFamily="34" charset="0"/>
              </a:rPr>
              <a:t>1+ Named Services</a:t>
            </a:r>
            <a:br>
              <a:rPr lang="en-US" sz="2040" b="1" dirty="0">
                <a:solidFill>
                  <a:schemeClr val="bg1"/>
                </a:solidFill>
                <a:latin typeface="Segoe UI" panose="020B0502040204020203" pitchFamily="34" charset="0"/>
                <a:cs typeface="Segoe UI" panose="020B0502040204020203" pitchFamily="34" charset="0"/>
              </a:rPr>
            </a:br>
            <a:r>
              <a:rPr lang="en-US" sz="2040" dirty="0">
                <a:solidFill>
                  <a:schemeClr val="bg1"/>
                </a:solidFill>
                <a:latin typeface="Segoe UI" panose="020B0502040204020203" pitchFamily="34" charset="0"/>
                <a:cs typeface="Segoe UI" panose="020B0502040204020203" pitchFamily="34" charset="0"/>
              </a:rPr>
              <a:t>Code package(s), Multitenancy (w/o isolation)</a:t>
            </a:r>
          </a:p>
        </p:txBody>
      </p:sp>
      <p:sp>
        <p:nvSpPr>
          <p:cNvPr id="46" name="Rectangle 45"/>
          <p:cNvSpPr/>
          <p:nvPr/>
        </p:nvSpPr>
        <p:spPr bwMode="auto">
          <a:xfrm>
            <a:off x="852234" y="3861667"/>
            <a:ext cx="4026387" cy="164954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40" b="1" dirty="0">
                <a:solidFill>
                  <a:schemeClr val="bg1"/>
                </a:solidFill>
                <a:latin typeface="Segoe UI" panose="020B0502040204020203" pitchFamily="34" charset="0"/>
                <a:cs typeface="Segoe UI" panose="020B0502040204020203" pitchFamily="34" charset="0"/>
              </a:rPr>
              <a:t>Stateless: 1 Partition</a:t>
            </a:r>
            <a:br>
              <a:rPr lang="en-US" sz="2040" b="1" dirty="0">
                <a:solidFill>
                  <a:schemeClr val="bg1"/>
                </a:solidFill>
                <a:latin typeface="Segoe UI" panose="020B0502040204020203" pitchFamily="34" charset="0"/>
                <a:cs typeface="Segoe UI" panose="020B0502040204020203" pitchFamily="34" charset="0"/>
              </a:rPr>
            </a:br>
            <a:r>
              <a:rPr lang="en-US" sz="2040" dirty="0">
                <a:solidFill>
                  <a:schemeClr val="bg1"/>
                </a:solidFill>
                <a:latin typeface="Segoe UI" panose="020B0502040204020203" pitchFamily="34" charset="0"/>
                <a:cs typeface="Segoe UI" panose="020B0502040204020203" pitchFamily="34" charset="0"/>
              </a:rPr>
              <a:t>No value</a:t>
            </a:r>
          </a:p>
        </p:txBody>
      </p:sp>
      <p:sp>
        <p:nvSpPr>
          <p:cNvPr id="38" name="Rectangle 37"/>
          <p:cNvSpPr/>
          <p:nvPr/>
        </p:nvSpPr>
        <p:spPr bwMode="auto">
          <a:xfrm>
            <a:off x="1392722" y="4651165"/>
            <a:ext cx="2945411" cy="70488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a:r>
              <a:rPr lang="en-US" sz="2040" b="1" dirty="0">
                <a:solidFill>
                  <a:srgbClr val="010E21"/>
                </a:solidFill>
                <a:latin typeface="Segoe UI" panose="020B0502040204020203" pitchFamily="34" charset="0"/>
                <a:cs typeface="Segoe UI" panose="020B0502040204020203" pitchFamily="34" charset="0"/>
              </a:rPr>
              <a:t>1+ Instances</a:t>
            </a:r>
            <a:br>
              <a:rPr lang="en-US" sz="2040" b="1" dirty="0">
                <a:solidFill>
                  <a:srgbClr val="010E21"/>
                </a:solidFill>
                <a:latin typeface="Segoe UI" panose="020B0502040204020203" pitchFamily="34" charset="0"/>
                <a:cs typeface="Segoe UI" panose="020B0502040204020203" pitchFamily="34" charset="0"/>
              </a:rPr>
            </a:br>
            <a:r>
              <a:rPr lang="en-US" sz="2040" dirty="0">
                <a:solidFill>
                  <a:srgbClr val="010E21"/>
                </a:solidFill>
                <a:latin typeface="Segoe UI" panose="020B0502040204020203" pitchFamily="34" charset="0"/>
                <a:cs typeface="Segoe UI" panose="020B0502040204020203" pitchFamily="34" charset="0"/>
              </a:rPr>
              <a:t>Scale,</a:t>
            </a:r>
            <a:r>
              <a:rPr lang="en-US" sz="2040" b="1" dirty="0">
                <a:solidFill>
                  <a:srgbClr val="010E21"/>
                </a:solidFill>
                <a:latin typeface="Segoe UI" panose="020B0502040204020203" pitchFamily="34" charset="0"/>
                <a:cs typeface="Segoe UI" panose="020B0502040204020203" pitchFamily="34" charset="0"/>
              </a:rPr>
              <a:t> </a:t>
            </a:r>
            <a:r>
              <a:rPr lang="en-US" sz="2040" dirty="0">
                <a:solidFill>
                  <a:srgbClr val="010E21"/>
                </a:solidFill>
                <a:latin typeface="Segoe UI" panose="020B0502040204020203" pitchFamily="34" charset="0"/>
                <a:cs typeface="Segoe UI" panose="020B0502040204020203" pitchFamily="34" charset="0"/>
              </a:rPr>
              <a:t>Availability</a:t>
            </a:r>
          </a:p>
        </p:txBody>
      </p:sp>
      <p:sp>
        <p:nvSpPr>
          <p:cNvPr id="36" name="Rectangle 35"/>
          <p:cNvSpPr/>
          <p:nvPr/>
        </p:nvSpPr>
        <p:spPr bwMode="auto">
          <a:xfrm>
            <a:off x="5089383" y="3863571"/>
            <a:ext cx="4026387" cy="164791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2040" b="1" dirty="0" err="1">
                <a:solidFill>
                  <a:schemeClr val="bg1"/>
                </a:solidFill>
                <a:latin typeface="Segoe UI" panose="020B0502040204020203" pitchFamily="34" charset="0"/>
                <a:cs typeface="Segoe UI" panose="020B0502040204020203" pitchFamily="34" charset="0"/>
              </a:rPr>
              <a:t>Stateful</a:t>
            </a:r>
            <a:r>
              <a:rPr lang="en-US" sz="2040" b="1" dirty="0">
                <a:solidFill>
                  <a:schemeClr val="bg1"/>
                </a:solidFill>
                <a:latin typeface="Segoe UI" panose="020B0502040204020203" pitchFamily="34" charset="0"/>
                <a:cs typeface="Segoe UI" panose="020B0502040204020203" pitchFamily="34" charset="0"/>
              </a:rPr>
              <a:t>: 1+ Partitions</a:t>
            </a:r>
            <a:br>
              <a:rPr lang="en-US" sz="2040" b="1" dirty="0">
                <a:solidFill>
                  <a:schemeClr val="bg1"/>
                </a:solidFill>
                <a:latin typeface="Segoe UI" panose="020B0502040204020203" pitchFamily="34" charset="0"/>
                <a:cs typeface="Segoe UI" panose="020B0502040204020203" pitchFamily="34" charset="0"/>
              </a:rPr>
            </a:br>
            <a:r>
              <a:rPr lang="en-US" sz="2040" dirty="0">
                <a:solidFill>
                  <a:schemeClr val="bg1"/>
                </a:solidFill>
                <a:latin typeface="Segoe UI" panose="020B0502040204020203" pitchFamily="34" charset="0"/>
                <a:cs typeface="Segoe UI" panose="020B0502040204020203" pitchFamily="34" charset="0"/>
              </a:rPr>
              <a:t>Addressability, Scale</a:t>
            </a:r>
          </a:p>
        </p:txBody>
      </p:sp>
      <p:sp>
        <p:nvSpPr>
          <p:cNvPr id="41" name="Rectangle 40"/>
          <p:cNvSpPr/>
          <p:nvPr/>
        </p:nvSpPr>
        <p:spPr bwMode="auto">
          <a:xfrm>
            <a:off x="5670057" y="4651165"/>
            <a:ext cx="2945411" cy="70488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a:ln w="19050" cap="flat" cmpd="sng" algn="ctr">
            <a:solidFill>
              <a:schemeClr val="tx1"/>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algn="ctr"/>
            <a:r>
              <a:rPr lang="en-US" sz="2040" b="1" dirty="0">
                <a:solidFill>
                  <a:srgbClr val="010E21"/>
                </a:solidFill>
                <a:latin typeface="Segoe UI" panose="020B0502040204020203" pitchFamily="34" charset="0"/>
                <a:cs typeface="Segoe UI" panose="020B0502040204020203" pitchFamily="34" charset="0"/>
              </a:rPr>
              <a:t>1+ Replicas</a:t>
            </a:r>
            <a:br>
              <a:rPr lang="en-US" sz="2040" b="1" dirty="0">
                <a:solidFill>
                  <a:srgbClr val="010E21"/>
                </a:solidFill>
                <a:latin typeface="Segoe UI" panose="020B0502040204020203" pitchFamily="34" charset="0"/>
                <a:cs typeface="Segoe UI" panose="020B0502040204020203" pitchFamily="34" charset="0"/>
              </a:rPr>
            </a:br>
            <a:r>
              <a:rPr lang="en-US" sz="2040" dirty="0">
                <a:solidFill>
                  <a:srgbClr val="010E21"/>
                </a:solidFill>
                <a:latin typeface="Segoe UI" panose="020B0502040204020203" pitchFamily="34" charset="0"/>
                <a:cs typeface="Segoe UI" panose="020B0502040204020203" pitchFamily="34" charset="0"/>
              </a:rPr>
              <a:t>Availability</a:t>
            </a:r>
          </a:p>
        </p:txBody>
      </p:sp>
    </p:spTree>
    <p:extLst>
      <p:ext uri="{BB962C8B-B14F-4D97-AF65-F5344CB8AC3E}">
        <p14:creationId xmlns:p14="http://schemas.microsoft.com/office/powerpoint/2010/main" val="13464132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B2E66CD-2A47-4B45-8A27-81FCFA752500}"/>
              </a:ext>
            </a:extLst>
          </p:cNvPr>
          <p:cNvSpPr>
            <a:spLocks noGrp="1"/>
          </p:cNvSpPr>
          <p:nvPr>
            <p:ph type="title"/>
          </p:nvPr>
        </p:nvSpPr>
        <p:spPr/>
        <p:txBody>
          <a:bodyPr/>
          <a:lstStyle/>
          <a:p>
            <a:r>
              <a:rPr lang="en-US" dirty="0">
                <a:solidFill>
                  <a:schemeClr val="bg1"/>
                </a:solidFill>
              </a:rPr>
              <a:t>Service Fabric Clusters</a:t>
            </a:r>
          </a:p>
        </p:txBody>
      </p:sp>
      <p:pic>
        <p:nvPicPr>
          <p:cNvPr id="2" name="Picture 1"/>
          <p:cNvPicPr>
            <a:picLocks noChangeAspect="1"/>
          </p:cNvPicPr>
          <p:nvPr/>
        </p:nvPicPr>
        <p:blipFill>
          <a:blip r:embed="rId3"/>
          <a:stretch>
            <a:fillRect/>
          </a:stretch>
        </p:blipFill>
        <p:spPr>
          <a:xfrm>
            <a:off x="161900" y="816746"/>
            <a:ext cx="12198375" cy="5619775"/>
          </a:xfrm>
          <a:prstGeom prst="rect">
            <a:avLst/>
          </a:prstGeom>
        </p:spPr>
      </p:pic>
    </p:spTree>
    <p:extLst>
      <p:ext uri="{BB962C8B-B14F-4D97-AF65-F5344CB8AC3E}">
        <p14:creationId xmlns:p14="http://schemas.microsoft.com/office/powerpoint/2010/main" val="2271946945"/>
      </p:ext>
    </p:extLst>
  </p:cSld>
  <p:clrMapOvr>
    <a:masterClrMapping/>
  </p:clrMapOvr>
  <p:transition>
    <p:fade/>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1601DB-175C-4E84-9D5A-F1FD9B8B7E5F}"/>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DB2E66CD-2A47-4B45-8A27-81FCFA752500}"/>
              </a:ext>
            </a:extLst>
          </p:cNvPr>
          <p:cNvSpPr>
            <a:spLocks noGrp="1"/>
          </p:cNvSpPr>
          <p:nvPr>
            <p:ph type="title"/>
          </p:nvPr>
        </p:nvSpPr>
        <p:spPr/>
        <p:txBody>
          <a:bodyPr/>
          <a:lstStyle/>
          <a:p>
            <a:r>
              <a:rPr lang="en-US" dirty="0">
                <a:solidFill>
                  <a:schemeClr val="bg1"/>
                </a:solidFill>
              </a:rPr>
              <a:t>Contoso Ads Application and Services</a:t>
            </a:r>
          </a:p>
        </p:txBody>
      </p:sp>
      <p:pic>
        <p:nvPicPr>
          <p:cNvPr id="5" name="Picture 4"/>
          <p:cNvPicPr>
            <a:picLocks noChangeAspect="1"/>
          </p:cNvPicPr>
          <p:nvPr/>
        </p:nvPicPr>
        <p:blipFill rotWithShape="1">
          <a:blip r:embed="rId3"/>
          <a:srcRect b="23221"/>
          <a:stretch/>
        </p:blipFill>
        <p:spPr>
          <a:xfrm>
            <a:off x="350447" y="1041400"/>
            <a:ext cx="11681605" cy="1475557"/>
          </a:xfrm>
          <a:prstGeom prst="rect">
            <a:avLst/>
          </a:prstGeom>
        </p:spPr>
      </p:pic>
      <p:pic>
        <p:nvPicPr>
          <p:cNvPr id="3" name="Picture 2"/>
          <p:cNvPicPr>
            <a:picLocks noChangeAspect="1"/>
          </p:cNvPicPr>
          <p:nvPr/>
        </p:nvPicPr>
        <p:blipFill rotWithShape="1">
          <a:blip r:embed="rId4"/>
          <a:srcRect b="37002"/>
          <a:stretch/>
        </p:blipFill>
        <p:spPr>
          <a:xfrm>
            <a:off x="4211637" y="2657042"/>
            <a:ext cx="4013200" cy="2216616"/>
          </a:xfrm>
          <a:prstGeom prst="rect">
            <a:avLst/>
          </a:prstGeom>
        </p:spPr>
      </p:pic>
    </p:spTree>
    <p:extLst>
      <p:ext uri="{BB962C8B-B14F-4D97-AF65-F5344CB8AC3E}">
        <p14:creationId xmlns:p14="http://schemas.microsoft.com/office/powerpoint/2010/main" val="3216223403"/>
      </p:ext>
    </p:extLst>
  </p:cSld>
  <p:clrMapOvr>
    <a:masterClrMapping/>
  </p:clrMapOvr>
  <p:transition>
    <p:fade/>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055045D-A205-450C-9383-FC382CD0BFD6}"/>
              </a:ext>
            </a:extLst>
          </p:cNvPr>
          <p:cNvSpPr>
            <a:spLocks noGrp="1"/>
          </p:cNvSpPr>
          <p:nvPr>
            <p:ph type="body" sz="quarter" idx="11"/>
          </p:nvPr>
        </p:nvSpPr>
        <p:spPr>
          <a:xfrm>
            <a:off x="352759" y="1888930"/>
            <a:ext cx="8543940" cy="3983037"/>
          </a:xfrm>
        </p:spPr>
        <p:txBody>
          <a:bodyPr/>
          <a:lstStyle/>
          <a:p>
            <a:pPr marL="0" indent="0">
              <a:buNone/>
            </a:pPr>
            <a:r>
              <a:rPr lang="en-US" sz="2400" b="1" dirty="0">
                <a:solidFill>
                  <a:srgbClr val="3E3E3E"/>
                </a:solidFill>
              </a:rPr>
              <a:t>Nodes</a:t>
            </a:r>
            <a:r>
              <a:rPr lang="en-US" sz="2400" dirty="0">
                <a:solidFill>
                  <a:srgbClr val="3E3E3E"/>
                </a:solidFill>
              </a:rPr>
              <a:t> in a cluster can be different so services which require more resource can be accordingly placed</a:t>
            </a:r>
          </a:p>
          <a:p>
            <a:pPr marL="0" indent="0">
              <a:buNone/>
            </a:pPr>
            <a:endParaRPr lang="en-US" sz="2400" b="1" dirty="0">
              <a:solidFill>
                <a:srgbClr val="3E3E3E"/>
              </a:solidFill>
            </a:endParaRPr>
          </a:p>
          <a:p>
            <a:pPr marL="0" indent="0">
              <a:buNone/>
            </a:pPr>
            <a:r>
              <a:rPr lang="en-US" sz="2400" b="1" dirty="0">
                <a:solidFill>
                  <a:srgbClr val="3E3E3E"/>
                </a:solidFill>
              </a:rPr>
              <a:t>Node Types</a:t>
            </a:r>
            <a:r>
              <a:rPr lang="en-US" sz="2400" dirty="0">
                <a:solidFill>
                  <a:srgbClr val="3E3E3E"/>
                </a:solidFill>
              </a:rPr>
              <a:t> allow you to separate your cluster nodes into various groups. A cluster must have at least one Node Type</a:t>
            </a:r>
          </a:p>
        </p:txBody>
      </p:sp>
      <p:sp>
        <p:nvSpPr>
          <p:cNvPr id="8" name="Text Placeholder 7">
            <a:extLst>
              <a:ext uri="{FF2B5EF4-FFF2-40B4-BE49-F238E27FC236}">
                <a16:creationId xmlns:a16="http://schemas.microsoft.com/office/drawing/2014/main" id="{621601DB-175C-4E84-9D5A-F1FD9B8B7E5F}"/>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DB2E66CD-2A47-4B45-8A27-81FCFA752500}"/>
              </a:ext>
            </a:extLst>
          </p:cNvPr>
          <p:cNvSpPr>
            <a:spLocks noGrp="1"/>
          </p:cNvSpPr>
          <p:nvPr>
            <p:ph type="title"/>
          </p:nvPr>
        </p:nvSpPr>
        <p:spPr/>
        <p:txBody>
          <a:bodyPr/>
          <a:lstStyle/>
          <a:p>
            <a:r>
              <a:rPr lang="en-US" dirty="0"/>
              <a:t>Service Fabric Nodes and Node Types</a:t>
            </a:r>
          </a:p>
        </p:txBody>
      </p:sp>
      <p:pic>
        <p:nvPicPr>
          <p:cNvPr id="10" name="Picture 9">
            <a:extLst>
              <a:ext uri="{FF2B5EF4-FFF2-40B4-BE49-F238E27FC236}">
                <a16:creationId xmlns:a16="http://schemas.microsoft.com/office/drawing/2014/main" id="{B22F658F-CF47-4032-BC87-3EE5B3084CE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60886" y="1727405"/>
            <a:ext cx="2202451" cy="2202451"/>
          </a:xfrm>
          <a:prstGeom prst="rect">
            <a:avLst/>
          </a:prstGeom>
        </p:spPr>
      </p:pic>
    </p:spTree>
    <p:extLst>
      <p:ext uri="{BB962C8B-B14F-4D97-AF65-F5344CB8AC3E}">
        <p14:creationId xmlns:p14="http://schemas.microsoft.com/office/powerpoint/2010/main" val="2380183745"/>
      </p:ext>
    </p:extLst>
  </p:cSld>
  <p:clrMapOvr>
    <a:masterClrMapping/>
  </p:clrMapOvr>
  <p:transition>
    <p:fade/>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1601DB-175C-4E84-9D5A-F1FD9B8B7E5F}"/>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DB2E66CD-2A47-4B45-8A27-81FCFA752500}"/>
              </a:ext>
            </a:extLst>
          </p:cNvPr>
          <p:cNvSpPr>
            <a:spLocks noGrp="1"/>
          </p:cNvSpPr>
          <p:nvPr>
            <p:ph type="title"/>
          </p:nvPr>
        </p:nvSpPr>
        <p:spPr/>
        <p:txBody>
          <a:bodyPr/>
          <a:lstStyle/>
          <a:p>
            <a:r>
              <a:rPr lang="en-US" dirty="0">
                <a:solidFill>
                  <a:schemeClr val="bg1"/>
                </a:solidFill>
              </a:rPr>
              <a:t>Contoso Ads Nodes</a:t>
            </a:r>
          </a:p>
        </p:txBody>
      </p:sp>
      <p:pic>
        <p:nvPicPr>
          <p:cNvPr id="6" name="Picture 5"/>
          <p:cNvPicPr>
            <a:picLocks noChangeAspect="1"/>
          </p:cNvPicPr>
          <p:nvPr/>
        </p:nvPicPr>
        <p:blipFill rotWithShape="1">
          <a:blip r:embed="rId3"/>
          <a:srcRect t="64747"/>
          <a:stretch/>
        </p:blipFill>
        <p:spPr>
          <a:xfrm>
            <a:off x="4091780" y="3063710"/>
            <a:ext cx="4252913" cy="1392631"/>
          </a:xfrm>
          <a:prstGeom prst="rect">
            <a:avLst/>
          </a:prstGeom>
        </p:spPr>
      </p:pic>
      <p:pic>
        <p:nvPicPr>
          <p:cNvPr id="2" name="Picture 1"/>
          <p:cNvPicPr>
            <a:picLocks noChangeAspect="1"/>
          </p:cNvPicPr>
          <p:nvPr/>
        </p:nvPicPr>
        <p:blipFill>
          <a:blip r:embed="rId4"/>
          <a:stretch>
            <a:fillRect/>
          </a:stretch>
        </p:blipFill>
        <p:spPr>
          <a:xfrm>
            <a:off x="217487" y="816746"/>
            <a:ext cx="11391900" cy="2076450"/>
          </a:xfrm>
          <a:prstGeom prst="rect">
            <a:avLst/>
          </a:prstGeom>
        </p:spPr>
      </p:pic>
    </p:spTree>
    <p:extLst>
      <p:ext uri="{BB962C8B-B14F-4D97-AF65-F5344CB8AC3E}">
        <p14:creationId xmlns:p14="http://schemas.microsoft.com/office/powerpoint/2010/main" val="2964830005"/>
      </p:ext>
    </p:extLst>
  </p:cSld>
  <p:clrMapOvr>
    <a:masterClrMapping/>
  </p:clrMapOvr>
  <p:transition>
    <p:fade/>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21601DB-175C-4E84-9D5A-F1FD9B8B7E5F}"/>
              </a:ext>
            </a:extLst>
          </p:cNvPr>
          <p:cNvSpPr>
            <a:spLocks noGrp="1"/>
          </p:cNvSpPr>
          <p:nvPr>
            <p:ph type="body" sz="quarter" idx="10"/>
          </p:nvPr>
        </p:nvSpPr>
        <p:spPr/>
        <p:txBody>
          <a:bodyPr/>
          <a:lstStyle/>
          <a:p>
            <a:endParaRPr lang="en-US"/>
          </a:p>
        </p:txBody>
      </p:sp>
      <p:sp>
        <p:nvSpPr>
          <p:cNvPr id="7" name="Title 6">
            <a:extLst>
              <a:ext uri="{FF2B5EF4-FFF2-40B4-BE49-F238E27FC236}">
                <a16:creationId xmlns:a16="http://schemas.microsoft.com/office/drawing/2014/main" id="{DB2E66CD-2A47-4B45-8A27-81FCFA752500}"/>
              </a:ext>
            </a:extLst>
          </p:cNvPr>
          <p:cNvSpPr>
            <a:spLocks noGrp="1"/>
          </p:cNvSpPr>
          <p:nvPr>
            <p:ph type="title"/>
          </p:nvPr>
        </p:nvSpPr>
        <p:spPr/>
        <p:txBody>
          <a:bodyPr/>
          <a:lstStyle/>
          <a:p>
            <a:r>
              <a:rPr lang="en-US" dirty="0">
                <a:solidFill>
                  <a:schemeClr val="bg1"/>
                </a:solidFill>
              </a:rPr>
              <a:t>Service Fabric System Management</a:t>
            </a:r>
          </a:p>
        </p:txBody>
      </p:sp>
      <p:pic>
        <p:nvPicPr>
          <p:cNvPr id="2" name="Picture 1"/>
          <p:cNvPicPr>
            <a:picLocks noChangeAspect="1"/>
          </p:cNvPicPr>
          <p:nvPr/>
        </p:nvPicPr>
        <p:blipFill>
          <a:blip r:embed="rId3"/>
          <a:stretch>
            <a:fillRect/>
          </a:stretch>
        </p:blipFill>
        <p:spPr>
          <a:xfrm>
            <a:off x="237205" y="2152245"/>
            <a:ext cx="11796045" cy="3456392"/>
          </a:xfrm>
          <a:prstGeom prst="rect">
            <a:avLst/>
          </a:prstGeom>
        </p:spPr>
      </p:pic>
    </p:spTree>
    <p:extLst>
      <p:ext uri="{BB962C8B-B14F-4D97-AF65-F5344CB8AC3E}">
        <p14:creationId xmlns:p14="http://schemas.microsoft.com/office/powerpoint/2010/main" val="3621957398"/>
      </p:ext>
    </p:extLst>
  </p:cSld>
  <p:clrMapOvr>
    <a:masterClrMapping/>
  </p:clrMapOvr>
  <p:transition>
    <p:fade/>
  </p:transition>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Rolling upgrades</a:t>
            </a:r>
          </a:p>
        </p:txBody>
      </p:sp>
      <p:sp>
        <p:nvSpPr>
          <p:cNvPr id="31" name="TextBox 30"/>
          <p:cNvSpPr txBox="1"/>
          <p:nvPr/>
        </p:nvSpPr>
        <p:spPr>
          <a:xfrm>
            <a:off x="556252" y="866856"/>
            <a:ext cx="11769121"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Version upgrades follow update domains, one at a time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76" y="2136255"/>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7" y="381945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12" y="2136254"/>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8" y="601086"/>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625827"/>
            <a:ext cx="2573986" cy="25739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3819451"/>
            <a:ext cx="2573986" cy="2573986"/>
          </a:xfrm>
          <a:prstGeom prst="rect">
            <a:avLst/>
          </a:prstGeom>
        </p:spPr>
      </p:pic>
      <p:sp>
        <p:nvSpPr>
          <p:cNvPr id="10" name="Hexagon 9"/>
          <p:cNvSpPr/>
          <p:nvPr/>
        </p:nvSpPr>
        <p:spPr bwMode="auto">
          <a:xfrm>
            <a:off x="3652815" y="163952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3652815" y="483314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10125" y="3149952"/>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42665" y="163952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42665" y="483314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02828" y="3149952"/>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34313" y="314995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4354773" y="4833149"/>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9883" y="314995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84150" y="163952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68960" y="163952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68960" y="483314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2" name="TextBox 31"/>
          <p:cNvSpPr txBox="1"/>
          <p:nvPr/>
        </p:nvSpPr>
        <p:spPr>
          <a:xfrm>
            <a:off x="4558223" y="1684233"/>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a:t>
            </a:r>
          </a:p>
        </p:txBody>
      </p:sp>
      <p:sp>
        <p:nvSpPr>
          <p:cNvPr id="33" name="TextBox 32"/>
          <p:cNvSpPr txBox="1"/>
          <p:nvPr/>
        </p:nvSpPr>
        <p:spPr>
          <a:xfrm>
            <a:off x="3824698" y="1684233"/>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a:t>
            </a:r>
          </a:p>
        </p:txBody>
      </p:sp>
      <p:sp>
        <p:nvSpPr>
          <p:cNvPr id="22" name="TextBox 21"/>
          <p:cNvSpPr txBox="1"/>
          <p:nvPr/>
        </p:nvSpPr>
        <p:spPr>
          <a:xfrm>
            <a:off x="4203507" y="2466953"/>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1</a:t>
            </a:r>
          </a:p>
        </p:txBody>
      </p:sp>
      <p:sp>
        <p:nvSpPr>
          <p:cNvPr id="26" name="TextBox 25"/>
          <p:cNvSpPr txBox="1"/>
          <p:nvPr/>
        </p:nvSpPr>
        <p:spPr>
          <a:xfrm>
            <a:off x="7717694" y="2466953"/>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2</a:t>
            </a:r>
          </a:p>
        </p:txBody>
      </p:sp>
      <p:sp>
        <p:nvSpPr>
          <p:cNvPr id="27" name="TextBox 26"/>
          <p:cNvSpPr txBox="1"/>
          <p:nvPr/>
        </p:nvSpPr>
        <p:spPr>
          <a:xfrm>
            <a:off x="9039255" y="3953738"/>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3</a:t>
            </a:r>
          </a:p>
        </p:txBody>
      </p:sp>
      <p:sp>
        <p:nvSpPr>
          <p:cNvPr id="28" name="TextBox 27"/>
          <p:cNvSpPr txBox="1"/>
          <p:nvPr/>
        </p:nvSpPr>
        <p:spPr>
          <a:xfrm>
            <a:off x="7635340" y="5654568"/>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4</a:t>
            </a:r>
          </a:p>
        </p:txBody>
      </p:sp>
      <p:sp>
        <p:nvSpPr>
          <p:cNvPr id="29" name="TextBox 28"/>
          <p:cNvSpPr txBox="1"/>
          <p:nvPr/>
        </p:nvSpPr>
        <p:spPr>
          <a:xfrm>
            <a:off x="4180793" y="5654568"/>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5</a:t>
            </a:r>
          </a:p>
        </p:txBody>
      </p:sp>
      <p:sp>
        <p:nvSpPr>
          <p:cNvPr id="30" name="TextBox 29"/>
          <p:cNvSpPr txBox="1"/>
          <p:nvPr/>
        </p:nvSpPr>
        <p:spPr>
          <a:xfrm>
            <a:off x="2453520" y="3953738"/>
            <a:ext cx="943697"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UD 6</a:t>
            </a:r>
          </a:p>
        </p:txBody>
      </p:sp>
      <p:sp>
        <p:nvSpPr>
          <p:cNvPr id="23" name="Arrow: Circular 22"/>
          <p:cNvSpPr/>
          <p:nvPr/>
        </p:nvSpPr>
        <p:spPr bwMode="auto">
          <a:xfrm rot="5221890">
            <a:off x="5427190" y="2191307"/>
            <a:ext cx="2456306" cy="2432778"/>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8" name="Arrow: Circular 37"/>
          <p:cNvSpPr/>
          <p:nvPr/>
        </p:nvSpPr>
        <p:spPr bwMode="auto">
          <a:xfrm rot="15249846">
            <a:off x="4808340" y="2286617"/>
            <a:ext cx="2456306" cy="2432778"/>
          </a:xfrm>
          <a:prstGeom prst="circularArrow">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905475304"/>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Introduction to Azure IAAS</a:t>
            </a:r>
          </a:p>
        </p:txBody>
      </p:sp>
      <p:sp>
        <p:nvSpPr>
          <p:cNvPr id="3" name="Text Placeholder 2"/>
          <p:cNvSpPr>
            <a:spLocks noGrp="1"/>
          </p:cNvSpPr>
          <p:nvPr>
            <p:ph type="body" sz="quarter" idx="16"/>
          </p:nvPr>
        </p:nvSpPr>
        <p:spPr/>
        <p:txBody>
          <a:bodyPr/>
          <a:lstStyle/>
          <a:p>
            <a:r>
              <a:rPr lang="en-US" dirty="0"/>
              <a:t>Overview of IAAS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2121439408"/>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dirty="0"/>
              <a:t>Virtual Machine Networking Overview</a:t>
            </a:r>
          </a:p>
        </p:txBody>
      </p:sp>
      <p:grpSp>
        <p:nvGrpSpPr>
          <p:cNvPr id="3" name="Group 2">
            <a:extLst>
              <a:ext uri="{FF2B5EF4-FFF2-40B4-BE49-F238E27FC236}">
                <a16:creationId xmlns:a16="http://schemas.microsoft.com/office/drawing/2014/main" id="{ED238B24-E422-4E03-966B-4CECC060F0D9}"/>
              </a:ext>
            </a:extLst>
          </p:cNvPr>
          <p:cNvGrpSpPr/>
          <p:nvPr/>
        </p:nvGrpSpPr>
        <p:grpSpPr>
          <a:xfrm>
            <a:off x="1113490" y="2202027"/>
            <a:ext cx="3580943" cy="3276182"/>
            <a:chOff x="2101632" y="5151658"/>
            <a:chExt cx="1186803" cy="1094514"/>
          </a:xfrm>
        </p:grpSpPr>
        <p:sp>
          <p:nvSpPr>
            <p:cNvPr id="4" name="Freeform 31">
              <a:extLst>
                <a:ext uri="{FF2B5EF4-FFF2-40B4-BE49-F238E27FC236}">
                  <a16:creationId xmlns:a16="http://schemas.microsoft.com/office/drawing/2014/main" id="{2293025E-A6E4-4F35-885A-D9C69DD7B918}"/>
                </a:ext>
              </a:extLst>
            </p:cNvPr>
            <p:cNvSpPr>
              <a:spLocks/>
            </p:cNvSpPr>
            <p:nvPr/>
          </p:nvSpPr>
          <p:spPr bwMode="auto">
            <a:xfrm>
              <a:off x="2305639" y="6019497"/>
              <a:ext cx="775550" cy="226674"/>
            </a:xfrm>
            <a:custGeom>
              <a:avLst/>
              <a:gdLst>
                <a:gd name="T0" fmla="*/ 298 w 409"/>
                <a:gd name="T1" fmla="*/ 0 h 120"/>
                <a:gd name="T2" fmla="*/ 283 w 409"/>
                <a:gd name="T3" fmla="*/ 0 h 120"/>
                <a:gd name="T4" fmla="*/ 135 w 409"/>
                <a:gd name="T5" fmla="*/ 0 h 120"/>
                <a:gd name="T6" fmla="*/ 128 w 409"/>
                <a:gd name="T7" fmla="*/ 0 h 120"/>
                <a:gd name="T8" fmla="*/ 0 w 409"/>
                <a:gd name="T9" fmla="*/ 82 h 120"/>
                <a:gd name="T10" fmla="*/ 0 w 409"/>
                <a:gd name="T11" fmla="*/ 120 h 120"/>
                <a:gd name="T12" fmla="*/ 153 w 409"/>
                <a:gd name="T13" fmla="*/ 120 h 120"/>
                <a:gd name="T14" fmla="*/ 265 w 409"/>
                <a:gd name="T15" fmla="*/ 120 h 120"/>
                <a:gd name="T16" fmla="*/ 409 w 409"/>
                <a:gd name="T17" fmla="*/ 120 h 120"/>
                <a:gd name="T18" fmla="*/ 409 w 409"/>
                <a:gd name="T19" fmla="*/ 82 h 120"/>
                <a:gd name="T20" fmla="*/ 298 w 409"/>
                <a:gd name="T21"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09" h="120">
                  <a:moveTo>
                    <a:pt x="298" y="0"/>
                  </a:moveTo>
                  <a:cubicBezTo>
                    <a:pt x="283" y="0"/>
                    <a:pt x="283" y="0"/>
                    <a:pt x="283" y="0"/>
                  </a:cubicBezTo>
                  <a:cubicBezTo>
                    <a:pt x="135" y="0"/>
                    <a:pt x="135" y="0"/>
                    <a:pt x="135" y="0"/>
                  </a:cubicBezTo>
                  <a:cubicBezTo>
                    <a:pt x="128" y="0"/>
                    <a:pt x="128" y="0"/>
                    <a:pt x="128" y="0"/>
                  </a:cubicBezTo>
                  <a:cubicBezTo>
                    <a:pt x="148" y="72"/>
                    <a:pt x="121" y="82"/>
                    <a:pt x="0" y="82"/>
                  </a:cubicBezTo>
                  <a:cubicBezTo>
                    <a:pt x="0" y="120"/>
                    <a:pt x="0" y="120"/>
                    <a:pt x="0" y="120"/>
                  </a:cubicBezTo>
                  <a:cubicBezTo>
                    <a:pt x="153" y="120"/>
                    <a:pt x="153" y="120"/>
                    <a:pt x="153" y="120"/>
                  </a:cubicBezTo>
                  <a:cubicBezTo>
                    <a:pt x="265" y="120"/>
                    <a:pt x="265" y="120"/>
                    <a:pt x="265" y="120"/>
                  </a:cubicBezTo>
                  <a:cubicBezTo>
                    <a:pt x="409" y="120"/>
                    <a:pt x="409" y="120"/>
                    <a:pt x="409" y="120"/>
                  </a:cubicBezTo>
                  <a:cubicBezTo>
                    <a:pt x="409" y="82"/>
                    <a:pt x="409" y="82"/>
                    <a:pt x="409" y="82"/>
                  </a:cubicBezTo>
                  <a:cubicBezTo>
                    <a:pt x="289" y="82"/>
                    <a:pt x="277" y="72"/>
                    <a:pt x="298" y="0"/>
                  </a:cubicBezTo>
                  <a:close/>
                </a:path>
              </a:pathLst>
            </a:custGeom>
            <a:solidFill>
              <a:srgbClr val="9191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5" name="Freeform 32">
              <a:extLst>
                <a:ext uri="{FF2B5EF4-FFF2-40B4-BE49-F238E27FC236}">
                  <a16:creationId xmlns:a16="http://schemas.microsoft.com/office/drawing/2014/main" id="{D837E467-BF9F-4C0B-978A-543BCEDE1624}"/>
                </a:ext>
              </a:extLst>
            </p:cNvPr>
            <p:cNvSpPr>
              <a:spLocks noEditPoints="1"/>
            </p:cNvSpPr>
            <p:nvPr/>
          </p:nvSpPr>
          <p:spPr bwMode="auto">
            <a:xfrm>
              <a:off x="2101632" y="5151658"/>
              <a:ext cx="1186803" cy="867839"/>
            </a:xfrm>
            <a:custGeom>
              <a:avLst/>
              <a:gdLst>
                <a:gd name="T0" fmla="*/ 588 w 626"/>
                <a:gd name="T1" fmla="*/ 0 h 457"/>
                <a:gd name="T2" fmla="*/ 34 w 626"/>
                <a:gd name="T3" fmla="*/ 0 h 457"/>
                <a:gd name="T4" fmla="*/ 0 w 626"/>
                <a:gd name="T5" fmla="*/ 35 h 457"/>
                <a:gd name="T6" fmla="*/ 0 w 626"/>
                <a:gd name="T7" fmla="*/ 422 h 457"/>
                <a:gd name="T8" fmla="*/ 34 w 626"/>
                <a:gd name="T9" fmla="*/ 457 h 457"/>
                <a:gd name="T10" fmla="*/ 588 w 626"/>
                <a:gd name="T11" fmla="*/ 457 h 457"/>
                <a:gd name="T12" fmla="*/ 626 w 626"/>
                <a:gd name="T13" fmla="*/ 422 h 457"/>
                <a:gd name="T14" fmla="*/ 626 w 626"/>
                <a:gd name="T15" fmla="*/ 35 h 457"/>
                <a:gd name="T16" fmla="*/ 588 w 626"/>
                <a:gd name="T17" fmla="*/ 0 h 457"/>
                <a:gd name="T18" fmla="*/ 578 w 626"/>
                <a:gd name="T19" fmla="*/ 48 h 457"/>
                <a:gd name="T20" fmla="*/ 578 w 626"/>
                <a:gd name="T21" fmla="*/ 409 h 457"/>
                <a:gd name="T22" fmla="*/ 48 w 626"/>
                <a:gd name="T23" fmla="*/ 409 h 457"/>
                <a:gd name="T24" fmla="*/ 48 w 626"/>
                <a:gd name="T25" fmla="*/ 48 h 457"/>
                <a:gd name="T26" fmla="*/ 579 w 626"/>
                <a:gd name="T27" fmla="*/ 47 h 457"/>
                <a:gd name="T28" fmla="*/ 578 w 626"/>
                <a:gd name="T29" fmla="*/ 4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6" h="457">
                  <a:moveTo>
                    <a:pt x="588" y="0"/>
                  </a:moveTo>
                  <a:cubicBezTo>
                    <a:pt x="34" y="0"/>
                    <a:pt x="34" y="0"/>
                    <a:pt x="34" y="0"/>
                  </a:cubicBezTo>
                  <a:cubicBezTo>
                    <a:pt x="15" y="0"/>
                    <a:pt x="0" y="16"/>
                    <a:pt x="0" y="35"/>
                  </a:cubicBezTo>
                  <a:cubicBezTo>
                    <a:pt x="0" y="422"/>
                    <a:pt x="0" y="422"/>
                    <a:pt x="0" y="422"/>
                  </a:cubicBezTo>
                  <a:cubicBezTo>
                    <a:pt x="0" y="440"/>
                    <a:pt x="15" y="457"/>
                    <a:pt x="34" y="457"/>
                  </a:cubicBezTo>
                  <a:cubicBezTo>
                    <a:pt x="588" y="457"/>
                    <a:pt x="588" y="457"/>
                    <a:pt x="588" y="457"/>
                  </a:cubicBezTo>
                  <a:cubicBezTo>
                    <a:pt x="607" y="457"/>
                    <a:pt x="626" y="440"/>
                    <a:pt x="626" y="422"/>
                  </a:cubicBezTo>
                  <a:cubicBezTo>
                    <a:pt x="626" y="35"/>
                    <a:pt x="626" y="35"/>
                    <a:pt x="626" y="35"/>
                  </a:cubicBezTo>
                  <a:cubicBezTo>
                    <a:pt x="626" y="16"/>
                    <a:pt x="607" y="0"/>
                    <a:pt x="588" y="0"/>
                  </a:cubicBezTo>
                  <a:close/>
                  <a:moveTo>
                    <a:pt x="578" y="48"/>
                  </a:moveTo>
                  <a:cubicBezTo>
                    <a:pt x="578" y="409"/>
                    <a:pt x="578" y="409"/>
                    <a:pt x="578" y="409"/>
                  </a:cubicBezTo>
                  <a:cubicBezTo>
                    <a:pt x="48" y="409"/>
                    <a:pt x="48" y="409"/>
                    <a:pt x="48" y="409"/>
                  </a:cubicBezTo>
                  <a:cubicBezTo>
                    <a:pt x="48" y="48"/>
                    <a:pt x="48" y="48"/>
                    <a:pt x="48" y="48"/>
                  </a:cubicBezTo>
                  <a:cubicBezTo>
                    <a:pt x="579" y="47"/>
                    <a:pt x="579" y="47"/>
                    <a:pt x="579" y="47"/>
                  </a:cubicBezTo>
                  <a:lnTo>
                    <a:pt x="578" y="48"/>
                  </a:lnTo>
                  <a:close/>
                </a:path>
              </a:pathLst>
            </a:custGeom>
            <a:solidFill>
              <a:srgbClr val="C5C5C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6" name="Freeform 33">
              <a:extLst>
                <a:ext uri="{FF2B5EF4-FFF2-40B4-BE49-F238E27FC236}">
                  <a16:creationId xmlns:a16="http://schemas.microsoft.com/office/drawing/2014/main" id="{7EE7BA69-FE3D-44BF-8BEE-62322682C8E5}"/>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close/>
                </a:path>
              </a:pathLst>
            </a:custGeom>
            <a:solidFill>
              <a:srgbClr val="00BB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7" name="Freeform 34">
              <a:extLst>
                <a:ext uri="{FF2B5EF4-FFF2-40B4-BE49-F238E27FC236}">
                  <a16:creationId xmlns:a16="http://schemas.microsoft.com/office/drawing/2014/main" id="{4BE2F042-D6C2-465B-B57C-D6B8EC64B2F0}"/>
                </a:ext>
              </a:extLst>
            </p:cNvPr>
            <p:cNvSpPr>
              <a:spLocks/>
            </p:cNvSpPr>
            <p:nvPr/>
          </p:nvSpPr>
          <p:spPr bwMode="auto">
            <a:xfrm>
              <a:off x="2190683" y="5242328"/>
              <a:ext cx="1005463" cy="684881"/>
            </a:xfrm>
            <a:custGeom>
              <a:avLst/>
              <a:gdLst>
                <a:gd name="T0" fmla="*/ 620 w 621"/>
                <a:gd name="T1" fmla="*/ 1 h 423"/>
                <a:gd name="T2" fmla="*/ 620 w 621"/>
                <a:gd name="T3" fmla="*/ 423 h 423"/>
                <a:gd name="T4" fmla="*/ 0 w 621"/>
                <a:gd name="T5" fmla="*/ 423 h 423"/>
                <a:gd name="T6" fmla="*/ 0 w 621"/>
                <a:gd name="T7" fmla="*/ 1 h 423"/>
                <a:gd name="T8" fmla="*/ 621 w 621"/>
                <a:gd name="T9" fmla="*/ 0 h 423"/>
                <a:gd name="T10" fmla="*/ 620 w 621"/>
                <a:gd name="T11" fmla="*/ 1 h 423"/>
              </a:gdLst>
              <a:ahLst/>
              <a:cxnLst>
                <a:cxn ang="0">
                  <a:pos x="T0" y="T1"/>
                </a:cxn>
                <a:cxn ang="0">
                  <a:pos x="T2" y="T3"/>
                </a:cxn>
                <a:cxn ang="0">
                  <a:pos x="T4" y="T5"/>
                </a:cxn>
                <a:cxn ang="0">
                  <a:pos x="T6" y="T7"/>
                </a:cxn>
                <a:cxn ang="0">
                  <a:pos x="T8" y="T9"/>
                </a:cxn>
                <a:cxn ang="0">
                  <a:pos x="T10" y="T11"/>
                </a:cxn>
              </a:cxnLst>
              <a:rect l="0" t="0" r="r" b="b"/>
              <a:pathLst>
                <a:path w="621" h="423">
                  <a:moveTo>
                    <a:pt x="620" y="1"/>
                  </a:moveTo>
                  <a:lnTo>
                    <a:pt x="620" y="423"/>
                  </a:lnTo>
                  <a:lnTo>
                    <a:pt x="0" y="423"/>
                  </a:lnTo>
                  <a:lnTo>
                    <a:pt x="0" y="1"/>
                  </a:lnTo>
                  <a:lnTo>
                    <a:pt x="621" y="0"/>
                  </a:lnTo>
                  <a:lnTo>
                    <a:pt x="620" y="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8" name="Freeform 35">
              <a:extLst>
                <a:ext uri="{FF2B5EF4-FFF2-40B4-BE49-F238E27FC236}">
                  <a16:creationId xmlns:a16="http://schemas.microsoft.com/office/drawing/2014/main" id="{1FEE1AC2-EF5D-4AF4-AA37-762E2BF0E862}"/>
                </a:ext>
              </a:extLst>
            </p:cNvPr>
            <p:cNvSpPr>
              <a:spLocks/>
            </p:cNvSpPr>
            <p:nvPr/>
          </p:nvSpPr>
          <p:spPr bwMode="auto">
            <a:xfrm>
              <a:off x="2101632" y="5151658"/>
              <a:ext cx="1113943" cy="867839"/>
            </a:xfrm>
            <a:custGeom>
              <a:avLst/>
              <a:gdLst>
                <a:gd name="T0" fmla="*/ 48 w 588"/>
                <a:gd name="T1" fmla="*/ 409 h 457"/>
                <a:gd name="T2" fmla="*/ 47 w 588"/>
                <a:gd name="T3" fmla="*/ 409 h 457"/>
                <a:gd name="T4" fmla="*/ 47 w 588"/>
                <a:gd name="T5" fmla="*/ 48 h 457"/>
                <a:gd name="T6" fmla="*/ 532 w 588"/>
                <a:gd name="T7" fmla="*/ 47 h 457"/>
                <a:gd name="T8" fmla="*/ 588 w 588"/>
                <a:gd name="T9" fmla="*/ 0 h 457"/>
                <a:gd name="T10" fmla="*/ 588 w 588"/>
                <a:gd name="T11" fmla="*/ 0 h 457"/>
                <a:gd name="T12" fmla="*/ 34 w 588"/>
                <a:gd name="T13" fmla="*/ 0 h 457"/>
                <a:gd name="T14" fmla="*/ 0 w 588"/>
                <a:gd name="T15" fmla="*/ 35 h 457"/>
                <a:gd name="T16" fmla="*/ 0 w 588"/>
                <a:gd name="T17" fmla="*/ 422 h 457"/>
                <a:gd name="T18" fmla="*/ 34 w 588"/>
                <a:gd name="T19" fmla="*/ 457 h 457"/>
                <a:gd name="T20" fmla="*/ 47 w 588"/>
                <a:gd name="T21" fmla="*/ 457 h 457"/>
                <a:gd name="T22" fmla="*/ 104 w 588"/>
                <a:gd name="T23" fmla="*/ 409 h 457"/>
                <a:gd name="T24" fmla="*/ 48 w 588"/>
                <a:gd name="T25" fmla="*/ 409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8" h="457">
                  <a:moveTo>
                    <a:pt x="48" y="409"/>
                  </a:moveTo>
                  <a:cubicBezTo>
                    <a:pt x="47" y="409"/>
                    <a:pt x="47" y="409"/>
                    <a:pt x="47" y="409"/>
                  </a:cubicBezTo>
                  <a:cubicBezTo>
                    <a:pt x="47" y="48"/>
                    <a:pt x="47" y="48"/>
                    <a:pt x="47" y="48"/>
                  </a:cubicBezTo>
                  <a:cubicBezTo>
                    <a:pt x="532" y="47"/>
                    <a:pt x="532" y="47"/>
                    <a:pt x="532" y="47"/>
                  </a:cubicBezTo>
                  <a:cubicBezTo>
                    <a:pt x="588" y="0"/>
                    <a:pt x="588" y="0"/>
                    <a:pt x="588" y="0"/>
                  </a:cubicBezTo>
                  <a:cubicBezTo>
                    <a:pt x="588" y="0"/>
                    <a:pt x="588" y="0"/>
                    <a:pt x="588" y="0"/>
                  </a:cubicBezTo>
                  <a:cubicBezTo>
                    <a:pt x="34" y="0"/>
                    <a:pt x="34" y="0"/>
                    <a:pt x="34" y="0"/>
                  </a:cubicBezTo>
                  <a:cubicBezTo>
                    <a:pt x="15" y="0"/>
                    <a:pt x="0" y="16"/>
                    <a:pt x="0" y="35"/>
                  </a:cubicBezTo>
                  <a:cubicBezTo>
                    <a:pt x="0" y="422"/>
                    <a:pt x="0" y="422"/>
                    <a:pt x="0" y="422"/>
                  </a:cubicBezTo>
                  <a:cubicBezTo>
                    <a:pt x="0" y="440"/>
                    <a:pt x="15" y="457"/>
                    <a:pt x="34" y="457"/>
                  </a:cubicBezTo>
                  <a:cubicBezTo>
                    <a:pt x="47" y="457"/>
                    <a:pt x="47" y="457"/>
                    <a:pt x="47" y="457"/>
                  </a:cubicBezTo>
                  <a:cubicBezTo>
                    <a:pt x="104" y="409"/>
                    <a:pt x="104" y="409"/>
                    <a:pt x="104" y="409"/>
                  </a:cubicBezTo>
                  <a:lnTo>
                    <a:pt x="48" y="409"/>
                  </a:lnTo>
                  <a:close/>
                </a:path>
              </a:pathLst>
            </a:custGeom>
            <a:solidFill>
              <a:srgbClr val="E0E0E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9" name="Freeform 36">
              <a:extLst>
                <a:ext uri="{FF2B5EF4-FFF2-40B4-BE49-F238E27FC236}">
                  <a16:creationId xmlns:a16="http://schemas.microsoft.com/office/drawing/2014/main" id="{1FBC39E1-EF11-4081-AD66-4A21475E155C}"/>
                </a:ext>
              </a:extLst>
            </p:cNvPr>
            <p:cNvSpPr>
              <a:spLocks/>
            </p:cNvSpPr>
            <p:nvPr/>
          </p:nvSpPr>
          <p:spPr bwMode="auto">
            <a:xfrm>
              <a:off x="2190683" y="5242328"/>
              <a:ext cx="919651" cy="684881"/>
            </a:xfrm>
            <a:custGeom>
              <a:avLst/>
              <a:gdLst>
                <a:gd name="T0" fmla="*/ 0 w 568"/>
                <a:gd name="T1" fmla="*/ 423 h 423"/>
                <a:gd name="T2" fmla="*/ 1 w 568"/>
                <a:gd name="T3" fmla="*/ 423 h 423"/>
                <a:gd name="T4" fmla="*/ 1 w 568"/>
                <a:gd name="T5" fmla="*/ 1 h 423"/>
                <a:gd name="T6" fmla="*/ 568 w 568"/>
                <a:gd name="T7" fmla="*/ 0 h 423"/>
                <a:gd name="T8" fmla="*/ 568 w 568"/>
                <a:gd name="T9" fmla="*/ 0 h 423"/>
                <a:gd name="T10" fmla="*/ 0 w 568"/>
                <a:gd name="T11" fmla="*/ 1 h 423"/>
                <a:gd name="T12" fmla="*/ 0 w 568"/>
                <a:gd name="T13" fmla="*/ 423 h 423"/>
              </a:gdLst>
              <a:ahLst/>
              <a:cxnLst>
                <a:cxn ang="0">
                  <a:pos x="T0" y="T1"/>
                </a:cxn>
                <a:cxn ang="0">
                  <a:pos x="T2" y="T3"/>
                </a:cxn>
                <a:cxn ang="0">
                  <a:pos x="T4" y="T5"/>
                </a:cxn>
                <a:cxn ang="0">
                  <a:pos x="T6" y="T7"/>
                </a:cxn>
                <a:cxn ang="0">
                  <a:pos x="T8" y="T9"/>
                </a:cxn>
                <a:cxn ang="0">
                  <a:pos x="T10" y="T11"/>
                </a:cxn>
                <a:cxn ang="0">
                  <a:pos x="T12" y="T13"/>
                </a:cxn>
              </a:cxnLst>
              <a:rect l="0" t="0" r="r" b="b"/>
              <a:pathLst>
                <a:path w="568" h="423">
                  <a:moveTo>
                    <a:pt x="0" y="423"/>
                  </a:moveTo>
                  <a:lnTo>
                    <a:pt x="1" y="423"/>
                  </a:lnTo>
                  <a:lnTo>
                    <a:pt x="1" y="1"/>
                  </a:lnTo>
                  <a:lnTo>
                    <a:pt x="568" y="0"/>
                  </a:lnTo>
                  <a:lnTo>
                    <a:pt x="568" y="0"/>
                  </a:lnTo>
                  <a:lnTo>
                    <a:pt x="0" y="1"/>
                  </a:lnTo>
                  <a:lnTo>
                    <a:pt x="0" y="423"/>
                  </a:lnTo>
                  <a:close/>
                </a:path>
              </a:pathLst>
            </a:custGeom>
            <a:solidFill>
              <a:srgbClr val="59B4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10" name="Rectangle 9">
              <a:extLst>
                <a:ext uri="{FF2B5EF4-FFF2-40B4-BE49-F238E27FC236}">
                  <a16:creationId xmlns:a16="http://schemas.microsoft.com/office/drawing/2014/main" id="{E8C011C2-12ED-433B-8C37-2B8799544EEE}"/>
                </a:ext>
              </a:extLst>
            </p:cNvPr>
            <p:cNvSpPr>
              <a:spLocks noChangeArrowheads="1"/>
            </p:cNvSpPr>
            <p:nvPr/>
          </p:nvSpPr>
          <p:spPr bwMode="auto">
            <a:xfrm>
              <a:off x="2305639" y="6174931"/>
              <a:ext cx="775550" cy="71241"/>
            </a:xfrm>
            <a:prstGeom prst="rect">
              <a:avLst/>
            </a:prstGeom>
            <a:solidFill>
              <a:srgbClr val="B0B0B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11" name="Oval 10">
              <a:extLst>
                <a:ext uri="{FF2B5EF4-FFF2-40B4-BE49-F238E27FC236}">
                  <a16:creationId xmlns:a16="http://schemas.microsoft.com/office/drawing/2014/main" id="{25783CD9-2FC5-4516-83D6-9DCC2BDB220B}"/>
                </a:ext>
              </a:extLst>
            </p:cNvPr>
            <p:cNvSpPr>
              <a:spLocks noChangeArrowheads="1"/>
            </p:cNvSpPr>
            <p:nvPr/>
          </p:nvSpPr>
          <p:spPr bwMode="auto">
            <a:xfrm>
              <a:off x="2673176" y="5184040"/>
              <a:ext cx="32382" cy="34001"/>
            </a:xfrm>
            <a:prstGeom prst="ellipse">
              <a:avLst/>
            </a:prstGeom>
            <a:solidFill>
              <a:srgbClr val="BAC84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12" name="Freeform 39">
              <a:extLst>
                <a:ext uri="{FF2B5EF4-FFF2-40B4-BE49-F238E27FC236}">
                  <a16:creationId xmlns:a16="http://schemas.microsoft.com/office/drawing/2014/main" id="{D0ADDC69-246A-4592-8E3E-02741D4DA3C4}"/>
                </a:ext>
              </a:extLst>
            </p:cNvPr>
            <p:cNvSpPr>
              <a:spLocks/>
            </p:cNvSpPr>
            <p:nvPr/>
          </p:nvSpPr>
          <p:spPr bwMode="auto">
            <a:xfrm>
              <a:off x="2478883" y="5321664"/>
              <a:ext cx="427443" cy="250961"/>
            </a:xfrm>
            <a:custGeom>
              <a:avLst/>
              <a:gdLst>
                <a:gd name="T0" fmla="*/ 113 w 226"/>
                <a:gd name="T1" fmla="*/ 0 h 133"/>
                <a:gd name="T2" fmla="*/ 111 w 226"/>
                <a:gd name="T3" fmla="*/ 0 h 133"/>
                <a:gd name="T4" fmla="*/ 2 w 226"/>
                <a:gd name="T5" fmla="*/ 63 h 133"/>
                <a:gd name="T6" fmla="*/ 0 w 226"/>
                <a:gd name="T7" fmla="*/ 66 h 133"/>
                <a:gd name="T8" fmla="*/ 2 w 226"/>
                <a:gd name="T9" fmla="*/ 69 h 133"/>
                <a:gd name="T10" fmla="*/ 112 w 226"/>
                <a:gd name="T11" fmla="*/ 133 h 133"/>
                <a:gd name="T12" fmla="*/ 114 w 226"/>
                <a:gd name="T13" fmla="*/ 133 h 133"/>
                <a:gd name="T14" fmla="*/ 115 w 226"/>
                <a:gd name="T15" fmla="*/ 133 h 133"/>
                <a:gd name="T16" fmla="*/ 225 w 226"/>
                <a:gd name="T17" fmla="*/ 69 h 133"/>
                <a:gd name="T18" fmla="*/ 226 w 226"/>
                <a:gd name="T19" fmla="*/ 67 h 133"/>
                <a:gd name="T20" fmla="*/ 225 w 226"/>
                <a:gd name="T21" fmla="*/ 64 h 133"/>
                <a:gd name="T22" fmla="*/ 115 w 226"/>
                <a:gd name="T23" fmla="*/ 0 h 133"/>
                <a:gd name="T24" fmla="*/ 113 w 226"/>
                <a:gd name="T25" fmla="*/ 0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6" h="133">
                  <a:moveTo>
                    <a:pt x="113" y="0"/>
                  </a:moveTo>
                  <a:cubicBezTo>
                    <a:pt x="112" y="0"/>
                    <a:pt x="112" y="0"/>
                    <a:pt x="111" y="0"/>
                  </a:cubicBezTo>
                  <a:cubicBezTo>
                    <a:pt x="2" y="63"/>
                    <a:pt x="2" y="63"/>
                    <a:pt x="2" y="63"/>
                  </a:cubicBezTo>
                  <a:cubicBezTo>
                    <a:pt x="1" y="64"/>
                    <a:pt x="0" y="65"/>
                    <a:pt x="0" y="66"/>
                  </a:cubicBezTo>
                  <a:cubicBezTo>
                    <a:pt x="0" y="67"/>
                    <a:pt x="1" y="68"/>
                    <a:pt x="2" y="69"/>
                  </a:cubicBezTo>
                  <a:cubicBezTo>
                    <a:pt x="112" y="133"/>
                    <a:pt x="112" y="133"/>
                    <a:pt x="112" y="133"/>
                  </a:cubicBezTo>
                  <a:cubicBezTo>
                    <a:pt x="112" y="133"/>
                    <a:pt x="113" y="133"/>
                    <a:pt x="114" y="133"/>
                  </a:cubicBezTo>
                  <a:cubicBezTo>
                    <a:pt x="114" y="133"/>
                    <a:pt x="115" y="133"/>
                    <a:pt x="115" y="133"/>
                  </a:cubicBezTo>
                  <a:cubicBezTo>
                    <a:pt x="225" y="69"/>
                    <a:pt x="225" y="69"/>
                    <a:pt x="225" y="69"/>
                  </a:cubicBezTo>
                  <a:cubicBezTo>
                    <a:pt x="226" y="69"/>
                    <a:pt x="226" y="68"/>
                    <a:pt x="226" y="67"/>
                  </a:cubicBezTo>
                  <a:cubicBezTo>
                    <a:pt x="226" y="65"/>
                    <a:pt x="226" y="64"/>
                    <a:pt x="225" y="64"/>
                  </a:cubicBezTo>
                  <a:cubicBezTo>
                    <a:pt x="115" y="0"/>
                    <a:pt x="115" y="0"/>
                    <a:pt x="115" y="0"/>
                  </a:cubicBezTo>
                  <a:cubicBezTo>
                    <a:pt x="114" y="0"/>
                    <a:pt x="114" y="0"/>
                    <a:pt x="113" y="0"/>
                  </a:cubicBezTo>
                </a:path>
              </a:pathLst>
            </a:custGeom>
            <a:solidFill>
              <a:srgbClr val="E5F8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13" name="Freeform 40">
              <a:extLst>
                <a:ext uri="{FF2B5EF4-FFF2-40B4-BE49-F238E27FC236}">
                  <a16:creationId xmlns:a16="http://schemas.microsoft.com/office/drawing/2014/main" id="{472874FC-D790-48E8-A9EB-A4CA096588F3}"/>
                </a:ext>
              </a:extLst>
            </p:cNvPr>
            <p:cNvSpPr>
              <a:spLocks/>
            </p:cNvSpPr>
            <p:nvPr/>
          </p:nvSpPr>
          <p:spPr bwMode="auto">
            <a:xfrm>
              <a:off x="2449739" y="5491670"/>
              <a:ext cx="220198" cy="375632"/>
            </a:xfrm>
            <a:custGeom>
              <a:avLst/>
              <a:gdLst>
                <a:gd name="T0" fmla="*/ 3 w 116"/>
                <a:gd name="T1" fmla="*/ 0 h 198"/>
                <a:gd name="T2" fmla="*/ 1 w 116"/>
                <a:gd name="T3" fmla="*/ 1 h 198"/>
                <a:gd name="T4" fmla="*/ 0 w 116"/>
                <a:gd name="T5" fmla="*/ 4 h 198"/>
                <a:gd name="T6" fmla="*/ 0 w 116"/>
                <a:gd name="T7" fmla="*/ 131 h 198"/>
                <a:gd name="T8" fmla="*/ 1 w 116"/>
                <a:gd name="T9" fmla="*/ 134 h 198"/>
                <a:gd name="T10" fmla="*/ 111 w 116"/>
                <a:gd name="T11" fmla="*/ 197 h 198"/>
                <a:gd name="T12" fmla="*/ 113 w 116"/>
                <a:gd name="T13" fmla="*/ 198 h 198"/>
                <a:gd name="T14" fmla="*/ 114 w 116"/>
                <a:gd name="T15" fmla="*/ 197 h 198"/>
                <a:gd name="T16" fmla="*/ 116 w 116"/>
                <a:gd name="T17" fmla="*/ 194 h 198"/>
                <a:gd name="T18" fmla="*/ 116 w 116"/>
                <a:gd name="T19" fmla="*/ 67 h 198"/>
                <a:gd name="T20" fmla="*/ 114 w 116"/>
                <a:gd name="T21" fmla="*/ 64 h 198"/>
                <a:gd name="T22" fmla="*/ 5 w 116"/>
                <a:gd name="T23" fmla="*/ 1 h 198"/>
                <a:gd name="T24" fmla="*/ 3 w 116"/>
                <a:gd name="T25"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8">
                  <a:moveTo>
                    <a:pt x="3" y="0"/>
                  </a:moveTo>
                  <a:cubicBezTo>
                    <a:pt x="2" y="0"/>
                    <a:pt x="2" y="0"/>
                    <a:pt x="1" y="1"/>
                  </a:cubicBezTo>
                  <a:cubicBezTo>
                    <a:pt x="0" y="1"/>
                    <a:pt x="0" y="2"/>
                    <a:pt x="0" y="4"/>
                  </a:cubicBezTo>
                  <a:cubicBezTo>
                    <a:pt x="0" y="131"/>
                    <a:pt x="0" y="131"/>
                    <a:pt x="0" y="131"/>
                  </a:cubicBezTo>
                  <a:cubicBezTo>
                    <a:pt x="0" y="132"/>
                    <a:pt x="0" y="133"/>
                    <a:pt x="1" y="134"/>
                  </a:cubicBezTo>
                  <a:cubicBezTo>
                    <a:pt x="111" y="197"/>
                    <a:pt x="111" y="197"/>
                    <a:pt x="111" y="197"/>
                  </a:cubicBezTo>
                  <a:cubicBezTo>
                    <a:pt x="112" y="197"/>
                    <a:pt x="112" y="198"/>
                    <a:pt x="113" y="198"/>
                  </a:cubicBezTo>
                  <a:cubicBezTo>
                    <a:pt x="113" y="198"/>
                    <a:pt x="114" y="197"/>
                    <a:pt x="114" y="197"/>
                  </a:cubicBezTo>
                  <a:cubicBezTo>
                    <a:pt x="115" y="197"/>
                    <a:pt x="116" y="196"/>
                    <a:pt x="116" y="194"/>
                  </a:cubicBezTo>
                  <a:cubicBezTo>
                    <a:pt x="116" y="67"/>
                    <a:pt x="116" y="67"/>
                    <a:pt x="116" y="67"/>
                  </a:cubicBezTo>
                  <a:cubicBezTo>
                    <a:pt x="116" y="66"/>
                    <a:pt x="115" y="65"/>
                    <a:pt x="114" y="64"/>
                  </a:cubicBezTo>
                  <a:cubicBezTo>
                    <a:pt x="5" y="1"/>
                    <a:pt x="5" y="1"/>
                    <a:pt x="5" y="1"/>
                  </a:cubicBezTo>
                  <a:cubicBezTo>
                    <a:pt x="4" y="0"/>
                    <a:pt x="3" y="0"/>
                    <a:pt x="3" y="0"/>
                  </a:cubicBezTo>
                </a:path>
              </a:pathLst>
            </a:custGeom>
            <a:solidFill>
              <a:srgbClr val="CCF1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sp>
          <p:nvSpPr>
            <p:cNvPr id="14" name="Freeform 41">
              <a:extLst>
                <a:ext uri="{FF2B5EF4-FFF2-40B4-BE49-F238E27FC236}">
                  <a16:creationId xmlns:a16="http://schemas.microsoft.com/office/drawing/2014/main" id="{CF366D77-BB7D-4CBE-8F72-929ECCD18AA7}"/>
                </a:ext>
              </a:extLst>
            </p:cNvPr>
            <p:cNvSpPr>
              <a:spLocks/>
            </p:cNvSpPr>
            <p:nvPr/>
          </p:nvSpPr>
          <p:spPr bwMode="auto">
            <a:xfrm>
              <a:off x="2716892" y="5493289"/>
              <a:ext cx="220198" cy="374013"/>
            </a:xfrm>
            <a:custGeom>
              <a:avLst/>
              <a:gdLst>
                <a:gd name="T0" fmla="*/ 113 w 116"/>
                <a:gd name="T1" fmla="*/ 0 h 197"/>
                <a:gd name="T2" fmla="*/ 111 w 116"/>
                <a:gd name="T3" fmla="*/ 1 h 197"/>
                <a:gd name="T4" fmla="*/ 1 w 116"/>
                <a:gd name="T5" fmla="*/ 64 h 197"/>
                <a:gd name="T6" fmla="*/ 0 w 116"/>
                <a:gd name="T7" fmla="*/ 67 h 197"/>
                <a:gd name="T8" fmla="*/ 0 w 116"/>
                <a:gd name="T9" fmla="*/ 193 h 197"/>
                <a:gd name="T10" fmla="*/ 1 w 116"/>
                <a:gd name="T11" fmla="*/ 196 h 197"/>
                <a:gd name="T12" fmla="*/ 3 w 116"/>
                <a:gd name="T13" fmla="*/ 197 h 197"/>
                <a:gd name="T14" fmla="*/ 5 w 116"/>
                <a:gd name="T15" fmla="*/ 196 h 197"/>
                <a:gd name="T16" fmla="*/ 114 w 116"/>
                <a:gd name="T17" fmla="*/ 133 h 197"/>
                <a:gd name="T18" fmla="*/ 116 w 116"/>
                <a:gd name="T19" fmla="*/ 130 h 197"/>
                <a:gd name="T20" fmla="*/ 116 w 116"/>
                <a:gd name="T21" fmla="*/ 3 h 197"/>
                <a:gd name="T22" fmla="*/ 114 w 116"/>
                <a:gd name="T23" fmla="*/ 1 h 197"/>
                <a:gd name="T24" fmla="*/ 113 w 116"/>
                <a:gd name="T25"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197">
                  <a:moveTo>
                    <a:pt x="113" y="0"/>
                  </a:moveTo>
                  <a:cubicBezTo>
                    <a:pt x="112" y="0"/>
                    <a:pt x="112" y="0"/>
                    <a:pt x="111" y="1"/>
                  </a:cubicBezTo>
                  <a:cubicBezTo>
                    <a:pt x="1" y="64"/>
                    <a:pt x="1" y="64"/>
                    <a:pt x="1" y="64"/>
                  </a:cubicBezTo>
                  <a:cubicBezTo>
                    <a:pt x="0" y="65"/>
                    <a:pt x="0" y="66"/>
                    <a:pt x="0" y="67"/>
                  </a:cubicBezTo>
                  <a:cubicBezTo>
                    <a:pt x="0" y="193"/>
                    <a:pt x="0" y="193"/>
                    <a:pt x="0" y="193"/>
                  </a:cubicBezTo>
                  <a:cubicBezTo>
                    <a:pt x="0" y="195"/>
                    <a:pt x="0" y="196"/>
                    <a:pt x="1" y="196"/>
                  </a:cubicBezTo>
                  <a:cubicBezTo>
                    <a:pt x="2" y="196"/>
                    <a:pt x="2" y="197"/>
                    <a:pt x="3" y="197"/>
                  </a:cubicBezTo>
                  <a:cubicBezTo>
                    <a:pt x="3" y="197"/>
                    <a:pt x="4" y="196"/>
                    <a:pt x="5" y="196"/>
                  </a:cubicBezTo>
                  <a:cubicBezTo>
                    <a:pt x="114" y="133"/>
                    <a:pt x="114" y="133"/>
                    <a:pt x="114" y="133"/>
                  </a:cubicBezTo>
                  <a:cubicBezTo>
                    <a:pt x="115" y="132"/>
                    <a:pt x="116" y="131"/>
                    <a:pt x="116" y="130"/>
                  </a:cubicBezTo>
                  <a:cubicBezTo>
                    <a:pt x="116" y="3"/>
                    <a:pt x="116" y="3"/>
                    <a:pt x="116" y="3"/>
                  </a:cubicBezTo>
                  <a:cubicBezTo>
                    <a:pt x="116" y="2"/>
                    <a:pt x="115" y="1"/>
                    <a:pt x="114" y="1"/>
                  </a:cubicBezTo>
                  <a:cubicBezTo>
                    <a:pt x="114" y="0"/>
                    <a:pt x="113" y="0"/>
                    <a:pt x="113" y="0"/>
                  </a:cubicBezTo>
                </a:path>
              </a:pathLst>
            </a:custGeom>
            <a:solidFill>
              <a:srgbClr val="80DD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48" tIns="46624" rIns="93248" bIns="46624" numCol="1" anchor="t" anchorCtr="0" compatLnSpc="1">
              <a:prstTxWarp prst="textNoShape">
                <a:avLst/>
              </a:prstTxWarp>
            </a:bodyPr>
            <a:lstStyle/>
            <a:p>
              <a:pPr defTabSz="932504">
                <a:defRPr/>
              </a:pPr>
              <a:endParaRPr lang="en-US" sz="1836" kern="0">
                <a:solidFill>
                  <a:srgbClr val="00B0F0"/>
                </a:solidFill>
              </a:endParaRPr>
            </a:p>
          </p:txBody>
        </p:sp>
      </p:grpSp>
      <p:sp>
        <p:nvSpPr>
          <p:cNvPr id="15" name="Text Placeholder 2">
            <a:extLst>
              <a:ext uri="{FF2B5EF4-FFF2-40B4-BE49-F238E27FC236}">
                <a16:creationId xmlns:a16="http://schemas.microsoft.com/office/drawing/2014/main" id="{1B372BBC-4209-4E95-9770-86D49406D416}"/>
              </a:ext>
            </a:extLst>
          </p:cNvPr>
          <p:cNvSpPr txBox="1">
            <a:spLocks/>
          </p:cNvSpPr>
          <p:nvPr/>
        </p:nvSpPr>
        <p:spPr>
          <a:xfrm>
            <a:off x="5197618" y="1410749"/>
            <a:ext cx="6704744" cy="4175395"/>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chemeClr val="tx1"/>
                </a:solidFill>
              </a:rPr>
              <a:t>IPv4 and IPv6 Support</a:t>
            </a:r>
          </a:p>
          <a:p>
            <a:r>
              <a:rPr lang="en-US" sz="2800" dirty="0">
                <a:solidFill>
                  <a:schemeClr val="tx1"/>
                </a:solidFill>
              </a:rPr>
              <a:t>Support for multiple network interfaces for routing and firewalls</a:t>
            </a:r>
          </a:p>
          <a:p>
            <a:r>
              <a:rPr lang="en-US" sz="2800" dirty="0">
                <a:solidFill>
                  <a:schemeClr val="tx1"/>
                </a:solidFill>
              </a:rPr>
              <a:t>Private and/or Public IP addresses (static or dynamic)</a:t>
            </a:r>
          </a:p>
          <a:p>
            <a:r>
              <a:rPr lang="en-US" sz="2800" dirty="0">
                <a:solidFill>
                  <a:schemeClr val="tx1"/>
                </a:solidFill>
              </a:rPr>
              <a:t>Network Security Groups for traffic isolation </a:t>
            </a:r>
          </a:p>
          <a:p>
            <a:r>
              <a:rPr lang="en-US" sz="2800" dirty="0">
                <a:solidFill>
                  <a:schemeClr val="tx1"/>
                </a:solidFill>
              </a:rPr>
              <a:t>Automatic assignment of DNS servers from virtual network or from Azure DNS</a:t>
            </a:r>
          </a:p>
          <a:p>
            <a:r>
              <a:rPr lang="en-US" sz="2800" dirty="0">
                <a:solidFill>
                  <a:schemeClr val="tx1"/>
                </a:solidFill>
              </a:rPr>
              <a:t>Accelerated Networking</a:t>
            </a:r>
          </a:p>
          <a:p>
            <a:r>
              <a:rPr lang="en-US" sz="2800" dirty="0">
                <a:solidFill>
                  <a:schemeClr val="tx1"/>
                </a:solidFill>
              </a:rPr>
              <a:t>MAC Persistence</a:t>
            </a:r>
          </a:p>
        </p:txBody>
      </p:sp>
    </p:spTree>
    <p:extLst>
      <p:ext uri="{BB962C8B-B14F-4D97-AF65-F5344CB8AC3E}">
        <p14:creationId xmlns:p14="http://schemas.microsoft.com/office/powerpoint/2010/main" val="4148235476"/>
      </p:ext>
    </p:extLst>
  </p:cSld>
  <p:clrMapOvr>
    <a:masterClrMapping/>
  </p:clrMapOvr>
  <p:transitio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a:spLocks noGrp="1"/>
          </p:cNvSpPr>
          <p:nvPr>
            <p:ph type="body" sz="quarter" idx="11"/>
          </p:nvPr>
        </p:nvSpPr>
        <p:spPr>
          <a:xfrm>
            <a:off x="327364" y="1844968"/>
            <a:ext cx="5735883" cy="3983037"/>
          </a:xfrm>
        </p:spPr>
        <p:txBody>
          <a:bodyPr/>
          <a:lstStyle/>
          <a:p>
            <a:r>
              <a:rPr lang="en-US" sz="2400" dirty="0"/>
              <a:t>Fault Domains (3-5) – isolate virtual machines for faults</a:t>
            </a:r>
          </a:p>
          <a:p>
            <a:r>
              <a:rPr lang="en-US" sz="2400" dirty="0"/>
              <a:t>Update Domains (5-20) – isolate virtual machines for upgrades</a:t>
            </a:r>
          </a:p>
          <a:p>
            <a:endParaRPr lang="en-US" sz="1800" dirty="0">
              <a:solidFill>
                <a:schemeClr val="bg1"/>
              </a:solidFill>
            </a:endParaRPr>
          </a:p>
        </p:txBody>
      </p:sp>
      <p:sp>
        <p:nvSpPr>
          <p:cNvPr id="2" name="Title 1">
            <a:extLst>
              <a:ext uri="{FF2B5EF4-FFF2-40B4-BE49-F238E27FC236}">
                <a16:creationId xmlns:a16="http://schemas.microsoft.com/office/drawing/2014/main" id="{2843A5BB-340B-4069-8834-BD4B416CAF8A}"/>
              </a:ext>
            </a:extLst>
          </p:cNvPr>
          <p:cNvSpPr>
            <a:spLocks noGrp="1"/>
          </p:cNvSpPr>
          <p:nvPr>
            <p:ph type="title"/>
          </p:nvPr>
        </p:nvSpPr>
        <p:spPr>
          <a:xfrm>
            <a:off x="352760" y="262928"/>
            <a:ext cx="6181206" cy="553818"/>
          </a:xfrm>
        </p:spPr>
        <p:txBody>
          <a:bodyPr>
            <a:normAutofit fontScale="90000"/>
          </a:bodyPr>
          <a:lstStyle/>
          <a:p>
            <a:r>
              <a:rPr lang="en-US" dirty="0"/>
              <a:t>Uses Fault Domains and Update Domains</a:t>
            </a:r>
          </a:p>
        </p:txBody>
      </p:sp>
      <p:grpSp>
        <p:nvGrpSpPr>
          <p:cNvPr id="3" name="Group 2">
            <a:extLst>
              <a:ext uri="{FF2B5EF4-FFF2-40B4-BE49-F238E27FC236}">
                <a16:creationId xmlns:a16="http://schemas.microsoft.com/office/drawing/2014/main" id="{6322E3C4-ED47-4B6A-8C2E-A406957FF361}"/>
              </a:ext>
            </a:extLst>
          </p:cNvPr>
          <p:cNvGrpSpPr/>
          <p:nvPr/>
        </p:nvGrpSpPr>
        <p:grpSpPr>
          <a:xfrm>
            <a:off x="6835091" y="363346"/>
            <a:ext cx="4821904" cy="6249140"/>
            <a:chOff x="7278975" y="123649"/>
            <a:chExt cx="4821904" cy="6249140"/>
          </a:xfrm>
        </p:grpSpPr>
        <p:sp>
          <p:nvSpPr>
            <p:cNvPr id="7" name="Rectangle 6"/>
            <p:cNvSpPr/>
            <p:nvPr/>
          </p:nvSpPr>
          <p:spPr bwMode="auto">
            <a:xfrm>
              <a:off x="9345379" y="2647937"/>
              <a:ext cx="617345" cy="350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30" tIns="46628" rIns="46630" bIns="46628" numCol="1" rtlCol="0" anchor="ctr" anchorCtr="0" compatLnSpc="1">
              <a:prstTxWarp prst="textNoShape">
                <a:avLst/>
              </a:prstTxWarp>
              <a:spAutoFit/>
            </a:bodyPr>
            <a:lstStyle/>
            <a:p>
              <a:pPr algn="ctr" defTabSz="930922" fontAlgn="base">
                <a:spcBef>
                  <a:spcPct val="0"/>
                </a:spcBef>
                <a:spcAft>
                  <a:spcPct val="0"/>
                </a:spcAft>
              </a:pPr>
              <a:r>
                <a:rPr lang="en-US" sz="1632" dirty="0">
                  <a:ln>
                    <a:solidFill>
                      <a:schemeClr val="bg1">
                        <a:alpha val="0"/>
                      </a:schemeClr>
                    </a:solidFill>
                  </a:ln>
                  <a:solidFill>
                    <a:schemeClr val="tx1">
                      <a:alpha val="99000"/>
                    </a:schemeClr>
                  </a:solidFill>
                </a:rPr>
                <a:t>VM-2</a:t>
              </a:r>
            </a:p>
          </p:txBody>
        </p:sp>
        <p:sp>
          <p:nvSpPr>
            <p:cNvPr id="8" name="Rectangle 7"/>
            <p:cNvSpPr/>
            <p:nvPr/>
          </p:nvSpPr>
          <p:spPr bwMode="auto">
            <a:xfrm>
              <a:off x="9317123" y="3776169"/>
              <a:ext cx="617345" cy="350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30" tIns="46628" rIns="46630" bIns="46628" numCol="1" rtlCol="0" anchor="ctr" anchorCtr="0" compatLnSpc="1">
              <a:prstTxWarp prst="textNoShape">
                <a:avLst/>
              </a:prstTxWarp>
              <a:spAutoFit/>
            </a:bodyPr>
            <a:lstStyle/>
            <a:p>
              <a:pPr algn="ctr" defTabSz="930922" fontAlgn="base">
                <a:spcBef>
                  <a:spcPct val="0"/>
                </a:spcBef>
                <a:spcAft>
                  <a:spcPct val="0"/>
                </a:spcAft>
              </a:pPr>
              <a:r>
                <a:rPr lang="en-US" sz="1632" dirty="0">
                  <a:ln>
                    <a:solidFill>
                      <a:schemeClr val="bg1">
                        <a:alpha val="0"/>
                      </a:schemeClr>
                    </a:solidFill>
                  </a:ln>
                  <a:solidFill>
                    <a:schemeClr val="tx1">
                      <a:alpha val="99000"/>
                    </a:schemeClr>
                  </a:solidFill>
                </a:rPr>
                <a:t>VM-3</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9712" y="1963849"/>
              <a:ext cx="795824" cy="795824"/>
            </a:xfrm>
            <a:prstGeom prst="rect">
              <a:avLst/>
            </a:prstGeom>
          </p:spPr>
        </p:pic>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5732" y="3086091"/>
              <a:ext cx="795824" cy="795824"/>
            </a:xfrm>
            <a:prstGeom prst="rect">
              <a:avLst/>
            </a:prstGeom>
          </p:spPr>
        </p:pic>
        <p:sp>
          <p:nvSpPr>
            <p:cNvPr id="11" name="Rectangle 10"/>
            <p:cNvSpPr/>
            <p:nvPr/>
          </p:nvSpPr>
          <p:spPr bwMode="auto">
            <a:xfrm>
              <a:off x="9317124" y="4922152"/>
              <a:ext cx="617345" cy="350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30" tIns="46628" rIns="46630" bIns="46628" numCol="1" rtlCol="0" anchor="ctr" anchorCtr="0" compatLnSpc="1">
              <a:prstTxWarp prst="textNoShape">
                <a:avLst/>
              </a:prstTxWarp>
              <a:spAutoFit/>
            </a:bodyPr>
            <a:lstStyle/>
            <a:p>
              <a:pPr algn="ctr" defTabSz="930922" fontAlgn="base">
                <a:spcBef>
                  <a:spcPct val="0"/>
                </a:spcBef>
                <a:spcAft>
                  <a:spcPct val="0"/>
                </a:spcAft>
              </a:pPr>
              <a:r>
                <a:rPr lang="en-US" sz="1632" dirty="0">
                  <a:ln>
                    <a:solidFill>
                      <a:schemeClr val="bg1">
                        <a:alpha val="0"/>
                      </a:schemeClr>
                    </a:solidFill>
                  </a:ln>
                  <a:solidFill>
                    <a:schemeClr val="tx1">
                      <a:alpha val="99000"/>
                    </a:schemeClr>
                  </a:solidFill>
                </a:rPr>
                <a:t>VM-4</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5733" y="4177523"/>
              <a:ext cx="795824" cy="795824"/>
            </a:xfrm>
            <a:prstGeom prst="rect">
              <a:avLst/>
            </a:prstGeom>
          </p:spPr>
        </p:pic>
        <p:sp>
          <p:nvSpPr>
            <p:cNvPr id="13" name="Rounded Rectangle 12"/>
            <p:cNvSpPr/>
            <p:nvPr/>
          </p:nvSpPr>
          <p:spPr bwMode="auto">
            <a:xfrm>
              <a:off x="8973595" y="850026"/>
              <a:ext cx="1384774" cy="5522763"/>
            </a:xfrm>
            <a:prstGeom prst="roundRect">
              <a:avLst/>
            </a:prstGeom>
            <a:noFill/>
            <a:ln w="254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Rectangle 14"/>
            <p:cNvSpPr/>
            <p:nvPr/>
          </p:nvSpPr>
          <p:spPr bwMode="auto">
            <a:xfrm>
              <a:off x="10065536" y="2206327"/>
              <a:ext cx="2035343" cy="3108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UD #1</a:t>
              </a:r>
            </a:p>
          </p:txBody>
        </p:sp>
        <p:sp>
          <p:nvSpPr>
            <p:cNvPr id="16" name="Rectangle 15"/>
            <p:cNvSpPr/>
            <p:nvPr/>
          </p:nvSpPr>
          <p:spPr bwMode="auto">
            <a:xfrm>
              <a:off x="7302955" y="2220084"/>
              <a:ext cx="1966757" cy="31086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FD #1</a:t>
              </a:r>
            </a:p>
          </p:txBody>
        </p:sp>
        <p:sp>
          <p:nvSpPr>
            <p:cNvPr id="17" name="Rectangle 16"/>
            <p:cNvSpPr/>
            <p:nvPr/>
          </p:nvSpPr>
          <p:spPr bwMode="auto">
            <a:xfrm>
              <a:off x="10041556" y="3285922"/>
              <a:ext cx="2035343" cy="3108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UD #2</a:t>
              </a:r>
            </a:p>
          </p:txBody>
        </p:sp>
        <p:sp>
          <p:nvSpPr>
            <p:cNvPr id="18" name="Rectangle 17"/>
            <p:cNvSpPr/>
            <p:nvPr/>
          </p:nvSpPr>
          <p:spPr bwMode="auto">
            <a:xfrm>
              <a:off x="7278975" y="3299678"/>
              <a:ext cx="1966757" cy="31086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FD #2</a:t>
              </a:r>
            </a:p>
          </p:txBody>
        </p:sp>
        <p:sp>
          <p:nvSpPr>
            <p:cNvPr id="19" name="Rectangle 18"/>
            <p:cNvSpPr/>
            <p:nvPr/>
          </p:nvSpPr>
          <p:spPr bwMode="auto">
            <a:xfrm>
              <a:off x="10041557" y="4452633"/>
              <a:ext cx="2035343" cy="3108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UD #3</a:t>
              </a:r>
            </a:p>
          </p:txBody>
        </p:sp>
        <p:sp>
          <p:nvSpPr>
            <p:cNvPr id="20" name="Rectangle 19"/>
            <p:cNvSpPr/>
            <p:nvPr/>
          </p:nvSpPr>
          <p:spPr bwMode="auto">
            <a:xfrm>
              <a:off x="7278976" y="4466389"/>
              <a:ext cx="1966757" cy="31086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FD #0</a:t>
              </a:r>
            </a:p>
          </p:txBody>
        </p:sp>
        <p:sp>
          <p:nvSpPr>
            <p:cNvPr id="21" name="Rectangle 20"/>
            <p:cNvSpPr/>
            <p:nvPr/>
          </p:nvSpPr>
          <p:spPr bwMode="auto">
            <a:xfrm>
              <a:off x="9317123" y="5982716"/>
              <a:ext cx="617345" cy="350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30" tIns="46628" rIns="46630" bIns="46628" numCol="1" rtlCol="0" anchor="ctr" anchorCtr="0" compatLnSpc="1">
              <a:prstTxWarp prst="textNoShape">
                <a:avLst/>
              </a:prstTxWarp>
              <a:spAutoFit/>
            </a:bodyPr>
            <a:lstStyle/>
            <a:p>
              <a:pPr algn="ctr" defTabSz="930922" fontAlgn="base">
                <a:spcBef>
                  <a:spcPct val="0"/>
                </a:spcBef>
                <a:spcAft>
                  <a:spcPct val="0"/>
                </a:spcAft>
              </a:pPr>
              <a:r>
                <a:rPr lang="en-US" sz="1632" dirty="0">
                  <a:ln>
                    <a:solidFill>
                      <a:schemeClr val="bg1">
                        <a:alpha val="0"/>
                      </a:schemeClr>
                    </a:solidFill>
                  </a:ln>
                  <a:solidFill>
                    <a:schemeClr val="tx1">
                      <a:alpha val="99000"/>
                    </a:schemeClr>
                  </a:solidFill>
                </a:rPr>
                <a:t>VM-5</a:t>
              </a: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45732" y="5238087"/>
              <a:ext cx="795824" cy="795824"/>
            </a:xfrm>
            <a:prstGeom prst="rect">
              <a:avLst/>
            </a:prstGeom>
          </p:spPr>
        </p:pic>
        <p:sp>
          <p:nvSpPr>
            <p:cNvPr id="23" name="Rectangle 22"/>
            <p:cNvSpPr/>
            <p:nvPr/>
          </p:nvSpPr>
          <p:spPr bwMode="auto">
            <a:xfrm>
              <a:off x="10041556" y="5560876"/>
              <a:ext cx="2035343" cy="3108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UD #4</a:t>
              </a:r>
            </a:p>
          </p:txBody>
        </p:sp>
        <p:sp>
          <p:nvSpPr>
            <p:cNvPr id="24" name="Rectangle 23"/>
            <p:cNvSpPr/>
            <p:nvPr/>
          </p:nvSpPr>
          <p:spPr bwMode="auto">
            <a:xfrm>
              <a:off x="7278975" y="5560876"/>
              <a:ext cx="1966757" cy="31086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FD #1</a:t>
              </a:r>
            </a:p>
          </p:txBody>
        </p:sp>
        <p:sp>
          <p:nvSpPr>
            <p:cNvPr id="25" name="Rectangle 24"/>
            <p:cNvSpPr/>
            <p:nvPr/>
          </p:nvSpPr>
          <p:spPr bwMode="auto">
            <a:xfrm>
              <a:off x="7278977" y="123649"/>
              <a:ext cx="1966756" cy="67826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Fault Domains</a:t>
              </a:r>
            </a:p>
          </p:txBody>
        </p:sp>
        <p:sp>
          <p:nvSpPr>
            <p:cNvPr id="26" name="Rectangle 25"/>
            <p:cNvSpPr/>
            <p:nvPr/>
          </p:nvSpPr>
          <p:spPr bwMode="auto">
            <a:xfrm>
              <a:off x="10041557" y="123649"/>
              <a:ext cx="2035343" cy="67826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Update Domain</a:t>
              </a:r>
            </a:p>
          </p:txBody>
        </p:sp>
        <p:sp>
          <p:nvSpPr>
            <p:cNvPr id="27" name="Rectangle 26"/>
            <p:cNvSpPr/>
            <p:nvPr/>
          </p:nvSpPr>
          <p:spPr bwMode="auto">
            <a:xfrm>
              <a:off x="9345380" y="1577841"/>
              <a:ext cx="617345" cy="350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30" tIns="46628" rIns="46630" bIns="46628" numCol="1" rtlCol="0" anchor="ctr" anchorCtr="0" compatLnSpc="1">
              <a:prstTxWarp prst="textNoShape">
                <a:avLst/>
              </a:prstTxWarp>
              <a:spAutoFit/>
            </a:bodyPr>
            <a:lstStyle/>
            <a:p>
              <a:pPr algn="ctr" defTabSz="930922" fontAlgn="base">
                <a:spcBef>
                  <a:spcPct val="0"/>
                </a:spcBef>
                <a:spcAft>
                  <a:spcPct val="0"/>
                </a:spcAft>
              </a:pPr>
              <a:r>
                <a:rPr lang="en-US" sz="1632" dirty="0">
                  <a:ln>
                    <a:solidFill>
                      <a:schemeClr val="bg1">
                        <a:alpha val="0"/>
                      </a:schemeClr>
                    </a:solidFill>
                  </a:ln>
                  <a:solidFill>
                    <a:schemeClr val="tx1">
                      <a:alpha val="99000"/>
                    </a:schemeClr>
                  </a:solidFill>
                </a:rPr>
                <a:t>VM-1</a:t>
              </a:r>
            </a:p>
          </p:txBody>
        </p:sp>
        <p:pic>
          <p:nvPicPr>
            <p:cNvPr id="28" name="Picture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69712" y="904689"/>
              <a:ext cx="795824" cy="795824"/>
            </a:xfrm>
            <a:prstGeom prst="rect">
              <a:avLst/>
            </a:prstGeom>
          </p:spPr>
        </p:pic>
        <p:sp>
          <p:nvSpPr>
            <p:cNvPr id="29" name="Rectangle 28"/>
            <p:cNvSpPr/>
            <p:nvPr/>
          </p:nvSpPr>
          <p:spPr bwMode="auto">
            <a:xfrm>
              <a:off x="10065536" y="1136231"/>
              <a:ext cx="2035343" cy="31086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UD #0</a:t>
              </a:r>
            </a:p>
          </p:txBody>
        </p:sp>
        <p:sp>
          <p:nvSpPr>
            <p:cNvPr id="30" name="Rectangle 29"/>
            <p:cNvSpPr/>
            <p:nvPr/>
          </p:nvSpPr>
          <p:spPr bwMode="auto">
            <a:xfrm>
              <a:off x="7302955" y="1149988"/>
              <a:ext cx="1966757" cy="31086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244" dirty="0">
                  <a:gradFill>
                    <a:gsLst>
                      <a:gs pos="0">
                        <a:srgbClr val="FFFFFF"/>
                      </a:gs>
                      <a:gs pos="100000">
                        <a:srgbClr val="FFFFFF"/>
                      </a:gs>
                    </a:gsLst>
                    <a:lin ang="5400000" scaled="0"/>
                  </a:gradFill>
                </a:rPr>
                <a:t>FD #0</a:t>
              </a:r>
            </a:p>
          </p:txBody>
        </p:sp>
      </p:grpSp>
    </p:spTree>
    <p:extLst>
      <p:ext uri="{BB962C8B-B14F-4D97-AF65-F5344CB8AC3E}">
        <p14:creationId xmlns:p14="http://schemas.microsoft.com/office/powerpoint/2010/main" val="3627036657"/>
      </p:ext>
    </p:extLst>
  </p:cSld>
  <p:clrMapOvr>
    <a:masterClrMapping/>
  </p:clrMapOvr>
  <p:transition>
    <p:fade/>
  </p:transition>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86199" y="622571"/>
            <a:ext cx="3675980" cy="5762682"/>
          </a:xfrm>
          <a:prstGeom prst="rect">
            <a:avLst/>
          </a:prstGeom>
          <a:noFill/>
        </p:spPr>
        <p:txBody>
          <a:bodyPr wrap="square" lIns="0" tIns="0" rIns="0" bIns="0" rtlCol="0">
            <a:spAutoFit/>
          </a:bodyPr>
          <a:lstStyle/>
          <a:p>
            <a:pPr>
              <a:lnSpc>
                <a:spcPct val="90000"/>
              </a:lnSpc>
              <a:spcBef>
                <a:spcPct val="20000"/>
              </a:spcBef>
              <a:buSzPct val="80000"/>
            </a:pPr>
            <a:r>
              <a:rPr lang="en-US" sz="40796" dirty="0">
                <a:solidFill>
                  <a:srgbClr val="00B050"/>
                </a:solidFill>
              </a:rPr>
              <a:t>+</a:t>
            </a:r>
          </a:p>
        </p:txBody>
      </p:sp>
      <p:sp>
        <p:nvSpPr>
          <p:cNvPr id="2" name="Title 1"/>
          <p:cNvSpPr>
            <a:spLocks noGrp="1"/>
          </p:cNvSpPr>
          <p:nvPr>
            <p:ph type="title"/>
          </p:nvPr>
        </p:nvSpPr>
        <p:spPr/>
        <p:txBody>
          <a:bodyPr/>
          <a:lstStyle/>
          <a:p>
            <a:r>
              <a:rPr lang="en-US" dirty="0"/>
              <a:t>Increasing scale</a:t>
            </a:r>
          </a:p>
        </p:txBody>
      </p:sp>
      <p:sp>
        <p:nvSpPr>
          <p:cNvPr id="31" name="TextBox 30"/>
          <p:cNvSpPr txBox="1"/>
          <p:nvPr/>
        </p:nvSpPr>
        <p:spPr>
          <a:xfrm>
            <a:off x="508487" y="898909"/>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The scale of the cluster can be increased by adding nodes</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3869346"/>
            <a:ext cx="2573986" cy="25739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76" y="2186149"/>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7" y="3869346"/>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12" y="2186148"/>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8" y="675720"/>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675720"/>
            <a:ext cx="2573986" cy="2573986"/>
          </a:xfrm>
          <a:prstGeom prst="rect">
            <a:avLst/>
          </a:prstGeom>
        </p:spPr>
      </p:pic>
      <p:sp>
        <p:nvSpPr>
          <p:cNvPr id="10" name="Hexagon 9"/>
          <p:cNvSpPr/>
          <p:nvPr/>
        </p:nvSpPr>
        <p:spPr bwMode="auto">
          <a:xfrm>
            <a:off x="3652815" y="1689420"/>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4379110" y="4883043"/>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10125" y="319984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42665" y="1689420"/>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42665" y="4883043"/>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02828" y="319984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34313" y="3199846"/>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3652815" y="4883043"/>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9883" y="3199846"/>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84150" y="1689420"/>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68960" y="1689420"/>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68960" y="4883043"/>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370496911"/>
      </p:ext>
    </p:extLst>
  </p:cSld>
  <p:clrMapOvr>
    <a:masterClrMapping/>
  </p:clrMapOvr>
  <p:transition>
    <p:fade/>
  </p:transition>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4444105" y="557787"/>
            <a:ext cx="3675980" cy="5762682"/>
          </a:xfrm>
          <a:prstGeom prst="rect">
            <a:avLst/>
          </a:prstGeom>
          <a:noFill/>
        </p:spPr>
        <p:txBody>
          <a:bodyPr wrap="square" lIns="0" tIns="0" rIns="0" bIns="0" rtlCol="0">
            <a:spAutoFit/>
          </a:bodyPr>
          <a:lstStyle/>
          <a:p>
            <a:pPr>
              <a:lnSpc>
                <a:spcPct val="90000"/>
              </a:lnSpc>
              <a:spcBef>
                <a:spcPct val="20000"/>
              </a:spcBef>
              <a:buSzPct val="80000"/>
            </a:pPr>
            <a:r>
              <a:rPr lang="en-US" sz="40796" dirty="0">
                <a:solidFill>
                  <a:srgbClr val="00B050"/>
                </a:solidFill>
              </a:rPr>
              <a:t>+</a:t>
            </a:r>
          </a:p>
        </p:txBody>
      </p:sp>
      <p:sp>
        <p:nvSpPr>
          <p:cNvPr id="2" name="Title 1"/>
          <p:cNvSpPr>
            <a:spLocks noGrp="1"/>
          </p:cNvSpPr>
          <p:nvPr>
            <p:ph type="title"/>
          </p:nvPr>
        </p:nvSpPr>
        <p:spPr/>
        <p:txBody>
          <a:bodyPr/>
          <a:lstStyle/>
          <a:p>
            <a:r>
              <a:rPr lang="en-US" dirty="0"/>
              <a:t>Increasing scale</a:t>
            </a:r>
          </a:p>
        </p:txBody>
      </p:sp>
      <p:sp>
        <p:nvSpPr>
          <p:cNvPr id="31" name="TextBox 30"/>
          <p:cNvSpPr txBox="1"/>
          <p:nvPr/>
        </p:nvSpPr>
        <p:spPr>
          <a:xfrm>
            <a:off x="530468" y="945405"/>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The scale of the cluster can be increased by adding nodes</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861" y="3862752"/>
            <a:ext cx="2573986" cy="25739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33" y="1682826"/>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409" y="386275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710" y="1682826"/>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410" y="66912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861" y="669127"/>
            <a:ext cx="2573986" cy="2573986"/>
          </a:xfrm>
          <a:prstGeom prst="rect">
            <a:avLst/>
          </a:prstGeom>
        </p:spPr>
      </p:pic>
      <p:sp>
        <p:nvSpPr>
          <p:cNvPr id="10" name="Hexagon 9"/>
          <p:cNvSpPr/>
          <p:nvPr/>
        </p:nvSpPr>
        <p:spPr bwMode="auto">
          <a:xfrm>
            <a:off x="3471027" y="168282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4197322" y="487644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9854723" y="2696525"/>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6960877" y="168282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6960877" y="487644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572985" y="2696524"/>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1304471" y="2696524"/>
            <a:ext cx="641165" cy="546587"/>
          </a:xfrm>
          <a:prstGeom prst="hexagon">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3471027" y="4876449"/>
            <a:ext cx="641165" cy="546587"/>
          </a:xfrm>
          <a:prstGeom prst="hexagon">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10544481" y="2696525"/>
            <a:ext cx="641165" cy="546587"/>
          </a:xfrm>
          <a:prstGeom prst="hexagon">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202362" y="168282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687172" y="168282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687172" y="487644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79" y="3017099"/>
            <a:ext cx="2573986" cy="2573986"/>
          </a:xfrm>
          <a:prstGeom prst="rect">
            <a:avLst/>
          </a:prstGeom>
        </p:spPr>
      </p:pic>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2486" y="3017099"/>
            <a:ext cx="2573986" cy="2573986"/>
          </a:xfrm>
          <a:prstGeom prst="rect">
            <a:avLst/>
          </a:prstGeom>
        </p:spPr>
      </p:pic>
    </p:spTree>
    <p:extLst>
      <p:ext uri="{BB962C8B-B14F-4D97-AF65-F5344CB8AC3E}">
        <p14:creationId xmlns:p14="http://schemas.microsoft.com/office/powerpoint/2010/main" val="2150983756"/>
      </p:ext>
    </p:extLst>
  </p:cSld>
  <p:clrMapOvr>
    <a:masterClrMapping/>
  </p:clrMapOvr>
  <p:transition>
    <p:fade/>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Increasing scale</a:t>
            </a:r>
          </a:p>
        </p:txBody>
      </p:sp>
      <p:sp>
        <p:nvSpPr>
          <p:cNvPr id="31" name="TextBox 30"/>
          <p:cNvSpPr txBox="1"/>
          <p:nvPr/>
        </p:nvSpPr>
        <p:spPr>
          <a:xfrm>
            <a:off x="470670" y="924052"/>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Instances/replicas balance across new nodes automatically</a:t>
            </a:r>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2486" y="2961429"/>
            <a:ext cx="2573986" cy="2573986"/>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779" y="2961429"/>
            <a:ext cx="2573986" cy="2573986"/>
          </a:xfrm>
          <a:prstGeom prst="rect">
            <a:avLst/>
          </a:prstGeom>
        </p:spPr>
      </p:pic>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861" y="3807082"/>
            <a:ext cx="2573986" cy="25739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533" y="1627156"/>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409" y="380708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68710" y="1627156"/>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8410" y="61345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3861" y="613457"/>
            <a:ext cx="2573986" cy="2573986"/>
          </a:xfrm>
          <a:prstGeom prst="rect">
            <a:avLst/>
          </a:prstGeom>
        </p:spPr>
      </p:pic>
      <p:sp>
        <p:nvSpPr>
          <p:cNvPr id="10" name="Hexagon 9"/>
          <p:cNvSpPr/>
          <p:nvPr/>
        </p:nvSpPr>
        <p:spPr bwMode="auto">
          <a:xfrm>
            <a:off x="3471027" y="162715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4197322" y="482077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9903316" y="3927845"/>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1304471" y="3935497"/>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6960877" y="482077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572985" y="2640854"/>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1304471" y="2640854"/>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10544481" y="2640855"/>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572985" y="3927845"/>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687172"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687172" y="482077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8" name="Hexagon 27"/>
          <p:cNvSpPr/>
          <p:nvPr/>
        </p:nvSpPr>
        <p:spPr bwMode="auto">
          <a:xfrm>
            <a:off x="3471027" y="4820779"/>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pic>
        <p:nvPicPr>
          <p:cNvPr id="29" name="Picture 2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18988" y="2597450"/>
            <a:ext cx="1942773" cy="1741665"/>
          </a:xfrm>
          <a:prstGeom prst="rect">
            <a:avLst/>
          </a:prstGeom>
        </p:spPr>
      </p:pic>
    </p:spTree>
    <p:extLst>
      <p:ext uri="{BB962C8B-B14F-4D97-AF65-F5344CB8AC3E}">
        <p14:creationId xmlns:p14="http://schemas.microsoft.com/office/powerpoint/2010/main" val="2029615119"/>
      </p:ext>
    </p:extLst>
  </p:cSld>
  <p:clrMapOvr>
    <a:masterClrMapping/>
  </p:clrMapOvr>
  <p:transition>
    <p:fade/>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Autoscale</a:t>
            </a:r>
          </a:p>
        </p:txBody>
      </p:sp>
      <p:grpSp>
        <p:nvGrpSpPr>
          <p:cNvPr id="3" name="Group 2">
            <a:extLst>
              <a:ext uri="{FF2B5EF4-FFF2-40B4-BE49-F238E27FC236}">
                <a16:creationId xmlns:a16="http://schemas.microsoft.com/office/drawing/2014/main" id="{8432BFDC-1950-4ECA-AB4B-FD7E82FD0A3F}"/>
              </a:ext>
            </a:extLst>
          </p:cNvPr>
          <p:cNvGrpSpPr/>
          <p:nvPr/>
        </p:nvGrpSpPr>
        <p:grpSpPr>
          <a:xfrm>
            <a:off x="1022472" y="601120"/>
            <a:ext cx="10391530" cy="5792284"/>
            <a:chOff x="1213589" y="1130302"/>
            <a:chExt cx="10391530" cy="5792284"/>
          </a:xfrm>
        </p:grpSpPr>
        <p:sp>
          <p:nvSpPr>
            <p:cNvPr id="6" name="Rectangle 5"/>
            <p:cNvSpPr/>
            <p:nvPr/>
          </p:nvSpPr>
          <p:spPr bwMode="auto">
            <a:xfrm>
              <a:off x="1213589" y="4159901"/>
              <a:ext cx="10258637" cy="2171985"/>
            </a:xfrm>
            <a:prstGeom prst="rect">
              <a:avLst/>
            </a:prstGeom>
            <a:noFill/>
            <a:ln w="38100">
              <a:solidFill>
                <a:srgbClr val="00BCF2"/>
              </a:solidFill>
              <a:prstDash val="dash"/>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p:cNvSpPr txBox="1"/>
            <p:nvPr/>
          </p:nvSpPr>
          <p:spPr>
            <a:xfrm>
              <a:off x="3734322" y="6331886"/>
              <a:ext cx="5217171" cy="414353"/>
            </a:xfrm>
            <a:prstGeom prst="rect">
              <a:avLst/>
            </a:prstGeom>
            <a:noFill/>
          </p:spPr>
          <p:txBody>
            <a:bodyPr wrap="square">
              <a:spAutoFit/>
            </a:bodyPr>
            <a:lstStyle/>
            <a:p>
              <a:pPr algn="ctr">
                <a:defRPr/>
              </a:pPr>
              <a:r>
                <a:rPr lang="en-US" sz="2040" b="1" dirty="0">
                  <a:solidFill>
                    <a:srgbClr val="00BCF2"/>
                  </a:solidFill>
                  <a:cs typeface="Segoe UI" panose="020B0502040204020203" pitchFamily="34" charset="0"/>
                </a:rPr>
                <a:t>Service Fabric Cluster Nodes</a:t>
              </a:r>
            </a:p>
          </p:txBody>
        </p:sp>
        <p:sp>
          <p:nvSpPr>
            <p:cNvPr id="23" name="TextBox 22"/>
            <p:cNvSpPr txBox="1"/>
            <p:nvPr/>
          </p:nvSpPr>
          <p:spPr>
            <a:xfrm>
              <a:off x="6669286" y="6306222"/>
              <a:ext cx="4935833" cy="616364"/>
            </a:xfrm>
            <a:prstGeom prst="rect">
              <a:avLst/>
            </a:prstGeom>
            <a:noFill/>
          </p:spPr>
          <p:txBody>
            <a:bodyPr wrap="square" lIns="186521" tIns="149217" rIns="186521" bIns="149217" rtlCol="0">
              <a:spAutoFit/>
            </a:bodyPr>
            <a:lstStyle/>
            <a:p>
              <a:pPr algn="r">
                <a:lnSpc>
                  <a:spcPct val="90000"/>
                </a:lnSpc>
                <a:spcAft>
                  <a:spcPts val="612"/>
                </a:spcAft>
              </a:pPr>
              <a:r>
                <a:rPr lang="en-US" sz="2230" i="1" dirty="0">
                  <a:solidFill>
                    <a:srgbClr val="FF0000"/>
                  </a:solidFill>
                </a:rPr>
                <a:t>Scale up to handle load</a:t>
              </a:r>
            </a:p>
          </p:txBody>
        </p:sp>
        <p:sp>
          <p:nvSpPr>
            <p:cNvPr id="28" name="TextBox 27"/>
            <p:cNvSpPr txBox="1"/>
            <p:nvPr/>
          </p:nvSpPr>
          <p:spPr>
            <a:xfrm>
              <a:off x="6217429" y="2106254"/>
              <a:ext cx="2404965" cy="414353"/>
            </a:xfrm>
            <a:prstGeom prst="rect">
              <a:avLst/>
            </a:prstGeom>
            <a:noFill/>
          </p:spPr>
          <p:txBody>
            <a:bodyPr wrap="square">
              <a:spAutoFit/>
            </a:bodyPr>
            <a:lstStyle/>
            <a:p>
              <a:pPr>
                <a:defRPr/>
              </a:pPr>
              <a:r>
                <a:rPr lang="en-US" sz="2040" b="1" dirty="0">
                  <a:solidFill>
                    <a:srgbClr val="FFFFFF">
                      <a:lumMod val="50000"/>
                    </a:srgbClr>
                  </a:solidFill>
                  <a:cs typeface="Segoe UI" panose="020B0502040204020203" pitchFamily="34" charset="0"/>
                </a:rPr>
                <a:t>load balancer</a:t>
              </a:r>
            </a:p>
          </p:txBody>
        </p:sp>
        <p:cxnSp>
          <p:nvCxnSpPr>
            <p:cNvPr id="29" name="Straight Arrow Connector 28"/>
            <p:cNvCxnSpPr>
              <a:stCxn id="58" idx="2"/>
            </p:cNvCxnSpPr>
            <p:nvPr/>
          </p:nvCxnSpPr>
          <p:spPr>
            <a:xfrm>
              <a:off x="5500088" y="2735853"/>
              <a:ext cx="717340" cy="1423741"/>
            </a:xfrm>
            <a:prstGeom prst="straightConnector1">
              <a:avLst/>
            </a:prstGeom>
            <a:ln w="38100">
              <a:solidFill>
                <a:srgbClr val="7D7D7D"/>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78874" y="4569416"/>
              <a:ext cx="1398905" cy="1398905"/>
            </a:xfrm>
            <a:prstGeom prst="rect">
              <a:avLst/>
            </a:prstGeom>
          </p:spPr>
        </p:pic>
        <p:pic>
          <p:nvPicPr>
            <p:cNvPr id="33" name="Picture 3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65349" y="4569416"/>
              <a:ext cx="1398905" cy="1398905"/>
            </a:xfrm>
            <a:prstGeom prst="rect">
              <a:avLst/>
            </a:prstGeom>
          </p:spPr>
        </p:pic>
        <p:pic>
          <p:nvPicPr>
            <p:cNvPr id="32" name="Picture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51823" y="4569416"/>
              <a:ext cx="1398905" cy="1398905"/>
            </a:xfrm>
            <a:prstGeom prst="rect">
              <a:avLst/>
            </a:prstGeom>
          </p:spPr>
        </p:pic>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8298" y="4569416"/>
              <a:ext cx="1398905" cy="1398905"/>
            </a:xfrm>
            <a:prstGeom prst="rect">
              <a:avLst/>
            </a:prstGeom>
          </p:spPr>
        </p:pic>
        <p:pic>
          <p:nvPicPr>
            <p:cNvPr id="35" name="Picture 3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24770" y="4569416"/>
              <a:ext cx="1398905" cy="1398905"/>
            </a:xfrm>
            <a:prstGeom prst="rect">
              <a:avLst/>
            </a:prstGeom>
          </p:spPr>
        </p:pic>
        <p:pic>
          <p:nvPicPr>
            <p:cNvPr id="39" name="Picture 38"/>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3550433" y="4580519"/>
              <a:ext cx="1398905" cy="1398905"/>
            </a:xfrm>
            <a:prstGeom prst="rect">
              <a:avLst/>
            </a:prstGeom>
          </p:spPr>
        </p:pic>
        <p:pic>
          <p:nvPicPr>
            <p:cNvPr id="38" name="Picture 37"/>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636907" y="4569416"/>
              <a:ext cx="1398905" cy="1398905"/>
            </a:xfrm>
            <a:prstGeom prst="rect">
              <a:avLst/>
            </a:prstGeom>
          </p:spPr>
        </p:pic>
        <p:pic>
          <p:nvPicPr>
            <p:cNvPr id="37" name="Picture 36"/>
            <p:cNvPicPr>
              <a:picLocks noChangeAspect="1"/>
            </p:cNvPicPr>
            <p:nvPr/>
          </p:nvPicPr>
          <p:blipFill>
            <a:blip r:embed="rId3" cstate="print">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1463958" y="4569416"/>
              <a:ext cx="1398905" cy="1398905"/>
            </a:xfrm>
            <a:prstGeom prst="rect">
              <a:avLst/>
            </a:prstGeom>
          </p:spPr>
        </p:pic>
        <p:cxnSp>
          <p:nvCxnSpPr>
            <p:cNvPr id="40" name="Straight Arrow Connector 39"/>
            <p:cNvCxnSpPr>
              <a:stCxn id="58" idx="2"/>
            </p:cNvCxnSpPr>
            <p:nvPr/>
          </p:nvCxnSpPr>
          <p:spPr>
            <a:xfrm flipH="1">
              <a:off x="2676565" y="2735853"/>
              <a:ext cx="2823524" cy="1399326"/>
            </a:xfrm>
            <a:prstGeom prst="straightConnector1">
              <a:avLst/>
            </a:prstGeom>
            <a:ln w="38100">
              <a:solidFill>
                <a:srgbClr val="7D7D7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58" idx="2"/>
            </p:cNvCxnSpPr>
            <p:nvPr/>
          </p:nvCxnSpPr>
          <p:spPr>
            <a:xfrm flipH="1">
              <a:off x="4386338" y="2735853"/>
              <a:ext cx="1113751" cy="1399326"/>
            </a:xfrm>
            <a:prstGeom prst="straightConnector1">
              <a:avLst/>
            </a:prstGeom>
            <a:ln w="38100">
              <a:solidFill>
                <a:srgbClr val="7D7D7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58" idx="2"/>
            </p:cNvCxnSpPr>
            <p:nvPr/>
          </p:nvCxnSpPr>
          <p:spPr>
            <a:xfrm>
              <a:off x="5500089" y="2735853"/>
              <a:ext cx="2361307" cy="1423741"/>
            </a:xfrm>
            <a:prstGeom prst="straightConnector1">
              <a:avLst/>
            </a:prstGeom>
            <a:ln w="38100">
              <a:solidFill>
                <a:srgbClr val="7D7D7D"/>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58" idx="2"/>
            </p:cNvCxnSpPr>
            <p:nvPr/>
          </p:nvCxnSpPr>
          <p:spPr>
            <a:xfrm>
              <a:off x="5500089" y="2735853"/>
              <a:ext cx="4168467" cy="1423741"/>
            </a:xfrm>
            <a:prstGeom prst="straightConnector1">
              <a:avLst/>
            </a:prstGeom>
            <a:ln w="38100">
              <a:solidFill>
                <a:srgbClr val="7D7D7D"/>
              </a:solidFill>
              <a:headEnd type="none"/>
              <a:tailEnd type="triangle"/>
            </a:ln>
          </p:spPr>
          <p:style>
            <a:lnRef idx="1">
              <a:schemeClr val="accent1"/>
            </a:lnRef>
            <a:fillRef idx="0">
              <a:schemeClr val="accent1"/>
            </a:fillRef>
            <a:effectRef idx="0">
              <a:schemeClr val="accent1"/>
            </a:effectRef>
            <a:fontRef idx="minor">
              <a:schemeClr val="tx1"/>
            </a:fontRef>
          </p:style>
        </p:cxnSp>
        <p:pic>
          <p:nvPicPr>
            <p:cNvPr id="58" name="Picture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2177" y="1940028"/>
              <a:ext cx="795824" cy="795824"/>
            </a:xfrm>
            <a:prstGeom prst="rect">
              <a:avLst/>
            </a:prstGeom>
          </p:spPr>
        </p:pic>
        <p:sp>
          <p:nvSpPr>
            <p:cNvPr id="69" name="TextBox 68"/>
            <p:cNvSpPr txBox="1"/>
            <p:nvPr/>
          </p:nvSpPr>
          <p:spPr>
            <a:xfrm>
              <a:off x="6217429" y="1336158"/>
              <a:ext cx="2404965" cy="414353"/>
            </a:xfrm>
            <a:prstGeom prst="rect">
              <a:avLst/>
            </a:prstGeom>
            <a:noFill/>
          </p:spPr>
          <p:txBody>
            <a:bodyPr wrap="square">
              <a:spAutoFit/>
            </a:bodyPr>
            <a:lstStyle/>
            <a:p>
              <a:pPr>
                <a:defRPr/>
              </a:pPr>
              <a:r>
                <a:rPr lang="en-US" sz="2040" b="1" dirty="0">
                  <a:solidFill>
                    <a:srgbClr val="FFFFFF">
                      <a:lumMod val="50000"/>
                    </a:srgbClr>
                  </a:solidFill>
                  <a:cs typeface="Segoe UI" panose="020B0502040204020203" pitchFamily="34" charset="0"/>
                </a:rPr>
                <a:t>users</a:t>
              </a:r>
            </a:p>
          </p:txBody>
        </p:sp>
        <p:pic>
          <p:nvPicPr>
            <p:cNvPr id="70" name="Picture 6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20308" y="1130302"/>
              <a:ext cx="559562" cy="559562"/>
            </a:xfrm>
            <a:prstGeom prst="rect">
              <a:avLst/>
            </a:prstGeom>
          </p:spPr>
        </p:pic>
      </p:grpSp>
    </p:spTree>
    <p:extLst>
      <p:ext uri="{BB962C8B-B14F-4D97-AF65-F5344CB8AC3E}">
        <p14:creationId xmlns:p14="http://schemas.microsoft.com/office/powerpoint/2010/main" val="1804270083"/>
      </p:ext>
    </p:extLst>
  </p:cSld>
  <p:clrMapOvr>
    <a:masterClrMapping/>
  </p:clrMapOvr>
  <p:transition>
    <p:fade/>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59" y="262928"/>
            <a:ext cx="11591591" cy="553818"/>
          </a:xfrm>
        </p:spPr>
        <p:txBody>
          <a:bodyPr/>
          <a:lstStyle/>
          <a:p>
            <a:r>
              <a:rPr lang="en-US" dirty="0"/>
              <a:t>Service healing</a:t>
            </a:r>
          </a:p>
        </p:txBody>
      </p:sp>
      <p:sp>
        <p:nvSpPr>
          <p:cNvPr id="31" name="TextBox 30"/>
          <p:cNvSpPr txBox="1"/>
          <p:nvPr/>
        </p:nvSpPr>
        <p:spPr>
          <a:xfrm>
            <a:off x="631579" y="930466"/>
            <a:ext cx="8991107"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Service replicas are distributed for reliability…</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76" y="2123885"/>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7" y="380708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12" y="2123884"/>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8" y="61345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613457"/>
            <a:ext cx="2573986" cy="25739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3807081"/>
            <a:ext cx="2573986" cy="2573986"/>
          </a:xfrm>
          <a:prstGeom prst="rect">
            <a:avLst/>
          </a:prstGeom>
        </p:spPr>
      </p:pic>
      <p:sp>
        <p:nvSpPr>
          <p:cNvPr id="10" name="Hexagon 9"/>
          <p:cNvSpPr/>
          <p:nvPr/>
        </p:nvSpPr>
        <p:spPr bwMode="auto">
          <a:xfrm>
            <a:off x="3652815" y="162715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3652815" y="482077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10125" y="3137582"/>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42665" y="162715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42665" y="482077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02828" y="3137582"/>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3431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4354773" y="4820779"/>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988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8415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highlight>
                <a:srgbClr val="FFF100"/>
              </a:highlight>
            </a:endParaRPr>
          </a:p>
        </p:txBody>
      </p:sp>
      <p:sp>
        <p:nvSpPr>
          <p:cNvPr id="20" name="Hexagon 19"/>
          <p:cNvSpPr/>
          <p:nvPr/>
        </p:nvSpPr>
        <p:spPr bwMode="auto">
          <a:xfrm>
            <a:off x="786896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highlight>
                <a:srgbClr val="FFF100"/>
              </a:highlight>
            </a:endParaRPr>
          </a:p>
        </p:txBody>
      </p:sp>
      <p:sp>
        <p:nvSpPr>
          <p:cNvPr id="21" name="Hexagon 20"/>
          <p:cNvSpPr/>
          <p:nvPr/>
        </p:nvSpPr>
        <p:spPr bwMode="auto">
          <a:xfrm>
            <a:off x="7868960" y="482077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highlight>
                <a:srgbClr val="FFF100"/>
              </a:highlight>
            </a:endParaRPr>
          </a:p>
        </p:txBody>
      </p:sp>
      <p:sp>
        <p:nvSpPr>
          <p:cNvPr id="3" name="TextBox 2"/>
          <p:cNvSpPr txBox="1"/>
          <p:nvPr/>
        </p:nvSpPr>
        <p:spPr>
          <a:xfrm>
            <a:off x="4581147" y="491534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2" name="TextBox 31"/>
          <p:cNvSpPr txBox="1"/>
          <p:nvPr/>
        </p:nvSpPr>
        <p:spPr>
          <a:xfrm>
            <a:off x="2851176"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33" name="TextBox 32"/>
          <p:cNvSpPr txBox="1"/>
          <p:nvPr/>
        </p:nvSpPr>
        <p:spPr>
          <a:xfrm>
            <a:off x="9394182"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3" name="TextBox 22">
            <a:extLst>
              <a:ext uri="{FF2B5EF4-FFF2-40B4-BE49-F238E27FC236}">
                <a16:creationId xmlns:a16="http://schemas.microsoft.com/office/drawing/2014/main" id="{8E59F018-281B-4524-9880-11CFC78100DD}"/>
              </a:ext>
            </a:extLst>
          </p:cNvPr>
          <p:cNvSpPr txBox="1"/>
          <p:nvPr/>
        </p:nvSpPr>
        <p:spPr>
          <a:xfrm>
            <a:off x="352759" y="5600186"/>
            <a:ext cx="1753044" cy="800219"/>
          </a:xfrm>
          <a:prstGeom prst="rect">
            <a:avLst/>
          </a:prstGeom>
        </p:spPr>
        <p:txBody>
          <a:bodyPr vert="horz" wrap="none" lIns="91440" tIns="91440" rIns="91440" bIns="91440" rtlCol="0" anchor="t">
            <a:spAutoFit/>
          </a:bodyPr>
          <a:lstStyle/>
          <a:p>
            <a:r>
              <a:rPr lang="en-US" sz="2000" dirty="0">
                <a:latin typeface="Segoe UI" pitchFamily="34" charset="0"/>
                <a:ea typeface="Segoe UI" pitchFamily="34" charset="0"/>
                <a:cs typeface="Segoe UI" pitchFamily="34" charset="0"/>
              </a:rPr>
              <a:t>P – primary</a:t>
            </a:r>
          </a:p>
          <a:p>
            <a:r>
              <a:rPr lang="en-US" sz="2000" dirty="0">
                <a:latin typeface="Segoe UI" pitchFamily="34" charset="0"/>
                <a:ea typeface="Segoe UI" pitchFamily="34" charset="0"/>
                <a:cs typeface="Segoe UI" pitchFamily="34" charset="0"/>
              </a:rPr>
              <a:t>S – secondary</a:t>
            </a:r>
          </a:p>
        </p:txBody>
      </p:sp>
    </p:spTree>
    <p:extLst>
      <p:ext uri="{BB962C8B-B14F-4D97-AF65-F5344CB8AC3E}">
        <p14:creationId xmlns:p14="http://schemas.microsoft.com/office/powerpoint/2010/main" val="1962587726"/>
      </p:ext>
    </p:extLst>
  </p:cSld>
  <p:clrMapOvr>
    <a:masterClrMapping/>
  </p:clrMapOvr>
  <p:transition>
    <p:fade/>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59" y="262928"/>
            <a:ext cx="12436475" cy="553818"/>
          </a:xfrm>
        </p:spPr>
        <p:txBody>
          <a:bodyPr/>
          <a:lstStyle/>
          <a:p>
            <a:r>
              <a:rPr lang="en-US" dirty="0"/>
              <a:t>Service healing</a:t>
            </a:r>
          </a:p>
        </p:txBody>
      </p:sp>
      <p:sp>
        <p:nvSpPr>
          <p:cNvPr id="31" name="TextBox 30"/>
          <p:cNvSpPr txBox="1"/>
          <p:nvPr/>
        </p:nvSpPr>
        <p:spPr>
          <a:xfrm>
            <a:off x="640371" y="911313"/>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When a primary replica fails, a secondary is promoted.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3696" y="2123885"/>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517" y="380708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8792" y="2148813"/>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5518" y="61345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969" y="613457"/>
            <a:ext cx="2573986" cy="257398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0969" y="3807081"/>
            <a:ext cx="2573986" cy="2573986"/>
          </a:xfrm>
          <a:prstGeom prst="rect">
            <a:avLst/>
          </a:prstGeom>
        </p:spPr>
      </p:pic>
      <p:sp>
        <p:nvSpPr>
          <p:cNvPr id="11" name="Hexagon 10"/>
          <p:cNvSpPr/>
          <p:nvPr/>
        </p:nvSpPr>
        <p:spPr bwMode="auto">
          <a:xfrm>
            <a:off x="3648135" y="482077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 name="Hexagon 9"/>
          <p:cNvSpPr/>
          <p:nvPr/>
        </p:nvSpPr>
        <p:spPr bwMode="auto">
          <a:xfrm>
            <a:off x="3648135" y="162715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05445" y="3137582"/>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37985" y="162715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37985" y="482077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898148" y="3137582"/>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3" name="Explosion: 8 Points 22"/>
          <p:cNvSpPr/>
          <p:nvPr/>
        </p:nvSpPr>
        <p:spPr bwMode="auto">
          <a:xfrm>
            <a:off x="2075147" y="2524504"/>
            <a:ext cx="1749988" cy="1775322"/>
          </a:xfrm>
          <a:prstGeom prst="irregularSeal1">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2963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4350093" y="4820779"/>
            <a:ext cx="641165" cy="546587"/>
          </a:xfrm>
          <a:prstGeom prst="hexagon">
            <a:avLst/>
          </a:prstGeom>
          <a:solidFill>
            <a:srgbClr val="87C440"/>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520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7947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6428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64280" y="482077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 name="TextBox 2"/>
          <p:cNvSpPr txBox="1"/>
          <p:nvPr/>
        </p:nvSpPr>
        <p:spPr>
          <a:xfrm>
            <a:off x="4576467" y="491534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2" name="TextBox 31"/>
          <p:cNvSpPr txBox="1"/>
          <p:nvPr/>
        </p:nvSpPr>
        <p:spPr>
          <a:xfrm>
            <a:off x="2846496"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3" name="TextBox 32"/>
          <p:cNvSpPr txBox="1"/>
          <p:nvPr/>
        </p:nvSpPr>
        <p:spPr>
          <a:xfrm>
            <a:off x="9389502"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9" name="TextBox 28">
            <a:extLst>
              <a:ext uri="{FF2B5EF4-FFF2-40B4-BE49-F238E27FC236}">
                <a16:creationId xmlns:a16="http://schemas.microsoft.com/office/drawing/2014/main" id="{D74581F6-C385-4587-976E-F837D875D1FE}"/>
              </a:ext>
            </a:extLst>
          </p:cNvPr>
          <p:cNvSpPr txBox="1"/>
          <p:nvPr/>
        </p:nvSpPr>
        <p:spPr>
          <a:xfrm>
            <a:off x="352759" y="5600186"/>
            <a:ext cx="1753044" cy="800219"/>
          </a:xfrm>
          <a:prstGeom prst="rect">
            <a:avLst/>
          </a:prstGeom>
        </p:spPr>
        <p:txBody>
          <a:bodyPr vert="horz" wrap="none" lIns="91440" tIns="91440" rIns="91440" bIns="91440" rtlCol="0" anchor="t">
            <a:spAutoFit/>
          </a:bodyPr>
          <a:lstStyle/>
          <a:p>
            <a:r>
              <a:rPr lang="en-US" sz="2000" dirty="0">
                <a:latin typeface="Segoe UI" pitchFamily="34" charset="0"/>
                <a:ea typeface="Segoe UI" pitchFamily="34" charset="0"/>
                <a:cs typeface="Segoe UI" pitchFamily="34" charset="0"/>
              </a:rPr>
              <a:t>P – primary</a:t>
            </a:r>
          </a:p>
          <a:p>
            <a:r>
              <a:rPr lang="en-US" sz="2000" dirty="0">
                <a:latin typeface="Segoe UI" pitchFamily="34" charset="0"/>
                <a:ea typeface="Segoe UI" pitchFamily="34" charset="0"/>
                <a:cs typeface="Segoe UI" pitchFamily="34" charset="0"/>
              </a:rPr>
              <a:t>S – secondary</a:t>
            </a:r>
          </a:p>
        </p:txBody>
      </p:sp>
      <p:sp>
        <p:nvSpPr>
          <p:cNvPr id="22" name="&quot;Not Allowed&quot; Symbol 21"/>
          <p:cNvSpPr/>
          <p:nvPr/>
        </p:nvSpPr>
        <p:spPr bwMode="auto">
          <a:xfrm>
            <a:off x="3561845" y="4033889"/>
            <a:ext cx="2240973" cy="2214933"/>
          </a:xfrm>
          <a:prstGeom prst="noSmoking">
            <a:avLst/>
          </a:prstGeom>
          <a:solidFill>
            <a:srgbClr val="FF0000"/>
          </a:solidFill>
          <a:ln w="2222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491297375"/>
      </p:ext>
    </p:extLst>
  </p:cSld>
  <p:clrMapOvr>
    <a:masterClrMapping/>
  </p:clrMapOvr>
  <p:transition>
    <p:fade/>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healing</a:t>
            </a:r>
          </a:p>
        </p:txBody>
      </p:sp>
      <p:sp>
        <p:nvSpPr>
          <p:cNvPr id="31" name="TextBox 30"/>
          <p:cNvSpPr txBox="1"/>
          <p:nvPr/>
        </p:nvSpPr>
        <p:spPr>
          <a:xfrm>
            <a:off x="631579" y="945067"/>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New replicas are created to meet the quorum.</a:t>
            </a:r>
          </a:p>
        </p:txBody>
      </p:sp>
      <p:grpSp>
        <p:nvGrpSpPr>
          <p:cNvPr id="3" name="Group 2">
            <a:extLst>
              <a:ext uri="{FF2B5EF4-FFF2-40B4-BE49-F238E27FC236}">
                <a16:creationId xmlns:a16="http://schemas.microsoft.com/office/drawing/2014/main" id="{5082EB05-97E0-443C-9F20-F7FB5C67C74D}"/>
              </a:ext>
            </a:extLst>
          </p:cNvPr>
          <p:cNvGrpSpPr/>
          <p:nvPr/>
        </p:nvGrpSpPr>
        <p:grpSpPr>
          <a:xfrm>
            <a:off x="1638376" y="613457"/>
            <a:ext cx="9159722" cy="5767611"/>
            <a:chOff x="1423846" y="1129884"/>
            <a:chExt cx="9159722" cy="5767611"/>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3846" y="2640312"/>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667" y="4323509"/>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9582" y="2640311"/>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05668" y="1129884"/>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119" y="1129884"/>
              <a:ext cx="2573986" cy="2573986"/>
            </a:xfrm>
            <a:prstGeom prst="rect">
              <a:avLst/>
            </a:prstGeom>
          </p:spPr>
        </p:pic>
      </p:grpSp>
      <p:sp>
        <p:nvSpPr>
          <p:cNvPr id="10" name="Hexagon 9"/>
          <p:cNvSpPr/>
          <p:nvPr/>
        </p:nvSpPr>
        <p:spPr bwMode="auto">
          <a:xfrm>
            <a:off x="3665320" y="1645774"/>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8617068" y="1635017"/>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22630" y="3156200"/>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55170" y="1645774"/>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55170" y="4839397"/>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15333" y="3156200"/>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46818" y="3156200"/>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5168998" y="1635017"/>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212388" y="3156200"/>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96655" y="1645774"/>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81465" y="1645774"/>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81465" y="4839397"/>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2" name="TextBox 31"/>
          <p:cNvSpPr txBox="1"/>
          <p:nvPr/>
        </p:nvSpPr>
        <p:spPr>
          <a:xfrm>
            <a:off x="2863681" y="3203484"/>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3" name="TextBox 32"/>
          <p:cNvSpPr txBox="1"/>
          <p:nvPr/>
        </p:nvSpPr>
        <p:spPr>
          <a:xfrm>
            <a:off x="9406687" y="3203484"/>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7" name="TextBox 26"/>
          <p:cNvSpPr txBox="1"/>
          <p:nvPr/>
        </p:nvSpPr>
        <p:spPr>
          <a:xfrm>
            <a:off x="5363288" y="1713043"/>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8" name="TextBox 27">
            <a:extLst>
              <a:ext uri="{FF2B5EF4-FFF2-40B4-BE49-F238E27FC236}">
                <a16:creationId xmlns:a16="http://schemas.microsoft.com/office/drawing/2014/main" id="{EFC4F80F-CC80-4193-B0DA-E6977E39D6FD}"/>
              </a:ext>
            </a:extLst>
          </p:cNvPr>
          <p:cNvSpPr txBox="1"/>
          <p:nvPr/>
        </p:nvSpPr>
        <p:spPr>
          <a:xfrm>
            <a:off x="352759" y="5600186"/>
            <a:ext cx="1753044" cy="800219"/>
          </a:xfrm>
          <a:prstGeom prst="rect">
            <a:avLst/>
          </a:prstGeom>
        </p:spPr>
        <p:txBody>
          <a:bodyPr vert="horz" wrap="none" lIns="91440" tIns="91440" rIns="91440" bIns="91440" rtlCol="0" anchor="t">
            <a:spAutoFit/>
          </a:bodyPr>
          <a:lstStyle/>
          <a:p>
            <a:r>
              <a:rPr lang="en-US" sz="2000" dirty="0">
                <a:latin typeface="Segoe UI" pitchFamily="34" charset="0"/>
                <a:ea typeface="Segoe UI" pitchFamily="34" charset="0"/>
                <a:cs typeface="Segoe UI" pitchFamily="34" charset="0"/>
              </a:rPr>
              <a:t>P – primary</a:t>
            </a:r>
          </a:p>
          <a:p>
            <a:r>
              <a:rPr lang="en-US" sz="2000" dirty="0">
                <a:latin typeface="Segoe UI" pitchFamily="34" charset="0"/>
                <a:ea typeface="Segoe UI" pitchFamily="34" charset="0"/>
                <a:cs typeface="Segoe UI" pitchFamily="34" charset="0"/>
              </a:rPr>
              <a:t>S – secondary</a:t>
            </a:r>
          </a:p>
        </p:txBody>
      </p:sp>
    </p:spTree>
    <p:extLst>
      <p:ext uri="{BB962C8B-B14F-4D97-AF65-F5344CB8AC3E}">
        <p14:creationId xmlns:p14="http://schemas.microsoft.com/office/powerpoint/2010/main" val="3326996306"/>
      </p:ext>
    </p:extLst>
  </p:cSld>
  <p:clrMapOvr>
    <a:masterClrMapping/>
  </p:clrMapOvr>
  <p:transition>
    <p:fade/>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healing</a:t>
            </a:r>
          </a:p>
        </p:txBody>
      </p:sp>
      <p:sp>
        <p:nvSpPr>
          <p:cNvPr id="31" name="TextBox 30"/>
          <p:cNvSpPr txBox="1"/>
          <p:nvPr/>
        </p:nvSpPr>
        <p:spPr>
          <a:xfrm>
            <a:off x="640372" y="899325"/>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A new node is provisioned in the VM scale set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76" y="2119230"/>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7" y="3802427"/>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12" y="2119229"/>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8" y="608802"/>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608802"/>
            <a:ext cx="2573986" cy="2573986"/>
          </a:xfrm>
          <a:prstGeom prst="rect">
            <a:avLst/>
          </a:prstGeom>
        </p:spPr>
      </p:pic>
      <p:sp>
        <p:nvSpPr>
          <p:cNvPr id="10" name="Hexagon 9"/>
          <p:cNvSpPr/>
          <p:nvPr/>
        </p:nvSpPr>
        <p:spPr bwMode="auto">
          <a:xfrm>
            <a:off x="3652815" y="1622501"/>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8604563" y="1611744"/>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10125" y="3132927"/>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42665" y="1622501"/>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42665" y="4816124"/>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02828" y="3132927"/>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34313" y="3132927"/>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5156493" y="1611744"/>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9883" y="3132927"/>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84150" y="1622501"/>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68960" y="1622501"/>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68960" y="4816124"/>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2" name="TextBox 31"/>
          <p:cNvSpPr txBox="1"/>
          <p:nvPr/>
        </p:nvSpPr>
        <p:spPr>
          <a:xfrm>
            <a:off x="2851176" y="3180211"/>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3" name="TextBox 32"/>
          <p:cNvSpPr txBox="1"/>
          <p:nvPr/>
        </p:nvSpPr>
        <p:spPr>
          <a:xfrm>
            <a:off x="9394182" y="3180211"/>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7" name="TextBox 26"/>
          <p:cNvSpPr txBox="1"/>
          <p:nvPr/>
        </p:nvSpPr>
        <p:spPr>
          <a:xfrm>
            <a:off x="5350783" y="1689770"/>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3811736"/>
            <a:ext cx="2573986" cy="2573986"/>
          </a:xfrm>
          <a:prstGeom prst="rect">
            <a:avLst/>
          </a:prstGeom>
        </p:spPr>
      </p:pic>
      <p:sp>
        <p:nvSpPr>
          <p:cNvPr id="28" name="TextBox 27">
            <a:extLst>
              <a:ext uri="{FF2B5EF4-FFF2-40B4-BE49-F238E27FC236}">
                <a16:creationId xmlns:a16="http://schemas.microsoft.com/office/drawing/2014/main" id="{005AFC79-17C9-4306-8A9F-87167D5AF93F}"/>
              </a:ext>
            </a:extLst>
          </p:cNvPr>
          <p:cNvSpPr txBox="1"/>
          <p:nvPr/>
        </p:nvSpPr>
        <p:spPr>
          <a:xfrm>
            <a:off x="352759" y="5600186"/>
            <a:ext cx="1753044" cy="800219"/>
          </a:xfrm>
          <a:prstGeom prst="rect">
            <a:avLst/>
          </a:prstGeom>
        </p:spPr>
        <p:txBody>
          <a:bodyPr vert="horz" wrap="none" lIns="91440" tIns="91440" rIns="91440" bIns="91440" rtlCol="0" anchor="t">
            <a:spAutoFit/>
          </a:bodyPr>
          <a:lstStyle/>
          <a:p>
            <a:r>
              <a:rPr lang="en-US" sz="2000" dirty="0">
                <a:latin typeface="Segoe UI" pitchFamily="34" charset="0"/>
                <a:ea typeface="Segoe UI" pitchFamily="34" charset="0"/>
                <a:cs typeface="Segoe UI" pitchFamily="34" charset="0"/>
              </a:rPr>
              <a:t>P – primary</a:t>
            </a:r>
          </a:p>
          <a:p>
            <a:r>
              <a:rPr lang="en-US" sz="2000" dirty="0">
                <a:latin typeface="Segoe UI" pitchFamily="34" charset="0"/>
                <a:ea typeface="Segoe UI" pitchFamily="34" charset="0"/>
                <a:cs typeface="Segoe UI" pitchFamily="34" charset="0"/>
              </a:rPr>
              <a:t>S – secondary</a:t>
            </a:r>
          </a:p>
        </p:txBody>
      </p:sp>
    </p:spTree>
    <p:extLst>
      <p:ext uri="{BB962C8B-B14F-4D97-AF65-F5344CB8AC3E}">
        <p14:creationId xmlns:p14="http://schemas.microsoft.com/office/powerpoint/2010/main" val="2176242760"/>
      </p:ext>
    </p:extLst>
  </p:cSld>
  <p:clrMapOvr>
    <a:masterClrMapping/>
  </p:clrMapOvr>
  <p:transition>
    <p:fade/>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healing</a:t>
            </a:r>
          </a:p>
        </p:txBody>
      </p:sp>
      <p:sp>
        <p:nvSpPr>
          <p:cNvPr id="31" name="TextBox 30"/>
          <p:cNvSpPr txBox="1"/>
          <p:nvPr/>
        </p:nvSpPr>
        <p:spPr>
          <a:xfrm>
            <a:off x="635975" y="876857"/>
            <a:ext cx="11373923" cy="332399"/>
          </a:xfrm>
          <a:prstGeom prst="rect">
            <a:avLst/>
          </a:prstGeom>
          <a:noFill/>
        </p:spPr>
        <p:txBody>
          <a:bodyPr wrap="square" lIns="0" tIns="0" rIns="0" bIns="0" rtlCol="0">
            <a:spAutoFit/>
          </a:bodyPr>
          <a:lstStyle/>
          <a:p>
            <a:pPr>
              <a:lnSpc>
                <a:spcPct val="90000"/>
              </a:lnSpc>
              <a:spcBef>
                <a:spcPct val="20000"/>
              </a:spcBef>
              <a:buSzPct val="80000"/>
            </a:pPr>
            <a:r>
              <a:rPr lang="en-US" sz="2400" dirty="0">
                <a:gradFill>
                  <a:gsLst>
                    <a:gs pos="0">
                      <a:srgbClr val="292929">
                        <a:lumMod val="90000"/>
                        <a:lumOff val="10000"/>
                      </a:srgbClr>
                    </a:gs>
                    <a:gs pos="86000">
                      <a:srgbClr val="292929">
                        <a:lumMod val="90000"/>
                        <a:lumOff val="10000"/>
                      </a:srgbClr>
                    </a:gs>
                  </a:gsLst>
                  <a:lin ang="5400000" scaled="0"/>
                </a:gradFill>
              </a:rPr>
              <a:t>Finally, replicas are rebalanced across the nodes</a:t>
            </a:r>
          </a:p>
        </p:txBody>
      </p:sp>
      <p:pic>
        <p:nvPicPr>
          <p:cNvPr id="24" name="Picture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3807082"/>
            <a:ext cx="2573986" cy="257398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8376" y="2123885"/>
            <a:ext cx="2573986" cy="257398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7" y="3807082"/>
            <a:ext cx="2573986" cy="2573986"/>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24112" y="2123884"/>
            <a:ext cx="2573986" cy="2573986"/>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20198" y="613457"/>
            <a:ext cx="2573986" cy="2573986"/>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649" y="613457"/>
            <a:ext cx="2573986" cy="2573986"/>
          </a:xfrm>
          <a:prstGeom prst="rect">
            <a:avLst/>
          </a:prstGeom>
        </p:spPr>
      </p:pic>
      <p:sp>
        <p:nvSpPr>
          <p:cNvPr id="10" name="Hexagon 9"/>
          <p:cNvSpPr/>
          <p:nvPr/>
        </p:nvSpPr>
        <p:spPr bwMode="auto">
          <a:xfrm>
            <a:off x="3652815" y="1627156"/>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1" name="Hexagon 10"/>
          <p:cNvSpPr/>
          <p:nvPr/>
        </p:nvSpPr>
        <p:spPr bwMode="auto">
          <a:xfrm>
            <a:off x="4379110" y="4820779"/>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Hexagon 11"/>
          <p:cNvSpPr/>
          <p:nvPr/>
        </p:nvSpPr>
        <p:spPr bwMode="auto">
          <a:xfrm>
            <a:off x="8510125" y="3137582"/>
            <a:ext cx="641165" cy="546587"/>
          </a:xfrm>
          <a:prstGeom prst="hexagon">
            <a:avLst/>
          </a:pr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3" name="Hexagon 12"/>
          <p:cNvSpPr/>
          <p:nvPr/>
        </p:nvSpPr>
        <p:spPr bwMode="auto">
          <a:xfrm>
            <a:off x="7142665" y="1627156"/>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4" name="Hexagon 13"/>
          <p:cNvSpPr/>
          <p:nvPr/>
        </p:nvSpPr>
        <p:spPr bwMode="auto">
          <a:xfrm>
            <a:off x="7142665" y="4820779"/>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5" name="Hexagon 14"/>
          <p:cNvSpPr/>
          <p:nvPr/>
        </p:nvSpPr>
        <p:spPr bwMode="auto">
          <a:xfrm>
            <a:off x="1902828" y="3137582"/>
            <a:ext cx="641165" cy="546587"/>
          </a:xfrm>
          <a:prstGeom prst="hexagon">
            <a:avLst/>
          </a:prstGeom>
          <a:solidFill>
            <a:schemeClr val="bg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6" name="Hexagon 15"/>
          <p:cNvSpPr/>
          <p:nvPr/>
        </p:nvSpPr>
        <p:spPr bwMode="auto">
          <a:xfrm>
            <a:off x="263431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7" name="Hexagon 16"/>
          <p:cNvSpPr/>
          <p:nvPr/>
        </p:nvSpPr>
        <p:spPr bwMode="auto">
          <a:xfrm>
            <a:off x="3652815" y="4820779"/>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8" name="Hexagon 17"/>
          <p:cNvSpPr/>
          <p:nvPr/>
        </p:nvSpPr>
        <p:spPr bwMode="auto">
          <a:xfrm>
            <a:off x="9199883" y="3137582"/>
            <a:ext cx="641165" cy="546587"/>
          </a:xfrm>
          <a:prstGeom prst="hexagon">
            <a:avLst/>
          </a:prstGeom>
          <a:solidFill>
            <a:srgbClr val="87C44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9" name="Hexagon 18"/>
          <p:cNvSpPr/>
          <p:nvPr/>
        </p:nvSpPr>
        <p:spPr bwMode="auto">
          <a:xfrm>
            <a:off x="438415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0" name="Hexagon 19"/>
          <p:cNvSpPr/>
          <p:nvPr/>
        </p:nvSpPr>
        <p:spPr bwMode="auto">
          <a:xfrm>
            <a:off x="7868960" y="1627156"/>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1" name="Hexagon 20"/>
          <p:cNvSpPr/>
          <p:nvPr/>
        </p:nvSpPr>
        <p:spPr bwMode="auto">
          <a:xfrm>
            <a:off x="7868960" y="4820779"/>
            <a:ext cx="641165" cy="546587"/>
          </a:xfrm>
          <a:prstGeom prst="hexagon">
            <a:avLst/>
          </a:prstGeom>
          <a:solidFill>
            <a:srgbClr val="FFF1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2" name="TextBox 31"/>
          <p:cNvSpPr txBox="1"/>
          <p:nvPr/>
        </p:nvSpPr>
        <p:spPr>
          <a:xfrm>
            <a:off x="2851176"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P</a:t>
            </a:r>
          </a:p>
        </p:txBody>
      </p:sp>
      <p:sp>
        <p:nvSpPr>
          <p:cNvPr id="33" name="TextBox 32"/>
          <p:cNvSpPr txBox="1"/>
          <p:nvPr/>
        </p:nvSpPr>
        <p:spPr>
          <a:xfrm>
            <a:off x="9394182" y="3184866"/>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sp>
        <p:nvSpPr>
          <p:cNvPr id="25" name="TextBox 24"/>
          <p:cNvSpPr txBox="1"/>
          <p:nvPr/>
        </p:nvSpPr>
        <p:spPr>
          <a:xfrm>
            <a:off x="3891779" y="4874519"/>
            <a:ext cx="641165" cy="461111"/>
          </a:xfrm>
          <a:prstGeom prst="rect">
            <a:avLst/>
          </a:prstGeom>
          <a:noFill/>
        </p:spPr>
        <p:txBody>
          <a:bodyPr wrap="square" lIns="0" tIns="0" rIns="0" bIns="0" rtlCol="0">
            <a:spAutoFit/>
          </a:bodyPr>
          <a:lstStyle/>
          <a:p>
            <a:pPr>
              <a:lnSpc>
                <a:spcPct val="90000"/>
              </a:lnSpc>
              <a:spcBef>
                <a:spcPct val="20000"/>
              </a:spcBef>
              <a:buSzPct val="80000"/>
            </a:pPr>
            <a:r>
              <a:rPr lang="en-US" sz="3264" dirty="0">
                <a:gradFill>
                  <a:gsLst>
                    <a:gs pos="0">
                      <a:srgbClr val="292929">
                        <a:lumMod val="90000"/>
                        <a:lumOff val="10000"/>
                      </a:srgbClr>
                    </a:gs>
                    <a:gs pos="86000">
                      <a:srgbClr val="292929">
                        <a:lumMod val="90000"/>
                        <a:lumOff val="10000"/>
                      </a:srgbClr>
                    </a:gs>
                  </a:gsLst>
                  <a:lin ang="5400000" scaled="0"/>
                </a:gradFill>
              </a:rPr>
              <a:t>S</a:t>
            </a:r>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00776" y="2597450"/>
            <a:ext cx="1942773" cy="1741665"/>
          </a:xfrm>
          <a:prstGeom prst="rect">
            <a:avLst/>
          </a:prstGeom>
        </p:spPr>
      </p:pic>
      <p:sp>
        <p:nvSpPr>
          <p:cNvPr id="28" name="TextBox 27">
            <a:extLst>
              <a:ext uri="{FF2B5EF4-FFF2-40B4-BE49-F238E27FC236}">
                <a16:creationId xmlns:a16="http://schemas.microsoft.com/office/drawing/2014/main" id="{DB59F91A-5B70-41FF-B7AE-7A6C30D3C816}"/>
              </a:ext>
            </a:extLst>
          </p:cNvPr>
          <p:cNvSpPr txBox="1"/>
          <p:nvPr/>
        </p:nvSpPr>
        <p:spPr>
          <a:xfrm>
            <a:off x="352759" y="5600186"/>
            <a:ext cx="1753044" cy="800219"/>
          </a:xfrm>
          <a:prstGeom prst="rect">
            <a:avLst/>
          </a:prstGeom>
        </p:spPr>
        <p:txBody>
          <a:bodyPr vert="horz" wrap="none" lIns="91440" tIns="91440" rIns="91440" bIns="91440" rtlCol="0" anchor="t">
            <a:spAutoFit/>
          </a:bodyPr>
          <a:lstStyle/>
          <a:p>
            <a:r>
              <a:rPr lang="en-US" sz="2000" dirty="0">
                <a:latin typeface="Segoe UI" pitchFamily="34" charset="0"/>
                <a:ea typeface="Segoe UI" pitchFamily="34" charset="0"/>
                <a:cs typeface="Segoe UI" pitchFamily="34" charset="0"/>
              </a:rPr>
              <a:t>P – primary</a:t>
            </a:r>
          </a:p>
          <a:p>
            <a:r>
              <a:rPr lang="en-US" sz="2000" dirty="0">
                <a:latin typeface="Segoe UI" pitchFamily="34" charset="0"/>
                <a:ea typeface="Segoe UI" pitchFamily="34" charset="0"/>
                <a:cs typeface="Segoe UI" pitchFamily="34" charset="0"/>
              </a:rPr>
              <a:t>S – secondary</a:t>
            </a:r>
          </a:p>
        </p:txBody>
      </p:sp>
    </p:spTree>
    <p:extLst>
      <p:ext uri="{BB962C8B-B14F-4D97-AF65-F5344CB8AC3E}">
        <p14:creationId xmlns:p14="http://schemas.microsoft.com/office/powerpoint/2010/main" val="379332630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26A8D40-C992-4B42-9739-30DA72E2C014}"/>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2B72D041-C623-4E6C-B4BD-42FD1567F064}"/>
              </a:ext>
            </a:extLst>
          </p:cNvPr>
          <p:cNvSpPr>
            <a:spLocks noGrp="1"/>
          </p:cNvSpPr>
          <p:nvPr>
            <p:ph type="title"/>
          </p:nvPr>
        </p:nvSpPr>
        <p:spPr/>
        <p:txBody>
          <a:bodyPr/>
          <a:lstStyle/>
          <a:p>
            <a:r>
              <a:rPr lang="en-US" dirty="0"/>
              <a:t>Azure Virtual Machine Networking Aspects</a:t>
            </a:r>
          </a:p>
        </p:txBody>
      </p:sp>
      <p:pic>
        <p:nvPicPr>
          <p:cNvPr id="5" name="Picture 4">
            <a:extLst>
              <a:ext uri="{FF2B5EF4-FFF2-40B4-BE49-F238E27FC236}">
                <a16:creationId xmlns:a16="http://schemas.microsoft.com/office/drawing/2014/main" id="{C8031E77-7432-41A5-81E1-1E9778959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7200" y="1091057"/>
            <a:ext cx="9116479" cy="4965000"/>
          </a:xfrm>
          <a:prstGeom prst="rect">
            <a:avLst/>
          </a:prstGeom>
        </p:spPr>
      </p:pic>
      <p:sp>
        <p:nvSpPr>
          <p:cNvPr id="6" name="TextBox 5">
            <a:extLst>
              <a:ext uri="{FF2B5EF4-FFF2-40B4-BE49-F238E27FC236}">
                <a16:creationId xmlns:a16="http://schemas.microsoft.com/office/drawing/2014/main" id="{4EEC3855-11D1-4356-8881-663A2D0B0C50}"/>
              </a:ext>
            </a:extLst>
          </p:cNvPr>
          <p:cNvSpPr txBox="1"/>
          <p:nvPr/>
        </p:nvSpPr>
        <p:spPr>
          <a:xfrm>
            <a:off x="130526" y="2619449"/>
            <a:ext cx="2868606" cy="2123658"/>
          </a:xfrm>
          <a:prstGeom prst="rect">
            <a:avLst/>
          </a:prstGeom>
        </p:spPr>
        <p:txBody>
          <a:bodyPr vert="horz" wrap="none" lIns="91440" tIns="91440" rIns="91440" bIns="91440" rtlCol="0" anchor="t">
            <a:spAutoFit/>
          </a:bodyPr>
          <a:lstStyle/>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Azure Region</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Virtual Network</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Subnets</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Network Security Groups</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Network Interface Cards</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Load Balancers</a:t>
            </a:r>
          </a:p>
          <a:p>
            <a:pPr marL="285750" indent="-285750">
              <a:buFont typeface="Arial" panose="020B0604020202020204" pitchFamily="34" charset="0"/>
              <a:buChar char="•"/>
            </a:pPr>
            <a:r>
              <a:rPr lang="en-US" sz="1800" b="1" dirty="0">
                <a:latin typeface="Segoe UI" pitchFamily="34" charset="0"/>
                <a:ea typeface="Segoe UI" pitchFamily="34" charset="0"/>
                <a:cs typeface="Segoe UI" pitchFamily="34" charset="0"/>
              </a:rPr>
              <a:t>VPN Gateway</a:t>
            </a:r>
          </a:p>
        </p:txBody>
      </p:sp>
    </p:spTree>
    <p:extLst>
      <p:ext uri="{BB962C8B-B14F-4D97-AF65-F5344CB8AC3E}">
        <p14:creationId xmlns:p14="http://schemas.microsoft.com/office/powerpoint/2010/main" val="391813978"/>
      </p:ext>
    </p:extLst>
  </p:cSld>
  <p:clrMapOvr>
    <a:masterClrMapping/>
  </p:clrMapOvr>
  <p:transitio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Migrating Applications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
        <p:nvSpPr>
          <p:cNvPr id="6" name="Text Placeholder 5">
            <a:extLst>
              <a:ext uri="{FF2B5EF4-FFF2-40B4-BE49-F238E27FC236}">
                <a16:creationId xmlns:a16="http://schemas.microsoft.com/office/drawing/2014/main" id="{61C0E1CA-AEE0-411E-82C6-7D1D8FF4F50C}"/>
              </a:ext>
            </a:extLst>
          </p:cNvPr>
          <p:cNvSpPr>
            <a:spLocks noGrp="1"/>
          </p:cNvSpPr>
          <p:nvPr>
            <p:ph type="body" sz="quarter" idx="16"/>
          </p:nvPr>
        </p:nvSpPr>
        <p:spPr/>
        <p:txBody>
          <a:bodyPr/>
          <a:lstStyle/>
          <a:p>
            <a:r>
              <a:rPr lang="en-US" dirty="0"/>
              <a:t>Lift n’ Shift into Service Fabric</a:t>
            </a:r>
          </a:p>
        </p:txBody>
      </p:sp>
    </p:spTree>
    <p:extLst>
      <p:ext uri="{BB962C8B-B14F-4D97-AF65-F5344CB8AC3E}">
        <p14:creationId xmlns:p14="http://schemas.microsoft.com/office/powerpoint/2010/main" val="3325101779"/>
      </p:ext>
    </p:extLst>
  </p:cSld>
  <p:clrMapOvr>
    <a:masterClrMapping/>
  </p:clrMapOvr>
  <p:transition>
    <p:fade/>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317820" y="2341005"/>
            <a:ext cx="759997" cy="876494"/>
          </a:xfrm>
          <a:prstGeom prst="rect">
            <a:avLst/>
          </a:prstGeom>
        </p:spPr>
      </p:pic>
      <p:grpSp>
        <p:nvGrpSpPr>
          <p:cNvPr id="12" name="Group 11"/>
          <p:cNvGrpSpPr/>
          <p:nvPr/>
        </p:nvGrpSpPr>
        <p:grpSpPr>
          <a:xfrm>
            <a:off x="1925863" y="2249351"/>
            <a:ext cx="1517142" cy="995580"/>
            <a:chOff x="1799201" y="2089133"/>
            <a:chExt cx="1517572" cy="995863"/>
          </a:xfrm>
        </p:grpSpPr>
        <p:pic>
          <p:nvPicPr>
            <p:cNvPr id="18" name="Picture 17"/>
            <p:cNvPicPr>
              <a:picLocks noChangeAspect="1"/>
            </p:cNvPicPr>
            <p:nvPr/>
          </p:nvPicPr>
          <p:blipFill>
            <a:blip r:embed="rId4"/>
            <a:stretch>
              <a:fillRect/>
            </a:stretch>
          </p:blipFill>
          <p:spPr>
            <a:xfrm>
              <a:off x="2320910" y="2089133"/>
              <a:ext cx="995863" cy="995863"/>
            </a:xfrm>
            <a:prstGeom prst="rect">
              <a:avLst/>
            </a:prstGeom>
          </p:spPr>
        </p:pic>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1799201" y="2131685"/>
              <a:ext cx="760213" cy="876742"/>
            </a:xfrm>
            <a:prstGeom prst="rect">
              <a:avLst/>
            </a:prstGeom>
          </p:spPr>
        </p:pic>
      </p:grpSp>
      <p:grpSp>
        <p:nvGrpSpPr>
          <p:cNvPr id="15" name="Group 14"/>
          <p:cNvGrpSpPr/>
          <p:nvPr/>
        </p:nvGrpSpPr>
        <p:grpSpPr>
          <a:xfrm>
            <a:off x="3852984" y="2004899"/>
            <a:ext cx="2636127" cy="1484480"/>
            <a:chOff x="3579361" y="1840611"/>
            <a:chExt cx="2636875" cy="1484902"/>
          </a:xfrm>
        </p:grpSpPr>
        <p:pic>
          <p:nvPicPr>
            <p:cNvPr id="24" name="Picture 23"/>
            <p:cNvPicPr>
              <a:picLocks noChangeAspect="1"/>
            </p:cNvPicPr>
            <p:nvPr/>
          </p:nvPicPr>
          <p:blipFill>
            <a:blip r:embed="rId4"/>
            <a:stretch>
              <a:fillRect/>
            </a:stretch>
          </p:blipFill>
          <p:spPr>
            <a:xfrm>
              <a:off x="5220373" y="2098584"/>
              <a:ext cx="995863" cy="995863"/>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4608766" y="2131685"/>
              <a:ext cx="760213" cy="876742"/>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3925" y="1840611"/>
              <a:ext cx="275780" cy="319653"/>
            </a:xfrm>
            <a:prstGeom prst="rect">
              <a:avLst/>
            </a:prstGeom>
          </p:spPr>
        </p:pic>
        <p:pic>
          <p:nvPicPr>
            <p:cNvPr id="10" name="Picture 9"/>
            <p:cNvPicPr>
              <a:picLocks noChangeAspect="1"/>
            </p:cNvPicPr>
            <p:nvPr/>
          </p:nvPicPr>
          <p:blipFill>
            <a:blip r:embed="rId6"/>
            <a:stretch>
              <a:fillRect/>
            </a:stretch>
          </p:blipFill>
          <p:spPr>
            <a:xfrm>
              <a:off x="3579361" y="2996300"/>
              <a:ext cx="288061" cy="329213"/>
            </a:xfrm>
            <a:prstGeom prst="rect">
              <a:avLst/>
            </a:prstGeom>
          </p:spPr>
        </p:pic>
        <p:cxnSp>
          <p:nvCxnSpPr>
            <p:cNvPr id="14" name="Straight Arrow Connector 13"/>
            <p:cNvCxnSpPr/>
            <p:nvPr/>
          </p:nvCxnSpPr>
          <p:spPr>
            <a:xfrm flipV="1">
              <a:off x="3975155" y="2796721"/>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4100684" y="2066672"/>
              <a:ext cx="477103" cy="325182"/>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p:cNvGrpSpPr/>
          <p:nvPr/>
        </p:nvGrpSpPr>
        <p:grpSpPr>
          <a:xfrm>
            <a:off x="10228227" y="1911292"/>
            <a:ext cx="1671698" cy="1671698"/>
            <a:chOff x="10042446" y="1555767"/>
            <a:chExt cx="1672172" cy="1672172"/>
          </a:xfrm>
        </p:grpSpPr>
        <p:pic>
          <p:nvPicPr>
            <p:cNvPr id="61" name="Picture 60"/>
            <p:cNvPicPr>
              <a:picLocks noChangeAspect="1"/>
            </p:cNvPicPr>
            <p:nvPr/>
          </p:nvPicPr>
          <p:blipFill>
            <a:blip r:embed="rId4"/>
            <a:stretch>
              <a:fillRect/>
            </a:stretch>
          </p:blipFill>
          <p:spPr>
            <a:xfrm>
              <a:off x="10042446" y="1555767"/>
              <a:ext cx="1672172" cy="1672172"/>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441050" y="1925758"/>
              <a:ext cx="882901" cy="1076520"/>
            </a:xfrm>
            <a:prstGeom prst="rect">
              <a:avLst/>
            </a:prstGeom>
          </p:spPr>
        </p:pic>
      </p:grpSp>
      <p:sp>
        <p:nvSpPr>
          <p:cNvPr id="63" name="Title 1"/>
          <p:cNvSpPr>
            <a:spLocks noGrp="1"/>
          </p:cNvSpPr>
          <p:nvPr>
            <p:ph type="title"/>
          </p:nvPr>
        </p:nvSpPr>
        <p:spPr>
          <a:xfrm>
            <a:off x="1765" y="296184"/>
            <a:ext cx="12539279" cy="917314"/>
          </a:xfrm>
        </p:spPr>
        <p:txBody>
          <a:bodyPr/>
          <a:lstStyle/>
          <a:p>
            <a:r>
              <a:rPr lang="en-US" sz="4488"/>
              <a:t>Modernize Applications</a:t>
            </a:r>
            <a:endParaRPr lang="en-US" sz="4488">
              <a:solidFill>
                <a:schemeClr val="tx1"/>
              </a:solidFill>
            </a:endParaRPr>
          </a:p>
        </p:txBody>
      </p:sp>
      <p:sp>
        <p:nvSpPr>
          <p:cNvPr id="11" name="Arrow: Right 10"/>
          <p:cNvSpPr/>
          <p:nvPr/>
        </p:nvSpPr>
        <p:spPr bwMode="auto">
          <a:xfrm>
            <a:off x="1261224" y="2596082"/>
            <a:ext cx="474293" cy="438247"/>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1" name="Arrow: Right 40"/>
          <p:cNvSpPr/>
          <p:nvPr/>
        </p:nvSpPr>
        <p:spPr bwMode="auto">
          <a:xfrm>
            <a:off x="3668366" y="2580208"/>
            <a:ext cx="474293" cy="438247"/>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44" name="Arrow: Right 43"/>
          <p:cNvSpPr/>
          <p:nvPr/>
        </p:nvSpPr>
        <p:spPr bwMode="auto">
          <a:xfrm>
            <a:off x="6779175" y="2594660"/>
            <a:ext cx="474293" cy="438247"/>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a:gradFill>
                <a:gsLst>
                  <a:gs pos="0">
                    <a:srgbClr val="FFFFFF"/>
                  </a:gs>
                  <a:gs pos="100000">
                    <a:srgbClr val="FFFFFF"/>
                  </a:gs>
                </a:gsLst>
                <a:lin ang="5400000" scaled="0"/>
              </a:gradFill>
            </a:endParaRPr>
          </a:p>
        </p:txBody>
      </p:sp>
      <p:grpSp>
        <p:nvGrpSpPr>
          <p:cNvPr id="2" name="Group 1"/>
          <p:cNvGrpSpPr/>
          <p:nvPr/>
        </p:nvGrpSpPr>
        <p:grpSpPr>
          <a:xfrm>
            <a:off x="7047425" y="1777716"/>
            <a:ext cx="2727577" cy="1938850"/>
            <a:chOff x="7047659" y="1777226"/>
            <a:chExt cx="2728351" cy="1939401"/>
          </a:xfrm>
        </p:grpSpPr>
        <p:pic>
          <p:nvPicPr>
            <p:cNvPr id="30" name="Picture 29"/>
            <p:cNvPicPr>
              <a:picLocks noChangeAspect="1"/>
            </p:cNvPicPr>
            <p:nvPr/>
          </p:nvPicPr>
          <p:blipFill>
            <a:blip r:embed="rId4"/>
            <a:stretch>
              <a:fillRect/>
            </a:stretch>
          </p:blipFill>
          <p:spPr>
            <a:xfrm>
              <a:off x="8366422" y="2177536"/>
              <a:ext cx="995863" cy="995863"/>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39826" y="2191450"/>
              <a:ext cx="275780" cy="319653"/>
            </a:xfrm>
            <a:prstGeom prst="rect">
              <a:avLst/>
            </a:prstGeom>
          </p:spPr>
        </p:pic>
        <p:pic>
          <p:nvPicPr>
            <p:cNvPr id="33" name="Picture 32"/>
            <p:cNvPicPr>
              <a:picLocks noChangeAspect="1"/>
            </p:cNvPicPr>
            <p:nvPr/>
          </p:nvPicPr>
          <p:blipFill>
            <a:blip r:embed="rId6"/>
            <a:stretch>
              <a:fillRect/>
            </a:stretch>
          </p:blipFill>
          <p:spPr>
            <a:xfrm>
              <a:off x="7047659" y="3159298"/>
              <a:ext cx="288061" cy="329213"/>
            </a:xfrm>
            <a:prstGeom prst="rect">
              <a:avLst/>
            </a:prstGeom>
          </p:spPr>
        </p:pic>
        <p:cxnSp>
          <p:nvCxnSpPr>
            <p:cNvPr id="34" name="Straight Arrow Connector 33"/>
            <p:cNvCxnSpPr/>
            <p:nvPr/>
          </p:nvCxnSpPr>
          <p:spPr>
            <a:xfrm flipV="1">
              <a:off x="7443453" y="2959719"/>
              <a:ext cx="516930" cy="29772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499342" y="2459260"/>
              <a:ext cx="591612" cy="118299"/>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7" name="Picture 3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90709" y="3399060"/>
              <a:ext cx="273980" cy="317567"/>
            </a:xfrm>
            <a:prstGeom prst="rect">
              <a:avLst/>
            </a:prstGeom>
          </p:spPr>
        </p:pic>
        <p:cxnSp>
          <p:nvCxnSpPr>
            <p:cNvPr id="38" name="Straight Arrow Connector 37"/>
            <p:cNvCxnSpPr/>
            <p:nvPr/>
          </p:nvCxnSpPr>
          <p:spPr>
            <a:xfrm>
              <a:off x="7541971" y="3343290"/>
              <a:ext cx="1383104" cy="1531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63558" y="3103494"/>
              <a:ext cx="273980" cy="317567"/>
            </a:xfrm>
            <a:prstGeom prst="rect">
              <a:avLst/>
            </a:prstGeom>
          </p:spPr>
        </p:pic>
        <p:cxnSp>
          <p:nvCxnSpPr>
            <p:cNvPr id="43" name="Straight Arrow Connector 42"/>
            <p:cNvCxnSpPr/>
            <p:nvPr/>
          </p:nvCxnSpPr>
          <p:spPr>
            <a:xfrm>
              <a:off x="8829060" y="2912005"/>
              <a:ext cx="349766" cy="381876"/>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502030" y="3376436"/>
              <a:ext cx="273980" cy="317567"/>
            </a:xfrm>
            <a:prstGeom prst="rect">
              <a:avLst/>
            </a:prstGeom>
          </p:spPr>
        </p:pic>
        <p:pic>
          <p:nvPicPr>
            <p:cNvPr id="47" name="Picture 4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3" y="1777226"/>
              <a:ext cx="275780" cy="319653"/>
            </a:xfrm>
            <a:prstGeom prst="rect">
              <a:avLst/>
            </a:prstGeom>
          </p:spPr>
        </p:pic>
        <p:cxnSp>
          <p:nvCxnSpPr>
            <p:cNvPr id="48" name="Straight Arrow Connector 47"/>
            <p:cNvCxnSpPr/>
            <p:nvPr/>
          </p:nvCxnSpPr>
          <p:spPr>
            <a:xfrm>
              <a:off x="7858340" y="2053475"/>
              <a:ext cx="481621" cy="334243"/>
            </a:xfrm>
            <a:prstGeom prst="straightConnector1">
              <a:avLst/>
            </a:prstGeom>
            <a:ln w="50800">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foregroundMark x1="37895" y1="78899" x2="37895" y2="78899"/>
                          <a14:foregroundMark x1="45263" y1="83486" x2="45263" y2="83486"/>
                          <a14:foregroundMark x1="57895" y1="79817" x2="57895" y2="79817"/>
                          <a14:foregroundMark x1="72632" y1="73394" x2="72632" y2="73394"/>
                          <a14:foregroundMark x1="83158" y1="72477" x2="83158" y2="72477"/>
                          <a14:foregroundMark x1="20000" y1="73394" x2="20000" y2="73394"/>
                          <a14:foregroundMark x1="15789" y1="65138" x2="15789" y2="65138"/>
                          <a14:foregroundMark x1="22105" y1="68807" x2="22105" y2="68807"/>
                          <a14:foregroundMark x1="13684" y1="74312" x2="13684" y2="74312"/>
                          <a14:foregroundMark x1="63158" y1="80734" x2="63158" y2="80734"/>
                          <a14:foregroundMark x1="15789" y1="75229" x2="15789" y2="75229"/>
                          <a14:foregroundMark x1="17895" y1="77982" x2="17895" y2="77982"/>
                          <a14:foregroundMark x1="20000" y1="78899" x2="20000" y2="78899"/>
                          <a14:foregroundMark x1="23158" y1="79817" x2="23158" y2="79817"/>
                          <a14:foregroundMark x1="25263" y1="81651" x2="25263" y2="81651"/>
                          <a14:backgroundMark x1="24211" y1="14679" x2="24211" y2="14679"/>
                          <a14:backgroundMark x1="28421" y1="3670" x2="28421" y2="3670"/>
                          <a14:backgroundMark x1="80000" y1="18349" x2="80000" y2="18349"/>
                          <a14:backgroundMark x1="78947" y1="3670" x2="78947" y2="3670"/>
                          <a14:backgroundMark x1="76842" y1="96330" x2="76842" y2="96330"/>
                          <a14:backgroundMark x1="81053" y1="87156" x2="81053" y2="87156"/>
                          <a14:backgroundMark x1="96842" y1="82569" x2="96842" y2="82569"/>
                          <a14:backgroundMark x1="96842" y1="47706" x2="96842" y2="47706"/>
                          <a14:backgroundMark x1="95789" y1="13761" x2="95789" y2="13761"/>
                          <a14:backgroundMark x1="21053" y1="96330" x2="21053" y2="96330"/>
                          <a14:backgroundMark x1="4211" y1="94495" x2="4211" y2="94495"/>
                          <a14:backgroundMark x1="4211" y1="25688" x2="4211" y2="25688"/>
                          <a14:backgroundMark x1="4211" y1="5505" x2="4211" y2="5505"/>
                        </a14:backgroundRemoval>
                      </a14:imgEffect>
                    </a14:imgLayer>
                  </a14:imgProps>
                </a:ext>
              </a:extLst>
            </a:blip>
            <a:stretch>
              <a:fillRect/>
            </a:stretch>
          </p:blipFill>
          <p:spPr>
            <a:xfrm>
              <a:off x="7987036" y="2285679"/>
              <a:ext cx="904875" cy="1038225"/>
            </a:xfrm>
            <a:prstGeom prst="rect">
              <a:avLst/>
            </a:prstGeom>
          </p:spPr>
        </p:pic>
      </p:grpSp>
      <p:sp>
        <p:nvSpPr>
          <p:cNvPr id="45" name="Arrow: Right 44"/>
          <p:cNvSpPr/>
          <p:nvPr/>
        </p:nvSpPr>
        <p:spPr bwMode="auto">
          <a:xfrm>
            <a:off x="9711928" y="2596082"/>
            <a:ext cx="474293" cy="438247"/>
          </a:xfrm>
          <a:prstGeom prst="rightArrow">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0" tIns="46623" rIns="0" bIns="46623" numCol="1" rtlCol="0" anchor="ctr" anchorCtr="0" compatLnSpc="1">
            <a:prstTxWarp prst="textNoShape">
              <a:avLst/>
            </a:prstTxWarp>
          </a:bodyPr>
          <a:lstStyle/>
          <a:p>
            <a:pPr algn="ctr" defTabSz="932114" fontAlgn="base">
              <a:spcBef>
                <a:spcPct val="0"/>
              </a:spcBef>
              <a:spcAft>
                <a:spcPct val="0"/>
              </a:spcAft>
            </a:pPr>
            <a:endParaRPr lang="en-US" sz="2000">
              <a:gradFill>
                <a:gsLst>
                  <a:gs pos="0">
                    <a:srgbClr val="FFFFFF"/>
                  </a:gs>
                  <a:gs pos="100000">
                    <a:srgbClr val="FFFFFF"/>
                  </a:gs>
                </a:gsLst>
                <a:lin ang="5400000" scaled="0"/>
              </a:gradFill>
            </a:endParaRPr>
          </a:p>
        </p:txBody>
      </p:sp>
      <p:sp>
        <p:nvSpPr>
          <p:cNvPr id="25" name="Rectangle 24"/>
          <p:cNvSpPr/>
          <p:nvPr/>
        </p:nvSpPr>
        <p:spPr>
          <a:xfrm>
            <a:off x="501430" y="3955488"/>
            <a:ext cx="11659564" cy="2291496"/>
          </a:xfrm>
          <a:prstGeom prst="rect">
            <a:avLst/>
          </a:prstGeom>
        </p:spPr>
        <p:txBody>
          <a:bodyPr wrap="square">
            <a:spAutoFit/>
          </a:bodyPr>
          <a:lstStyle/>
          <a:p>
            <a:pPr marL="342768" indent="-342768" defTabSz="671902">
              <a:buAutoNum type="arabicParenR"/>
            </a:pPr>
            <a:r>
              <a:rPr lang="en-US" sz="2800" kern="0"/>
              <a:t>Traditional application</a:t>
            </a:r>
          </a:p>
          <a:p>
            <a:pPr marL="342768" indent="-342768" defTabSz="671902">
              <a:buFontTx/>
              <a:buAutoNum type="arabicParenR"/>
            </a:pPr>
            <a:r>
              <a:rPr lang="en-US" sz="2800" kern="0"/>
              <a:t>Hosted as guest executables or containers in Service Fabric</a:t>
            </a:r>
          </a:p>
          <a:p>
            <a:pPr marL="342768" indent="-342768" defTabSz="671902">
              <a:buFontTx/>
              <a:buAutoNum type="arabicParenR"/>
            </a:pPr>
            <a:r>
              <a:rPr lang="en-US" sz="2800" kern="0"/>
              <a:t>Modernization by adding new microservices</a:t>
            </a:r>
          </a:p>
          <a:p>
            <a:pPr marL="342768" indent="-342768" defTabSz="671902">
              <a:buFontTx/>
              <a:buAutoNum type="arabicParenR"/>
            </a:pPr>
            <a:r>
              <a:rPr lang="en-US" sz="2800" kern="0"/>
              <a:t>Innovate by decomposing application into microservices</a:t>
            </a:r>
          </a:p>
          <a:p>
            <a:pPr marL="342768" indent="-342768" defTabSz="671902">
              <a:buFontTx/>
              <a:buAutoNum type="arabicParenR"/>
            </a:pPr>
            <a:r>
              <a:rPr lang="en-US" sz="2800" kern="0"/>
              <a:t>Transformed into microservices or new greenfield application</a:t>
            </a:r>
          </a:p>
        </p:txBody>
      </p:sp>
      <p:sp>
        <p:nvSpPr>
          <p:cNvPr id="29" name="TextBox 28"/>
          <p:cNvSpPr txBox="1"/>
          <p:nvPr/>
        </p:nvSpPr>
        <p:spPr>
          <a:xfrm>
            <a:off x="8333305" y="6197049"/>
            <a:ext cx="4135416" cy="634397"/>
          </a:xfrm>
          <a:prstGeom prst="rect">
            <a:avLst/>
          </a:prstGeom>
          <a:noFill/>
        </p:spPr>
        <p:txBody>
          <a:bodyPr wrap="none" lIns="182828" tIns="146262" rIns="182828" bIns="146262" rtlCol="0">
            <a:spAutoFit/>
          </a:bodyPr>
          <a:lstStyle/>
          <a:p>
            <a:pPr>
              <a:lnSpc>
                <a:spcPct val="90000"/>
              </a:lnSpc>
              <a:spcAft>
                <a:spcPts val="600"/>
              </a:spcAft>
            </a:pPr>
            <a:r>
              <a:rPr lang="en-US" sz="2400">
                <a:gradFill>
                  <a:gsLst>
                    <a:gs pos="2917">
                      <a:schemeClr val="tx1"/>
                    </a:gs>
                    <a:gs pos="30000">
                      <a:schemeClr val="tx1"/>
                    </a:gs>
                  </a:gsLst>
                  <a:lin ang="5400000" scaled="0"/>
                </a:gradFill>
              </a:rPr>
              <a:t>…You can stop at any stage</a:t>
            </a:r>
          </a:p>
        </p:txBody>
      </p:sp>
      <p:sp>
        <p:nvSpPr>
          <p:cNvPr id="5" name="TextBox 4"/>
          <p:cNvSpPr txBox="1"/>
          <p:nvPr/>
        </p:nvSpPr>
        <p:spPr>
          <a:xfrm>
            <a:off x="4424953" y="1195000"/>
            <a:ext cx="2434281" cy="634350"/>
          </a:xfrm>
          <a:prstGeom prst="rect">
            <a:avLst/>
          </a:prstGeom>
          <a:noFill/>
        </p:spPr>
        <p:txBody>
          <a:bodyPr wrap="square" lIns="182828" tIns="146262" rIns="182828" bIns="146262" rtlCol="0">
            <a:spAutoFit/>
          </a:bodyPr>
          <a:lstStyle/>
          <a:p>
            <a:pPr>
              <a:lnSpc>
                <a:spcPct val="90000"/>
              </a:lnSpc>
              <a:spcAft>
                <a:spcPts val="600"/>
              </a:spcAft>
            </a:pPr>
            <a:r>
              <a:rPr lang="en-US" sz="2400">
                <a:gradFill>
                  <a:gsLst>
                    <a:gs pos="2917">
                      <a:schemeClr val="tx1"/>
                    </a:gs>
                    <a:gs pos="30000">
                      <a:schemeClr val="tx1"/>
                    </a:gs>
                  </a:gsLst>
                  <a:lin ang="5400000" scaled="0"/>
                </a:gradFill>
              </a:rPr>
              <a:t>Modernize</a:t>
            </a:r>
          </a:p>
        </p:txBody>
      </p:sp>
      <p:sp>
        <p:nvSpPr>
          <p:cNvPr id="53" name="TextBox 52"/>
          <p:cNvSpPr txBox="1"/>
          <p:nvPr/>
        </p:nvSpPr>
        <p:spPr>
          <a:xfrm>
            <a:off x="7344033" y="1213259"/>
            <a:ext cx="2434281" cy="634350"/>
          </a:xfrm>
          <a:prstGeom prst="rect">
            <a:avLst/>
          </a:prstGeom>
          <a:noFill/>
        </p:spPr>
        <p:txBody>
          <a:bodyPr wrap="square" lIns="182828" tIns="146262" rIns="182828" bIns="146262" rtlCol="0">
            <a:spAutoFit/>
          </a:bodyPr>
          <a:lstStyle/>
          <a:p>
            <a:pPr>
              <a:lnSpc>
                <a:spcPct val="90000"/>
              </a:lnSpc>
              <a:spcAft>
                <a:spcPts val="600"/>
              </a:spcAft>
            </a:pPr>
            <a:r>
              <a:rPr lang="en-US" sz="2400">
                <a:gradFill>
                  <a:gsLst>
                    <a:gs pos="2917">
                      <a:schemeClr val="tx1"/>
                    </a:gs>
                    <a:gs pos="30000">
                      <a:schemeClr val="tx1"/>
                    </a:gs>
                  </a:gsLst>
                  <a:lin ang="5400000" scaled="0"/>
                </a:gradFill>
              </a:rPr>
              <a:t>Decompose</a:t>
            </a:r>
          </a:p>
        </p:txBody>
      </p:sp>
      <p:sp>
        <p:nvSpPr>
          <p:cNvPr id="54" name="TextBox 53"/>
          <p:cNvSpPr txBox="1"/>
          <p:nvPr/>
        </p:nvSpPr>
        <p:spPr>
          <a:xfrm>
            <a:off x="10263113" y="1245308"/>
            <a:ext cx="2434281" cy="634350"/>
          </a:xfrm>
          <a:prstGeom prst="rect">
            <a:avLst/>
          </a:prstGeom>
          <a:noFill/>
        </p:spPr>
        <p:txBody>
          <a:bodyPr wrap="square" lIns="182828" tIns="146262" rIns="182828" bIns="146262" rtlCol="0">
            <a:spAutoFit/>
          </a:bodyPr>
          <a:lstStyle/>
          <a:p>
            <a:pPr>
              <a:lnSpc>
                <a:spcPct val="90000"/>
              </a:lnSpc>
              <a:spcAft>
                <a:spcPts val="600"/>
              </a:spcAft>
            </a:pPr>
            <a:r>
              <a:rPr lang="en-US" sz="2400">
                <a:gradFill>
                  <a:gsLst>
                    <a:gs pos="2917">
                      <a:schemeClr val="tx1"/>
                    </a:gs>
                    <a:gs pos="30000">
                      <a:schemeClr val="tx1"/>
                    </a:gs>
                  </a:gsLst>
                  <a:lin ang="5400000" scaled="0"/>
                </a:gradFill>
              </a:rPr>
              <a:t>Transformed</a:t>
            </a:r>
          </a:p>
        </p:txBody>
      </p:sp>
      <p:sp>
        <p:nvSpPr>
          <p:cNvPr id="55" name="TextBox 54"/>
          <p:cNvSpPr txBox="1"/>
          <p:nvPr/>
        </p:nvSpPr>
        <p:spPr>
          <a:xfrm>
            <a:off x="1755930" y="1230899"/>
            <a:ext cx="2434281" cy="634350"/>
          </a:xfrm>
          <a:prstGeom prst="rect">
            <a:avLst/>
          </a:prstGeom>
          <a:noFill/>
        </p:spPr>
        <p:txBody>
          <a:bodyPr wrap="square" lIns="182828" tIns="146262" rIns="182828" bIns="146262" rtlCol="0">
            <a:spAutoFit/>
          </a:bodyPr>
          <a:lstStyle/>
          <a:p>
            <a:pPr>
              <a:lnSpc>
                <a:spcPct val="90000"/>
              </a:lnSpc>
              <a:spcAft>
                <a:spcPts val="600"/>
              </a:spcAft>
            </a:pPr>
            <a:r>
              <a:rPr lang="en-US" sz="2400">
                <a:gradFill>
                  <a:gsLst>
                    <a:gs pos="2917">
                      <a:schemeClr val="tx1"/>
                    </a:gs>
                    <a:gs pos="30000">
                      <a:schemeClr val="tx1"/>
                    </a:gs>
                  </a:gsLst>
                  <a:lin ang="5400000" scaled="0"/>
                </a:gradFill>
              </a:rPr>
              <a:t>Containerize</a:t>
            </a:r>
          </a:p>
        </p:txBody>
      </p:sp>
    </p:spTree>
    <p:extLst>
      <p:ext uri="{BB962C8B-B14F-4D97-AF65-F5344CB8AC3E}">
        <p14:creationId xmlns:p14="http://schemas.microsoft.com/office/powerpoint/2010/main" val="65697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4" grpId="0" animBg="1"/>
      <p:bldP spid="45" grpId="0" animBg="1"/>
      <p:bldP spid="29" grpId="0"/>
      <p:bldP spid="5" grpId="0"/>
      <p:bldP spid="53" grpId="0"/>
      <p:bldP spid="54" grpId="0"/>
      <p:bldP spid="55"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2C843EF-C87C-4E37-97B3-33FC85879402}"/>
              </a:ext>
            </a:extLst>
          </p:cNvPr>
          <p:cNvSpPr>
            <a:spLocks noGrp="1"/>
          </p:cNvSpPr>
          <p:nvPr>
            <p:ph type="body" sz="quarter" idx="15"/>
          </p:nvPr>
        </p:nvSpPr>
        <p:spPr/>
        <p:txBody>
          <a:bodyPr/>
          <a:lstStyle/>
          <a:p>
            <a:r>
              <a:rPr lang="en-US" dirty="0"/>
              <a:t>Introduction to Azure App Service</a:t>
            </a:r>
          </a:p>
        </p:txBody>
      </p:sp>
      <p:sp>
        <p:nvSpPr>
          <p:cNvPr id="4" name="Text Placeholder 3">
            <a:extLst>
              <a:ext uri="{FF2B5EF4-FFF2-40B4-BE49-F238E27FC236}">
                <a16:creationId xmlns:a16="http://schemas.microsoft.com/office/drawing/2014/main" id="{DD1C0039-A4FE-45DE-BCF3-C64EE77FAE58}"/>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53331629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A9AA3CA-B05A-48A2-9F51-925A69C0E54E}"/>
              </a:ext>
            </a:extLst>
          </p:cNvPr>
          <p:cNvSpPr>
            <a:spLocks noGrp="1"/>
          </p:cNvSpPr>
          <p:nvPr>
            <p:ph type="body" sz="quarter" idx="11"/>
          </p:nvPr>
        </p:nvSpPr>
        <p:spPr>
          <a:xfrm>
            <a:off x="352759" y="1577371"/>
            <a:ext cx="6538113" cy="3983037"/>
          </a:xfrm>
        </p:spPr>
        <p:txBody>
          <a:bodyPr anchor="ctr"/>
          <a:lstStyle/>
          <a:p>
            <a:r>
              <a:rPr lang="en-US" sz="4000" b="1" dirty="0"/>
              <a:t>High productivity</a:t>
            </a:r>
          </a:p>
          <a:p>
            <a:r>
              <a:rPr lang="en-US" sz="4000" b="1" dirty="0"/>
              <a:t>Fully-managed</a:t>
            </a:r>
            <a:r>
              <a:rPr lang="en-US" sz="4000" dirty="0"/>
              <a:t> platform</a:t>
            </a:r>
          </a:p>
          <a:p>
            <a:r>
              <a:rPr lang="en-US" sz="4000" dirty="0"/>
              <a:t>Run both on </a:t>
            </a:r>
            <a:r>
              <a:rPr lang="en-US" sz="4000" b="1" dirty="0"/>
              <a:t>Windows </a:t>
            </a:r>
            <a:r>
              <a:rPr lang="en-US" sz="4000" dirty="0"/>
              <a:t>and </a:t>
            </a:r>
            <a:r>
              <a:rPr lang="en-US" sz="4000" b="1" dirty="0"/>
              <a:t>Linux</a:t>
            </a:r>
          </a:p>
          <a:p>
            <a:r>
              <a:rPr lang="en-US" sz="4000" b="1" dirty="0"/>
              <a:t>Highly secure</a:t>
            </a:r>
            <a:r>
              <a:rPr lang="en-US" sz="4000" dirty="0"/>
              <a:t>, natively supports SSL</a:t>
            </a:r>
            <a:endParaRPr lang="en-US" sz="4000" b="1" dirty="0"/>
          </a:p>
        </p:txBody>
      </p:sp>
      <p:sp>
        <p:nvSpPr>
          <p:cNvPr id="3" name="Title 2">
            <a:extLst>
              <a:ext uri="{FF2B5EF4-FFF2-40B4-BE49-F238E27FC236}">
                <a16:creationId xmlns:a16="http://schemas.microsoft.com/office/drawing/2014/main" id="{8DF3D1DA-35BC-425D-8D7C-5B6C9CB8BA98}"/>
              </a:ext>
            </a:extLst>
          </p:cNvPr>
          <p:cNvSpPr>
            <a:spLocks noGrp="1"/>
          </p:cNvSpPr>
          <p:nvPr>
            <p:ph type="title"/>
          </p:nvPr>
        </p:nvSpPr>
        <p:spPr/>
        <p:txBody>
          <a:bodyPr/>
          <a:lstStyle/>
          <a:p>
            <a:r>
              <a:rPr lang="en-US" dirty="0"/>
              <a:t>Azure App Service</a:t>
            </a:r>
          </a:p>
        </p:txBody>
      </p:sp>
      <p:pic>
        <p:nvPicPr>
          <p:cNvPr id="1028" name="Picture 4" descr="https://azurecomcdn.azureedge.net/cvt-28e4f78f7362f9dcd1d3b7c1380fe84022fc205bbbb20433c3fe308365483582/images/page/services/app-service/high-productivity-development.png">
            <a:extLst>
              <a:ext uri="{FF2B5EF4-FFF2-40B4-BE49-F238E27FC236}">
                <a16:creationId xmlns:a16="http://schemas.microsoft.com/office/drawing/2014/main" id="{32259FE8-91AE-46B4-818D-8F5AB41EA6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06267" y="1864438"/>
            <a:ext cx="4914482" cy="23389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1D8FC6D-9E34-44D8-8F0C-2150BF5B60C2}"/>
              </a:ext>
            </a:extLst>
          </p:cNvPr>
          <p:cNvPicPr>
            <a:picLocks noChangeAspect="1"/>
          </p:cNvPicPr>
          <p:nvPr/>
        </p:nvPicPr>
        <p:blipFill>
          <a:blip r:embed="rId4">
            <a:duotone>
              <a:schemeClr val="bg2">
                <a:shade val="45000"/>
                <a:satMod val="135000"/>
              </a:schemeClr>
              <a:prstClr val="white"/>
            </a:duotone>
          </a:blip>
          <a:stretch>
            <a:fillRect/>
          </a:stretch>
        </p:blipFill>
        <p:spPr>
          <a:xfrm>
            <a:off x="8673783" y="5251109"/>
            <a:ext cx="670266" cy="670266"/>
          </a:xfrm>
          <a:prstGeom prst="rect">
            <a:avLst/>
          </a:prstGeom>
        </p:spPr>
      </p:pic>
      <p:pic>
        <p:nvPicPr>
          <p:cNvPr id="7" name="Picture 6">
            <a:extLst>
              <a:ext uri="{FF2B5EF4-FFF2-40B4-BE49-F238E27FC236}">
                <a16:creationId xmlns:a16="http://schemas.microsoft.com/office/drawing/2014/main" id="{95A3E790-9714-468F-A978-E01CF5E8165F}"/>
              </a:ext>
            </a:extLst>
          </p:cNvPr>
          <p:cNvPicPr>
            <a:picLocks noChangeAspect="1"/>
          </p:cNvPicPr>
          <p:nvPr/>
        </p:nvPicPr>
        <p:blipFill>
          <a:blip r:embed="rId5"/>
          <a:stretch>
            <a:fillRect/>
          </a:stretch>
        </p:blipFill>
        <p:spPr>
          <a:xfrm>
            <a:off x="9844090" y="5251109"/>
            <a:ext cx="670266" cy="670266"/>
          </a:xfrm>
          <a:prstGeom prst="rect">
            <a:avLst/>
          </a:prstGeom>
        </p:spPr>
      </p:pic>
    </p:spTree>
    <p:extLst>
      <p:ext uri="{BB962C8B-B14F-4D97-AF65-F5344CB8AC3E}">
        <p14:creationId xmlns:p14="http://schemas.microsoft.com/office/powerpoint/2010/main" val="997528153"/>
      </p:ext>
    </p:extLst>
  </p:cSld>
  <p:clrMapOvr>
    <a:masterClrMapping/>
  </p:clrMapOvr>
  <p:transition>
    <p:fade/>
  </p:transition>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DE06B98C-714A-485D-96D9-1D2F080B9CD4}"/>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9EA7A9D5-F7CB-450C-BC3F-8485B613BCE0}"/>
              </a:ext>
            </a:extLst>
          </p:cNvPr>
          <p:cNvSpPr>
            <a:spLocks noGrp="1"/>
          </p:cNvSpPr>
          <p:nvPr>
            <p:ph type="title"/>
          </p:nvPr>
        </p:nvSpPr>
        <p:spPr/>
        <p:txBody>
          <a:bodyPr/>
          <a:lstStyle/>
          <a:p>
            <a:r>
              <a:rPr lang="en-US" dirty="0"/>
              <a:t>App Service</a:t>
            </a:r>
          </a:p>
        </p:txBody>
      </p:sp>
      <p:sp>
        <p:nvSpPr>
          <p:cNvPr id="5" name="Rectangle 4">
            <a:extLst>
              <a:ext uri="{FF2B5EF4-FFF2-40B4-BE49-F238E27FC236}">
                <a16:creationId xmlns:a16="http://schemas.microsoft.com/office/drawing/2014/main" id="{7E9C4AE6-81A3-46D2-9B10-547094BD84B5}"/>
              </a:ext>
            </a:extLst>
          </p:cNvPr>
          <p:cNvSpPr/>
          <p:nvPr/>
        </p:nvSpPr>
        <p:spPr bwMode="auto">
          <a:xfrm>
            <a:off x="1764" y="1276934"/>
            <a:ext cx="12434711" cy="46024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6" name="Rectangle 5">
            <a:extLst>
              <a:ext uri="{FF2B5EF4-FFF2-40B4-BE49-F238E27FC236}">
                <a16:creationId xmlns:a16="http://schemas.microsoft.com/office/drawing/2014/main" id="{5959E2AB-4F79-4060-BEC4-59FAB4E8FA8B}"/>
              </a:ext>
            </a:extLst>
          </p:cNvPr>
          <p:cNvSpPr/>
          <p:nvPr/>
        </p:nvSpPr>
        <p:spPr bwMode="auto">
          <a:xfrm>
            <a:off x="743868" y="2039780"/>
            <a:ext cx="3658063" cy="3057446"/>
          </a:xfrm>
          <a:prstGeom prst="rect">
            <a:avLst/>
          </a:prstGeom>
          <a:solidFill>
            <a:schemeClr val="tx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3" fontAlgn="base">
              <a:spcBef>
                <a:spcPct val="0"/>
              </a:spcBef>
              <a:spcAft>
                <a:spcPct val="0"/>
              </a:spcAft>
              <a:defRPr/>
            </a:pPr>
            <a:endParaRPr lang="en-US" sz="2200" kern="0" dirty="0">
              <a:solidFill>
                <a:srgbClr val="FFFFFF"/>
              </a:solidFill>
              <a:latin typeface="Segoe UI"/>
            </a:endParaRPr>
          </a:p>
        </p:txBody>
      </p:sp>
      <p:pic>
        <p:nvPicPr>
          <p:cNvPr id="7" name="Picture 6">
            <a:extLst>
              <a:ext uri="{FF2B5EF4-FFF2-40B4-BE49-F238E27FC236}">
                <a16:creationId xmlns:a16="http://schemas.microsoft.com/office/drawing/2014/main" id="{358E2451-4BA9-47D0-B921-2484BDDD3BD0}"/>
              </a:ext>
            </a:extLst>
          </p:cNvPr>
          <p:cNvPicPr>
            <a:picLocks noChangeAspect="1"/>
          </p:cNvPicPr>
          <p:nvPr/>
        </p:nvPicPr>
        <p:blipFill>
          <a:blip r:embed="rId3"/>
          <a:stretch>
            <a:fillRect/>
          </a:stretch>
        </p:blipFill>
        <p:spPr>
          <a:xfrm>
            <a:off x="1734076" y="2494944"/>
            <a:ext cx="1677646" cy="1638530"/>
          </a:xfrm>
          <a:prstGeom prst="rect">
            <a:avLst/>
          </a:prstGeom>
        </p:spPr>
      </p:pic>
      <p:sp>
        <p:nvSpPr>
          <p:cNvPr id="9" name="TextBox 8">
            <a:extLst>
              <a:ext uri="{FF2B5EF4-FFF2-40B4-BE49-F238E27FC236}">
                <a16:creationId xmlns:a16="http://schemas.microsoft.com/office/drawing/2014/main" id="{AAA2A413-D290-42E9-B5DA-8C086A69D7DD}"/>
              </a:ext>
            </a:extLst>
          </p:cNvPr>
          <p:cNvSpPr txBox="1"/>
          <p:nvPr/>
        </p:nvSpPr>
        <p:spPr>
          <a:xfrm>
            <a:off x="962441" y="4437787"/>
            <a:ext cx="3059277" cy="576274"/>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solidFill>
                  <a:schemeClr val="bg1"/>
                </a:solidFill>
              </a:rPr>
              <a:t>Web Apps that Scale with your Business</a:t>
            </a:r>
          </a:p>
        </p:txBody>
      </p:sp>
      <p:sp>
        <p:nvSpPr>
          <p:cNvPr id="11" name="Text Placeholder 10">
            <a:extLst>
              <a:ext uri="{FF2B5EF4-FFF2-40B4-BE49-F238E27FC236}">
                <a16:creationId xmlns:a16="http://schemas.microsoft.com/office/drawing/2014/main" id="{62DE6676-07F9-49FA-BE92-02E897F7EAD1}"/>
              </a:ext>
            </a:extLst>
          </p:cNvPr>
          <p:cNvSpPr>
            <a:spLocks noGrp="1"/>
          </p:cNvSpPr>
          <p:nvPr>
            <p:ph type="body" sz="quarter" idx="11"/>
          </p:nvPr>
        </p:nvSpPr>
        <p:spPr>
          <a:xfrm>
            <a:off x="5156615" y="1586646"/>
            <a:ext cx="6934691" cy="3983037"/>
          </a:xfrm>
        </p:spPr>
        <p:txBody>
          <a:bodyPr/>
          <a:lstStyle/>
          <a:p>
            <a:r>
              <a:rPr lang="en-US" sz="2856" dirty="0">
                <a:solidFill>
                  <a:schemeClr val="bg1"/>
                </a:solidFill>
              </a:rPr>
              <a:t>Full capability set available including:</a:t>
            </a:r>
          </a:p>
          <a:p>
            <a:pPr lvl="1"/>
            <a:r>
              <a:rPr lang="en-US" sz="2040" dirty="0">
                <a:solidFill>
                  <a:schemeClr val="bg1"/>
                </a:solidFill>
              </a:rPr>
              <a:t>.NET, Node.js, Java, PHP, and Python</a:t>
            </a:r>
          </a:p>
          <a:p>
            <a:pPr lvl="1"/>
            <a:r>
              <a:rPr lang="en-US" sz="2040" dirty="0" err="1">
                <a:solidFill>
                  <a:schemeClr val="bg1"/>
                </a:solidFill>
              </a:rPr>
              <a:t>WebJobs</a:t>
            </a:r>
            <a:r>
              <a:rPr lang="en-US" sz="2040" dirty="0">
                <a:solidFill>
                  <a:schemeClr val="bg1"/>
                </a:solidFill>
              </a:rPr>
              <a:t> for long running tasks</a:t>
            </a:r>
          </a:p>
          <a:p>
            <a:pPr lvl="1"/>
            <a:r>
              <a:rPr lang="en-US" sz="2040" dirty="0">
                <a:solidFill>
                  <a:schemeClr val="bg1"/>
                </a:solidFill>
              </a:rPr>
              <a:t>Integrated VS publish, remote debug…</a:t>
            </a:r>
          </a:p>
          <a:p>
            <a:pPr lvl="1"/>
            <a:r>
              <a:rPr lang="en-US" sz="2040" dirty="0">
                <a:solidFill>
                  <a:schemeClr val="bg1"/>
                </a:solidFill>
              </a:rPr>
              <a:t>CI with GitHub, </a:t>
            </a:r>
            <a:r>
              <a:rPr lang="en-US" sz="2040" dirty="0" err="1">
                <a:solidFill>
                  <a:schemeClr val="bg1"/>
                </a:solidFill>
              </a:rPr>
              <a:t>BitBucket</a:t>
            </a:r>
            <a:r>
              <a:rPr lang="en-US" sz="2040" dirty="0">
                <a:solidFill>
                  <a:schemeClr val="bg1"/>
                </a:solidFill>
              </a:rPr>
              <a:t>, VSTS </a:t>
            </a:r>
          </a:p>
          <a:p>
            <a:pPr lvl="1"/>
            <a:r>
              <a:rPr lang="en-US" sz="2040" dirty="0">
                <a:solidFill>
                  <a:schemeClr val="bg1"/>
                </a:solidFill>
              </a:rPr>
              <a:t>Auto-load balance, Autoscale, Geo DR</a:t>
            </a:r>
          </a:p>
          <a:p>
            <a:pPr lvl="1"/>
            <a:r>
              <a:rPr lang="en-US" sz="2040" dirty="0">
                <a:solidFill>
                  <a:schemeClr val="bg1"/>
                </a:solidFill>
              </a:rPr>
              <a:t>Virtual networking and hybrid connections</a:t>
            </a:r>
          </a:p>
          <a:p>
            <a:pPr lvl="1"/>
            <a:r>
              <a:rPr lang="en-US" sz="2040" dirty="0">
                <a:solidFill>
                  <a:schemeClr val="bg1"/>
                </a:solidFill>
              </a:rPr>
              <a:t>Site slots for staged deployments</a:t>
            </a:r>
            <a:endParaRPr lang="en-US" sz="2856" dirty="0">
              <a:solidFill>
                <a:schemeClr val="bg1"/>
              </a:solidFill>
            </a:endParaRPr>
          </a:p>
          <a:p>
            <a:endParaRPr lang="en-US" dirty="0"/>
          </a:p>
        </p:txBody>
      </p:sp>
    </p:spTree>
    <p:extLst>
      <p:ext uri="{BB962C8B-B14F-4D97-AF65-F5344CB8AC3E}">
        <p14:creationId xmlns:p14="http://schemas.microsoft.com/office/powerpoint/2010/main" val="131977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8FE8A573-10FD-412C-9F9A-55A55A3CB979}"/>
              </a:ext>
            </a:extLst>
          </p:cNvPr>
          <p:cNvSpPr>
            <a:spLocks noGrp="1"/>
          </p:cNvSpPr>
          <p:nvPr>
            <p:ph type="body" sz="quarter" idx="11"/>
          </p:nvPr>
        </p:nvSpPr>
        <p:spPr/>
        <p:txBody>
          <a:bodyPr/>
          <a:lstStyle/>
          <a:p>
            <a:r>
              <a:rPr lang="en-US" sz="3600" dirty="0"/>
              <a:t>.NET Framework</a:t>
            </a:r>
          </a:p>
          <a:p>
            <a:r>
              <a:rPr lang="en-US" sz="3600" dirty="0"/>
              <a:t>PHP</a:t>
            </a:r>
          </a:p>
          <a:p>
            <a:r>
              <a:rPr lang="en-US" sz="3600" dirty="0"/>
              <a:t>Java</a:t>
            </a:r>
          </a:p>
          <a:p>
            <a:r>
              <a:rPr lang="en-US" sz="3600" dirty="0"/>
              <a:t>Python</a:t>
            </a:r>
          </a:p>
          <a:p>
            <a:r>
              <a:rPr lang="en-US" sz="3600" dirty="0"/>
              <a:t>Node.js</a:t>
            </a:r>
          </a:p>
        </p:txBody>
      </p:sp>
      <p:sp>
        <p:nvSpPr>
          <p:cNvPr id="5" name="Text Placeholder 4">
            <a:extLst>
              <a:ext uri="{FF2B5EF4-FFF2-40B4-BE49-F238E27FC236}">
                <a16:creationId xmlns:a16="http://schemas.microsoft.com/office/drawing/2014/main" id="{CB31B6DC-4B00-4A9F-B1A5-E3713B0B2D03}"/>
              </a:ext>
            </a:extLst>
          </p:cNvPr>
          <p:cNvSpPr>
            <a:spLocks noGrp="1"/>
          </p:cNvSpPr>
          <p:nvPr>
            <p:ph type="body" sz="quarter" idx="10"/>
          </p:nvPr>
        </p:nvSpPr>
        <p:spPr/>
        <p:txBody>
          <a:bodyPr/>
          <a:lstStyle/>
          <a:p>
            <a:r>
              <a:rPr lang="en-US" dirty="0"/>
              <a:t>Language Support</a:t>
            </a:r>
          </a:p>
        </p:txBody>
      </p:sp>
      <p:sp>
        <p:nvSpPr>
          <p:cNvPr id="4" name="Title 3">
            <a:extLst>
              <a:ext uri="{FF2B5EF4-FFF2-40B4-BE49-F238E27FC236}">
                <a16:creationId xmlns:a16="http://schemas.microsoft.com/office/drawing/2014/main" id="{FAAA0BE7-AA3D-4C14-B2F8-5F2141F1D172}"/>
              </a:ext>
            </a:extLst>
          </p:cNvPr>
          <p:cNvSpPr>
            <a:spLocks noGrp="1"/>
          </p:cNvSpPr>
          <p:nvPr>
            <p:ph type="title"/>
          </p:nvPr>
        </p:nvSpPr>
        <p:spPr/>
        <p:txBody>
          <a:bodyPr/>
          <a:lstStyle/>
          <a:p>
            <a:r>
              <a:rPr lang="en-US" dirty="0"/>
              <a:t>App Service</a:t>
            </a:r>
          </a:p>
        </p:txBody>
      </p:sp>
      <p:pic>
        <p:nvPicPr>
          <p:cNvPr id="12" name="Picture 11">
            <a:extLst>
              <a:ext uri="{FF2B5EF4-FFF2-40B4-BE49-F238E27FC236}">
                <a16:creationId xmlns:a16="http://schemas.microsoft.com/office/drawing/2014/main" id="{AD5FC4D8-F950-4C74-A3C3-5ACD78F169F2}"/>
              </a:ext>
            </a:extLst>
          </p:cNvPr>
          <p:cNvPicPr>
            <a:picLocks noChangeAspect="1"/>
          </p:cNvPicPr>
          <p:nvPr/>
        </p:nvPicPr>
        <p:blipFill>
          <a:blip r:embed="rId3"/>
          <a:stretch>
            <a:fillRect/>
          </a:stretch>
        </p:blipFill>
        <p:spPr>
          <a:xfrm>
            <a:off x="2949382" y="2790908"/>
            <a:ext cx="9221218" cy="3609892"/>
          </a:xfrm>
          <a:prstGeom prst="rect">
            <a:avLst/>
          </a:prstGeom>
        </p:spPr>
      </p:pic>
    </p:spTree>
    <p:extLst>
      <p:ext uri="{BB962C8B-B14F-4D97-AF65-F5344CB8AC3E}">
        <p14:creationId xmlns:p14="http://schemas.microsoft.com/office/powerpoint/2010/main" val="2551527903"/>
      </p:ext>
    </p:extLst>
  </p:cSld>
  <p:clrMapOvr>
    <a:masterClrMapping/>
  </p:clrMapOvr>
  <p:transition>
    <p:fade/>
  </p:transition>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B25A0-8D0F-46C2-BC8B-7F1CA0DCEE30}"/>
              </a:ext>
            </a:extLst>
          </p:cNvPr>
          <p:cNvSpPr>
            <a:spLocks noGrp="1"/>
          </p:cNvSpPr>
          <p:nvPr>
            <p:ph type="body" sz="quarter" idx="11"/>
          </p:nvPr>
        </p:nvSpPr>
        <p:spPr/>
        <p:txBody>
          <a:bodyPr/>
          <a:lstStyle/>
          <a:p>
            <a:r>
              <a:rPr lang="en-US" sz="2400" dirty="0"/>
              <a:t>Web Sockets</a:t>
            </a:r>
          </a:p>
          <a:p>
            <a:pPr lvl="1"/>
            <a:r>
              <a:rPr lang="en-US" sz="2400" dirty="0"/>
              <a:t>Integrate real-time communication scenarios</a:t>
            </a:r>
          </a:p>
          <a:p>
            <a:pPr lvl="1"/>
            <a:r>
              <a:rPr lang="en-US" sz="2400" dirty="0" err="1"/>
              <a:t>SignalR</a:t>
            </a:r>
            <a:r>
              <a:rPr lang="en-US" sz="2400" dirty="0"/>
              <a:t> and Socket.io libraries supported</a:t>
            </a:r>
          </a:p>
          <a:p>
            <a:r>
              <a:rPr lang="en-US" sz="2400" dirty="0"/>
              <a:t>Always On</a:t>
            </a:r>
          </a:p>
          <a:p>
            <a:pPr lvl="1"/>
            <a:r>
              <a:rPr lang="en-US" sz="2400" dirty="0"/>
              <a:t>Keeps your Web App active (warm)</a:t>
            </a:r>
          </a:p>
          <a:p>
            <a:pPr lvl="1"/>
            <a:r>
              <a:rPr lang="en-US" sz="2400" dirty="0"/>
              <a:t>Standard Mode Web App or higher</a:t>
            </a:r>
          </a:p>
          <a:p>
            <a:pPr lvl="1"/>
            <a:r>
              <a:rPr lang="en-US" sz="2400" dirty="0"/>
              <a:t>Recommended if you have Web Jobs</a:t>
            </a:r>
          </a:p>
          <a:p>
            <a:r>
              <a:rPr lang="en-US" sz="2400" dirty="0"/>
              <a:t>Custom HTTP Handler Mappings</a:t>
            </a:r>
          </a:p>
          <a:p>
            <a:r>
              <a:rPr lang="en-US" sz="2400" dirty="0"/>
              <a:t>Virtual Applications &amp; Directories</a:t>
            </a:r>
          </a:p>
        </p:txBody>
      </p:sp>
      <p:sp>
        <p:nvSpPr>
          <p:cNvPr id="3" name="Text Placeholder 2">
            <a:extLst>
              <a:ext uri="{FF2B5EF4-FFF2-40B4-BE49-F238E27FC236}">
                <a16:creationId xmlns:a16="http://schemas.microsoft.com/office/drawing/2014/main" id="{1F57D385-D6E6-4806-AD6B-8156587C39F1}"/>
              </a:ext>
            </a:extLst>
          </p:cNvPr>
          <p:cNvSpPr>
            <a:spLocks noGrp="1"/>
          </p:cNvSpPr>
          <p:nvPr>
            <p:ph type="body" sz="quarter" idx="10"/>
          </p:nvPr>
        </p:nvSpPr>
        <p:spPr/>
        <p:txBody>
          <a:bodyPr/>
          <a:lstStyle/>
          <a:p>
            <a:r>
              <a:rPr lang="en-US" dirty="0"/>
              <a:t>Additional Application Settings</a:t>
            </a:r>
          </a:p>
        </p:txBody>
      </p:sp>
      <p:sp>
        <p:nvSpPr>
          <p:cNvPr id="4" name="Title 3">
            <a:extLst>
              <a:ext uri="{FF2B5EF4-FFF2-40B4-BE49-F238E27FC236}">
                <a16:creationId xmlns:a16="http://schemas.microsoft.com/office/drawing/2014/main" id="{BC073E25-420C-4817-9DBD-D93320EC20FA}"/>
              </a:ext>
            </a:extLst>
          </p:cNvPr>
          <p:cNvSpPr>
            <a:spLocks noGrp="1"/>
          </p:cNvSpPr>
          <p:nvPr>
            <p:ph type="title"/>
          </p:nvPr>
        </p:nvSpPr>
        <p:spPr/>
        <p:txBody>
          <a:bodyPr/>
          <a:lstStyle/>
          <a:p>
            <a:r>
              <a:rPr lang="en-US" dirty="0"/>
              <a:t>App Service</a:t>
            </a:r>
          </a:p>
        </p:txBody>
      </p:sp>
      <p:pic>
        <p:nvPicPr>
          <p:cNvPr id="7" name="Picture 6">
            <a:extLst>
              <a:ext uri="{FF2B5EF4-FFF2-40B4-BE49-F238E27FC236}">
                <a16:creationId xmlns:a16="http://schemas.microsoft.com/office/drawing/2014/main" id="{6C3F7D66-CA78-4CD4-B6D2-2B94E5A7522C}"/>
              </a:ext>
            </a:extLst>
          </p:cNvPr>
          <p:cNvPicPr>
            <a:picLocks noChangeAspect="1"/>
          </p:cNvPicPr>
          <p:nvPr/>
        </p:nvPicPr>
        <p:blipFill>
          <a:blip r:embed="rId3"/>
          <a:stretch>
            <a:fillRect/>
          </a:stretch>
        </p:blipFill>
        <p:spPr>
          <a:xfrm>
            <a:off x="7657969" y="2382834"/>
            <a:ext cx="4080822" cy="1105223"/>
          </a:xfrm>
          <a:prstGeom prst="rect">
            <a:avLst/>
          </a:prstGeom>
        </p:spPr>
      </p:pic>
    </p:spTree>
    <p:extLst>
      <p:ext uri="{BB962C8B-B14F-4D97-AF65-F5344CB8AC3E}">
        <p14:creationId xmlns:p14="http://schemas.microsoft.com/office/powerpoint/2010/main" val="737820843"/>
      </p:ext>
    </p:extLst>
  </p:cSld>
  <p:clrMapOvr>
    <a:masterClrMapping/>
  </p:clrMapOvr>
  <p:transition>
    <p:fade/>
  </p:transition>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9EB25A0-8D0F-46C2-BC8B-7F1CA0DCEE30}"/>
              </a:ext>
            </a:extLst>
          </p:cNvPr>
          <p:cNvSpPr>
            <a:spLocks noGrp="1"/>
          </p:cNvSpPr>
          <p:nvPr>
            <p:ph type="body" sz="quarter" idx="11"/>
          </p:nvPr>
        </p:nvSpPr>
        <p:spPr>
          <a:xfrm>
            <a:off x="360363" y="1689080"/>
            <a:ext cx="11730944" cy="3983037"/>
          </a:xfrm>
        </p:spPr>
        <p:txBody>
          <a:bodyPr/>
          <a:lstStyle/>
          <a:p>
            <a:r>
              <a:rPr lang="en-US" sz="2400" dirty="0"/>
              <a:t>Retrieve as Environment Variables</a:t>
            </a:r>
          </a:p>
          <a:p>
            <a:endParaRPr lang="en-US" sz="2400" dirty="0"/>
          </a:p>
          <a:p>
            <a:endParaRPr lang="en-US" sz="2400" dirty="0"/>
          </a:p>
          <a:p>
            <a:endParaRPr lang="en-US" sz="2400" dirty="0"/>
          </a:p>
          <a:p>
            <a:pPr lvl="4"/>
            <a:endParaRPr lang="en-US" sz="2400" dirty="0"/>
          </a:p>
          <a:p>
            <a:pPr lvl="4"/>
            <a:endParaRPr lang="en-US" sz="2400" dirty="0"/>
          </a:p>
          <a:p>
            <a:pPr lvl="4"/>
            <a:endParaRPr lang="en-US" sz="2400" dirty="0"/>
          </a:p>
          <a:p>
            <a:endParaRPr lang="en-US" sz="2400" dirty="0"/>
          </a:p>
          <a:p>
            <a:r>
              <a:rPr lang="en-US" sz="2400" dirty="0"/>
              <a:t>Retrieve as Key/Value from </a:t>
            </a:r>
            <a:r>
              <a:rPr lang="en-US" sz="2400" dirty="0" err="1"/>
              <a:t>ConfigurationManager</a:t>
            </a:r>
            <a:endParaRPr lang="en-US" sz="2400" dirty="0"/>
          </a:p>
        </p:txBody>
      </p:sp>
      <p:sp>
        <p:nvSpPr>
          <p:cNvPr id="3" name="Text Placeholder 2">
            <a:extLst>
              <a:ext uri="{FF2B5EF4-FFF2-40B4-BE49-F238E27FC236}">
                <a16:creationId xmlns:a16="http://schemas.microsoft.com/office/drawing/2014/main" id="{1F57D385-D6E6-4806-AD6B-8156587C39F1}"/>
              </a:ext>
            </a:extLst>
          </p:cNvPr>
          <p:cNvSpPr>
            <a:spLocks noGrp="1"/>
          </p:cNvSpPr>
          <p:nvPr>
            <p:ph type="body" sz="quarter" idx="10"/>
          </p:nvPr>
        </p:nvSpPr>
        <p:spPr/>
        <p:txBody>
          <a:bodyPr/>
          <a:lstStyle/>
          <a:p>
            <a:r>
              <a:rPr lang="en-US" dirty="0"/>
              <a:t>App Settings and Connection Strings</a:t>
            </a:r>
          </a:p>
        </p:txBody>
      </p:sp>
      <p:sp>
        <p:nvSpPr>
          <p:cNvPr id="4" name="Title 3">
            <a:extLst>
              <a:ext uri="{FF2B5EF4-FFF2-40B4-BE49-F238E27FC236}">
                <a16:creationId xmlns:a16="http://schemas.microsoft.com/office/drawing/2014/main" id="{BC073E25-420C-4817-9DBD-D93320EC20FA}"/>
              </a:ext>
            </a:extLst>
          </p:cNvPr>
          <p:cNvSpPr>
            <a:spLocks noGrp="1"/>
          </p:cNvSpPr>
          <p:nvPr>
            <p:ph type="title"/>
          </p:nvPr>
        </p:nvSpPr>
        <p:spPr/>
        <p:txBody>
          <a:bodyPr/>
          <a:lstStyle/>
          <a:p>
            <a:r>
              <a:rPr lang="en-US" dirty="0"/>
              <a:t>App Service</a:t>
            </a:r>
          </a:p>
        </p:txBody>
      </p:sp>
      <p:pic>
        <p:nvPicPr>
          <p:cNvPr id="8" name="Picture 7">
            <a:extLst>
              <a:ext uri="{FF2B5EF4-FFF2-40B4-BE49-F238E27FC236}">
                <a16:creationId xmlns:a16="http://schemas.microsoft.com/office/drawing/2014/main" id="{55BBDF4E-EAF0-4D5C-BB6E-8203D78C6B63}"/>
              </a:ext>
            </a:extLst>
          </p:cNvPr>
          <p:cNvPicPr>
            <a:picLocks noChangeAspect="1"/>
          </p:cNvPicPr>
          <p:nvPr/>
        </p:nvPicPr>
        <p:blipFill>
          <a:blip r:embed="rId3"/>
          <a:stretch>
            <a:fillRect/>
          </a:stretch>
        </p:blipFill>
        <p:spPr>
          <a:xfrm>
            <a:off x="794297" y="5819983"/>
            <a:ext cx="11146030" cy="939337"/>
          </a:xfrm>
          <a:prstGeom prst="rect">
            <a:avLst/>
          </a:prstGeom>
        </p:spPr>
      </p:pic>
      <p:pic>
        <p:nvPicPr>
          <p:cNvPr id="9" name="Picture 8">
            <a:extLst>
              <a:ext uri="{FF2B5EF4-FFF2-40B4-BE49-F238E27FC236}">
                <a16:creationId xmlns:a16="http://schemas.microsoft.com/office/drawing/2014/main" id="{585D18F3-04C4-4EDB-95A7-A1FBDD9D689C}"/>
              </a:ext>
            </a:extLst>
          </p:cNvPr>
          <p:cNvPicPr>
            <a:picLocks noChangeAspect="1"/>
          </p:cNvPicPr>
          <p:nvPr/>
        </p:nvPicPr>
        <p:blipFill>
          <a:blip r:embed="rId4"/>
          <a:stretch>
            <a:fillRect/>
          </a:stretch>
        </p:blipFill>
        <p:spPr>
          <a:xfrm>
            <a:off x="794297" y="2147651"/>
            <a:ext cx="3858120" cy="1568455"/>
          </a:xfrm>
          <a:prstGeom prst="rect">
            <a:avLst/>
          </a:prstGeom>
          <a:effectLst>
            <a:outerShdw blurRad="50800" dist="38100" dir="2700000" algn="tl" rotWithShape="0">
              <a:prstClr val="black">
                <a:alpha val="40000"/>
              </a:prstClr>
            </a:outerShdw>
          </a:effectLst>
        </p:spPr>
      </p:pic>
      <p:sp>
        <p:nvSpPr>
          <p:cNvPr id="10" name="TextBox 9">
            <a:extLst>
              <a:ext uri="{FF2B5EF4-FFF2-40B4-BE49-F238E27FC236}">
                <a16:creationId xmlns:a16="http://schemas.microsoft.com/office/drawing/2014/main" id="{E568EDB3-C107-46BB-97F5-6D233FF90103}"/>
              </a:ext>
            </a:extLst>
          </p:cNvPr>
          <p:cNvSpPr txBox="1"/>
          <p:nvPr/>
        </p:nvSpPr>
        <p:spPr>
          <a:xfrm>
            <a:off x="794297" y="3863972"/>
            <a:ext cx="9884780" cy="1144929"/>
          </a:xfrm>
          <a:prstGeom prst="rect">
            <a:avLst/>
          </a:prstGeom>
          <a:solidFill>
            <a:schemeClr val="tx1"/>
          </a:solidFill>
        </p:spPr>
        <p:txBody>
          <a:bodyPr wrap="square" lIns="0" tIns="0" rIns="0" bIns="0" rtlCol="0">
            <a:spAutoFit/>
          </a:bodyPr>
          <a:lstStyle/>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mn-cs"/>
              </a:rPr>
              <a:t>// node.js</a:t>
            </a:r>
          </a:p>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mn-cs"/>
              </a:rPr>
              <a:t> value = </a:t>
            </a:r>
            <a:r>
              <a:rPr kumimoji="0" lang="en-US" sz="2400"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mn-cs"/>
              </a:rPr>
              <a:t>process.env.APPSETTING_JobServiceUri</a:t>
            </a:r>
            <a:r>
              <a:rPr kumimoji="0" lang="en-US" sz="2400"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90000"/>
              </a:lnSpc>
              <a:spcBef>
                <a:spcPct val="20000"/>
              </a:spcBef>
              <a:spcAft>
                <a:spcPts val="0"/>
              </a:spcAft>
              <a:buClrTx/>
              <a:buSzPct val="80000"/>
              <a:buFontTx/>
              <a:buNone/>
              <a:tabLst/>
              <a:defRPr/>
            </a:pPr>
            <a:r>
              <a:rPr kumimoji="0" lang="en-US" sz="2400"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mn-cs"/>
              </a:rPr>
              <a:t>var</a:t>
            </a:r>
            <a:r>
              <a:rPr kumimoji="0" lang="en-US" sz="2400"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mn-cs"/>
              </a:rPr>
              <a:t> value2 = </a:t>
            </a:r>
            <a:r>
              <a:rPr kumimoji="0" lang="en-US" sz="2400" b="0" i="0" u="none" strike="noStrike" kern="1200" cap="none" spc="0" normalizeH="0" baseline="0" noProof="0" dirty="0" err="1">
                <a:ln>
                  <a:noFill/>
                </a:ln>
                <a:solidFill>
                  <a:srgbClr val="FFFFFF">
                    <a:lumMod val="85000"/>
                  </a:srgbClr>
                </a:solidFill>
                <a:effectLst/>
                <a:uLnTx/>
                <a:uFillTx/>
                <a:latin typeface="Consolas" panose="020B0609020204030204" pitchFamily="49" charset="0"/>
                <a:ea typeface="+mn-ea"/>
                <a:cs typeface="+mn-cs"/>
              </a:rPr>
              <a:t>process.env.SQLAZURECONNSTR_JobDatabase</a:t>
            </a:r>
            <a:r>
              <a:rPr kumimoji="0" lang="en-US" sz="2400" b="0" i="0" u="none" strike="noStrike" kern="1200" cap="none" spc="0" normalizeH="0" baseline="0" noProof="0" dirty="0">
                <a:ln>
                  <a:noFill/>
                </a:ln>
                <a:solidFill>
                  <a:srgbClr val="FFFFFF">
                    <a:lumMod val="85000"/>
                  </a:srgbClr>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18098024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AF1E559-0BB4-4D0E-AA55-62A077D8051C}"/>
              </a:ext>
            </a:extLst>
          </p:cNvPr>
          <p:cNvSpPr>
            <a:spLocks noGrp="1"/>
          </p:cNvSpPr>
          <p:nvPr>
            <p:ph type="body" sz="quarter" idx="11"/>
          </p:nvPr>
        </p:nvSpPr>
        <p:spPr>
          <a:xfrm>
            <a:off x="352759" y="1604551"/>
            <a:ext cx="11730944" cy="4493235"/>
          </a:xfrm>
        </p:spPr>
        <p:txBody>
          <a:bodyPr/>
          <a:lstStyle/>
          <a:p>
            <a:r>
              <a:rPr lang="en-US" sz="2800" dirty="0"/>
              <a:t>Log File Targets</a:t>
            </a:r>
          </a:p>
          <a:p>
            <a:pPr lvl="1"/>
            <a:r>
              <a:rPr lang="en-US" sz="2400" dirty="0"/>
              <a:t>File System (Shared Cloud Drive)</a:t>
            </a:r>
          </a:p>
          <a:p>
            <a:pPr lvl="1"/>
            <a:r>
              <a:rPr lang="en-US" sz="2400" dirty="0"/>
              <a:t>Azure Blob Storage</a:t>
            </a:r>
          </a:p>
          <a:p>
            <a:r>
              <a:rPr lang="en-US" sz="2800" dirty="0"/>
              <a:t>Web Server Log</a:t>
            </a:r>
          </a:p>
          <a:p>
            <a:pPr lvl="1"/>
            <a:r>
              <a:rPr lang="en-US" sz="2400" dirty="0"/>
              <a:t>File System or Azure Blob Storage</a:t>
            </a:r>
          </a:p>
          <a:p>
            <a:r>
              <a:rPr lang="en-US" sz="2800" dirty="0"/>
              <a:t>Detailed Error Messages</a:t>
            </a:r>
          </a:p>
          <a:p>
            <a:r>
              <a:rPr lang="en-US" sz="2800" dirty="0"/>
              <a:t>Failed Request Tracing</a:t>
            </a:r>
          </a:p>
          <a:p>
            <a:pPr lvl="1"/>
            <a:r>
              <a:rPr lang="en-US" sz="2400" dirty="0"/>
              <a:t>File System Only</a:t>
            </a:r>
          </a:p>
          <a:p>
            <a:pPr lvl="1"/>
            <a:endParaRPr lang="en-US" sz="2400" dirty="0"/>
          </a:p>
          <a:p>
            <a:endParaRPr lang="en-US" sz="1100" dirty="0"/>
          </a:p>
        </p:txBody>
      </p:sp>
      <p:sp>
        <p:nvSpPr>
          <p:cNvPr id="5" name="Text Placeholder 4">
            <a:extLst>
              <a:ext uri="{FF2B5EF4-FFF2-40B4-BE49-F238E27FC236}">
                <a16:creationId xmlns:a16="http://schemas.microsoft.com/office/drawing/2014/main" id="{0315F050-1340-4D08-ACF8-E7114EBBDE38}"/>
              </a:ext>
            </a:extLst>
          </p:cNvPr>
          <p:cNvSpPr>
            <a:spLocks noGrp="1"/>
          </p:cNvSpPr>
          <p:nvPr>
            <p:ph type="body" sz="quarter" idx="10"/>
          </p:nvPr>
        </p:nvSpPr>
        <p:spPr/>
        <p:txBody>
          <a:bodyPr/>
          <a:lstStyle/>
          <a:p>
            <a:r>
              <a:rPr lang="en-US" dirty="0"/>
              <a:t>Diagnostics Log Files</a:t>
            </a:r>
          </a:p>
        </p:txBody>
      </p:sp>
      <p:sp>
        <p:nvSpPr>
          <p:cNvPr id="4" name="Title 3">
            <a:extLst>
              <a:ext uri="{FF2B5EF4-FFF2-40B4-BE49-F238E27FC236}">
                <a16:creationId xmlns:a16="http://schemas.microsoft.com/office/drawing/2014/main" id="{6C93FD15-309C-40AC-8BD1-865308C4AE36}"/>
              </a:ext>
            </a:extLst>
          </p:cNvPr>
          <p:cNvSpPr>
            <a:spLocks noGrp="1"/>
          </p:cNvSpPr>
          <p:nvPr>
            <p:ph type="title"/>
          </p:nvPr>
        </p:nvSpPr>
        <p:spPr/>
        <p:txBody>
          <a:bodyPr/>
          <a:lstStyle/>
          <a:p>
            <a:r>
              <a:rPr lang="en-US" dirty="0"/>
              <a:t>App Service</a:t>
            </a:r>
          </a:p>
        </p:txBody>
      </p:sp>
      <p:pic>
        <p:nvPicPr>
          <p:cNvPr id="7" name="Picture 6">
            <a:extLst>
              <a:ext uri="{FF2B5EF4-FFF2-40B4-BE49-F238E27FC236}">
                <a16:creationId xmlns:a16="http://schemas.microsoft.com/office/drawing/2014/main" id="{289B9D27-5B8D-40E1-8A3C-D2469FEDEFFE}"/>
              </a:ext>
            </a:extLst>
          </p:cNvPr>
          <p:cNvPicPr>
            <a:picLocks noChangeAspect="1"/>
          </p:cNvPicPr>
          <p:nvPr/>
        </p:nvPicPr>
        <p:blipFill>
          <a:blip r:embed="rId3"/>
          <a:stretch>
            <a:fillRect/>
          </a:stretch>
        </p:blipFill>
        <p:spPr>
          <a:xfrm>
            <a:off x="7536734" y="1204678"/>
            <a:ext cx="2805824" cy="5292983"/>
          </a:xfrm>
          <a:prstGeom prst="rect">
            <a:avLst/>
          </a:prstGeom>
        </p:spPr>
      </p:pic>
    </p:spTree>
    <p:extLst>
      <p:ext uri="{BB962C8B-B14F-4D97-AF65-F5344CB8AC3E}">
        <p14:creationId xmlns:p14="http://schemas.microsoft.com/office/powerpoint/2010/main" val="1832000427"/>
      </p:ext>
    </p:extLst>
  </p:cSld>
  <p:clrMapOvr>
    <a:masterClrMapping/>
  </p:clrMapOvr>
  <p:transition>
    <p:fade/>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5BF43B62-26D2-4D96-934E-E73505CA38F7}"/>
              </a:ext>
            </a:extLst>
          </p:cNvPr>
          <p:cNvSpPr>
            <a:spLocks noGrp="1"/>
          </p:cNvSpPr>
          <p:nvPr>
            <p:ph type="body" sz="quarter" idx="11"/>
          </p:nvPr>
        </p:nvSpPr>
        <p:spPr>
          <a:xfrm>
            <a:off x="352759" y="1551476"/>
            <a:ext cx="11730944" cy="4699854"/>
          </a:xfrm>
        </p:spPr>
        <p:txBody>
          <a:bodyPr/>
          <a:lstStyle/>
          <a:p>
            <a:r>
              <a:rPr lang="en-US" sz="2400" dirty="0"/>
              <a:t>Easy API consumption</a:t>
            </a:r>
          </a:p>
          <a:p>
            <a:pPr lvl="1"/>
            <a:r>
              <a:rPr lang="en-US" sz="2000" dirty="0"/>
              <a:t>Integration with Swagger API metadata</a:t>
            </a:r>
          </a:p>
          <a:p>
            <a:pPr lvl="1"/>
            <a:r>
              <a:rPr lang="en-US" sz="2000" dirty="0"/>
              <a:t>Client SDK code generation (C#, Java, and JavaScript)</a:t>
            </a:r>
          </a:p>
          <a:p>
            <a:pPr lvl="1"/>
            <a:endParaRPr lang="en-US" sz="2000" dirty="0"/>
          </a:p>
          <a:p>
            <a:r>
              <a:rPr lang="en-US" sz="2400" dirty="0"/>
              <a:t>Simple Access Control</a:t>
            </a:r>
          </a:p>
          <a:p>
            <a:pPr lvl="1"/>
            <a:r>
              <a:rPr lang="en-US" sz="2000" dirty="0"/>
              <a:t>Easily secure APIs using Azure AD or Social Logins (Facebook, Twitter, Google, Microsoft Account)</a:t>
            </a:r>
          </a:p>
          <a:p>
            <a:pPr lvl="1"/>
            <a:endParaRPr lang="en-US" sz="2000" dirty="0"/>
          </a:p>
          <a:p>
            <a:r>
              <a:rPr lang="en-US" sz="2400" dirty="0"/>
              <a:t>Workflow Integration with Azure Logic Apps</a:t>
            </a:r>
          </a:p>
          <a:p>
            <a:endParaRPr lang="en-US" sz="2000" dirty="0"/>
          </a:p>
          <a:p>
            <a:r>
              <a:rPr lang="en-US" sz="2400" dirty="0"/>
              <a:t>Visual Studio tooling support</a:t>
            </a:r>
          </a:p>
          <a:p>
            <a:endParaRPr lang="en-US" sz="2000" dirty="0"/>
          </a:p>
        </p:txBody>
      </p:sp>
      <p:sp>
        <p:nvSpPr>
          <p:cNvPr id="10" name="Text Placeholder 9">
            <a:extLst>
              <a:ext uri="{FF2B5EF4-FFF2-40B4-BE49-F238E27FC236}">
                <a16:creationId xmlns:a16="http://schemas.microsoft.com/office/drawing/2014/main" id="{F572D5B3-1431-4111-BF95-2776CA855C00}"/>
              </a:ext>
            </a:extLst>
          </p:cNvPr>
          <p:cNvSpPr>
            <a:spLocks noGrp="1"/>
          </p:cNvSpPr>
          <p:nvPr>
            <p:ph type="body" sz="quarter" idx="10"/>
          </p:nvPr>
        </p:nvSpPr>
        <p:spPr/>
        <p:txBody>
          <a:bodyPr/>
          <a:lstStyle/>
          <a:p>
            <a:r>
              <a:rPr lang="en-US" dirty="0"/>
              <a:t>API Apps</a:t>
            </a:r>
          </a:p>
        </p:txBody>
      </p:sp>
      <p:sp>
        <p:nvSpPr>
          <p:cNvPr id="4" name="Title 3">
            <a:extLst>
              <a:ext uri="{FF2B5EF4-FFF2-40B4-BE49-F238E27FC236}">
                <a16:creationId xmlns:a16="http://schemas.microsoft.com/office/drawing/2014/main" id="{AC690D74-075F-4F64-AE40-E344EF26C5F7}"/>
              </a:ext>
            </a:extLst>
          </p:cNvPr>
          <p:cNvSpPr>
            <a:spLocks noGrp="1"/>
          </p:cNvSpPr>
          <p:nvPr>
            <p:ph type="title"/>
          </p:nvPr>
        </p:nvSpPr>
        <p:spPr/>
        <p:txBody>
          <a:bodyPr/>
          <a:lstStyle/>
          <a:p>
            <a:r>
              <a:rPr lang="en-US" dirty="0"/>
              <a:t>App Service</a:t>
            </a:r>
          </a:p>
        </p:txBody>
      </p:sp>
      <p:pic>
        <p:nvPicPr>
          <p:cNvPr id="7" name="Picture 6">
            <a:extLst>
              <a:ext uri="{FF2B5EF4-FFF2-40B4-BE49-F238E27FC236}">
                <a16:creationId xmlns:a16="http://schemas.microsoft.com/office/drawing/2014/main" id="{B063D7B1-17A3-4171-B4BC-FC88F727957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79439" y="1754910"/>
            <a:ext cx="1788084" cy="1788084"/>
          </a:xfrm>
          <a:prstGeom prst="rect">
            <a:avLst/>
          </a:prstGeom>
        </p:spPr>
      </p:pic>
    </p:spTree>
    <p:extLst>
      <p:ext uri="{BB962C8B-B14F-4D97-AF65-F5344CB8AC3E}">
        <p14:creationId xmlns:p14="http://schemas.microsoft.com/office/powerpoint/2010/main" val="29292696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B72D041-C623-4E6C-B4BD-42FD1567F064}"/>
              </a:ext>
            </a:extLst>
          </p:cNvPr>
          <p:cNvSpPr>
            <a:spLocks noGrp="1"/>
          </p:cNvSpPr>
          <p:nvPr>
            <p:ph type="title"/>
          </p:nvPr>
        </p:nvSpPr>
        <p:spPr>
          <a:xfrm>
            <a:off x="210029" y="246282"/>
            <a:ext cx="12571845" cy="553818"/>
          </a:xfrm>
        </p:spPr>
        <p:txBody>
          <a:bodyPr/>
          <a:lstStyle/>
          <a:p>
            <a:r>
              <a:rPr lang="en-US" dirty="0">
                <a:solidFill>
                  <a:schemeClr val="bg1"/>
                </a:solidFill>
              </a:rPr>
              <a:t>Contoso Ads Network for Lab 1</a:t>
            </a:r>
          </a:p>
        </p:txBody>
      </p:sp>
      <p:sp>
        <p:nvSpPr>
          <p:cNvPr id="6" name="TextBox 5">
            <a:extLst>
              <a:ext uri="{FF2B5EF4-FFF2-40B4-BE49-F238E27FC236}">
                <a16:creationId xmlns:a16="http://schemas.microsoft.com/office/drawing/2014/main" id="{4EEC3855-11D1-4356-8881-663A2D0B0C50}"/>
              </a:ext>
            </a:extLst>
          </p:cNvPr>
          <p:cNvSpPr txBox="1"/>
          <p:nvPr/>
        </p:nvSpPr>
        <p:spPr>
          <a:xfrm>
            <a:off x="130526" y="2619449"/>
            <a:ext cx="2520370" cy="923330"/>
          </a:xfrm>
          <a:prstGeom prst="rect">
            <a:avLst/>
          </a:prstGeom>
        </p:spPr>
        <p:txBody>
          <a:bodyPr vert="horz" wrap="none" lIns="91440" tIns="91440" rIns="91440" bIns="91440" rtlCol="0" anchor="t">
            <a:spAutoFit/>
          </a:bodyPr>
          <a:lstStyle/>
          <a:p>
            <a:pPr marL="285750" indent="-285750">
              <a:buFont typeface="Arial" panose="020B0604020202020204" pitchFamily="34" charset="0"/>
              <a:buChar char="•"/>
            </a:pPr>
            <a:r>
              <a:rPr lang="en-US" sz="2400" b="1" dirty="0">
                <a:solidFill>
                  <a:schemeClr val="bg1"/>
                </a:solidFill>
                <a:latin typeface="Segoe UI" pitchFamily="34" charset="0"/>
                <a:ea typeface="Segoe UI" pitchFamily="34" charset="0"/>
                <a:cs typeface="Segoe UI" pitchFamily="34" charset="0"/>
              </a:rPr>
              <a:t>Virtual Network</a:t>
            </a:r>
          </a:p>
          <a:p>
            <a:pPr marL="285750" indent="-285750">
              <a:buFont typeface="Arial" panose="020B0604020202020204" pitchFamily="34" charset="0"/>
              <a:buChar char="•"/>
            </a:pPr>
            <a:r>
              <a:rPr lang="en-US" sz="2400" b="1" dirty="0">
                <a:solidFill>
                  <a:schemeClr val="bg1"/>
                </a:solidFill>
                <a:latin typeface="Segoe UI" pitchFamily="34" charset="0"/>
                <a:ea typeface="Segoe UI" pitchFamily="34" charset="0"/>
                <a:cs typeface="Segoe UI" pitchFamily="34" charset="0"/>
              </a:rPr>
              <a:t>Subnets</a:t>
            </a:r>
          </a:p>
        </p:txBody>
      </p:sp>
      <p:pic>
        <p:nvPicPr>
          <p:cNvPr id="2" name="Picture 1"/>
          <p:cNvPicPr>
            <a:picLocks noChangeAspect="1"/>
          </p:cNvPicPr>
          <p:nvPr/>
        </p:nvPicPr>
        <p:blipFill>
          <a:blip r:embed="rId3"/>
          <a:stretch>
            <a:fillRect/>
          </a:stretch>
        </p:blipFill>
        <p:spPr>
          <a:xfrm>
            <a:off x="5105181" y="800101"/>
            <a:ext cx="4096175" cy="6012643"/>
          </a:xfrm>
          <a:prstGeom prst="rect">
            <a:avLst/>
          </a:prstGeom>
          <a:solidFill>
            <a:schemeClr val="bg1"/>
          </a:solidFill>
        </p:spPr>
      </p:pic>
      <p:sp>
        <p:nvSpPr>
          <p:cNvPr id="8" name="Rectangle 7"/>
          <p:cNvSpPr/>
          <p:nvPr/>
        </p:nvSpPr>
        <p:spPr>
          <a:xfrm>
            <a:off x="130527" y="3479787"/>
            <a:ext cx="4885327" cy="461665"/>
          </a:xfrm>
          <a:prstGeom prst="rect">
            <a:avLst/>
          </a:prstGeom>
        </p:spPr>
        <p:txBody>
          <a:bodyPr wrap="square">
            <a:spAutoFit/>
          </a:bodyPr>
          <a:lstStyle/>
          <a:p>
            <a:pPr marL="285750" indent="-285750">
              <a:buFont typeface="Arial" panose="020B0604020202020204" pitchFamily="34" charset="0"/>
              <a:buChar char="•"/>
            </a:pPr>
            <a:r>
              <a:rPr lang="en-US" sz="2400" b="1" dirty="0">
                <a:solidFill>
                  <a:schemeClr val="bg1"/>
                </a:solidFill>
                <a:latin typeface="Segoe UI" pitchFamily="34" charset="0"/>
                <a:ea typeface="Segoe UI" pitchFamily="34" charset="0"/>
                <a:cs typeface="Segoe UI" pitchFamily="34" charset="0"/>
              </a:rPr>
              <a:t>Network Interface Cards</a:t>
            </a:r>
          </a:p>
        </p:txBody>
      </p:sp>
      <p:pic>
        <p:nvPicPr>
          <p:cNvPr id="10" name="Picture 9"/>
          <p:cNvPicPr>
            <a:picLocks noChangeAspect="1"/>
          </p:cNvPicPr>
          <p:nvPr/>
        </p:nvPicPr>
        <p:blipFill>
          <a:blip r:embed="rId4"/>
          <a:stretch>
            <a:fillRect/>
          </a:stretch>
        </p:blipFill>
        <p:spPr>
          <a:xfrm>
            <a:off x="7229754" y="703253"/>
            <a:ext cx="538726" cy="537690"/>
          </a:xfrm>
          <a:prstGeom prst="rect">
            <a:avLst/>
          </a:prstGeom>
        </p:spPr>
      </p:pic>
      <p:pic>
        <p:nvPicPr>
          <p:cNvPr id="11" name="Picture 10"/>
          <p:cNvPicPr>
            <a:picLocks noChangeAspect="1"/>
          </p:cNvPicPr>
          <p:nvPr/>
        </p:nvPicPr>
        <p:blipFill>
          <a:blip r:embed="rId4"/>
          <a:stretch>
            <a:fillRect/>
          </a:stretch>
        </p:blipFill>
        <p:spPr>
          <a:xfrm>
            <a:off x="7229754" y="1272529"/>
            <a:ext cx="538726" cy="537690"/>
          </a:xfrm>
          <a:prstGeom prst="rect">
            <a:avLst/>
          </a:prstGeom>
        </p:spPr>
      </p:pic>
      <p:pic>
        <p:nvPicPr>
          <p:cNvPr id="12" name="Picture 11"/>
          <p:cNvPicPr>
            <a:picLocks noChangeAspect="1"/>
          </p:cNvPicPr>
          <p:nvPr/>
        </p:nvPicPr>
        <p:blipFill>
          <a:blip r:embed="rId4"/>
          <a:stretch>
            <a:fillRect/>
          </a:stretch>
        </p:blipFill>
        <p:spPr>
          <a:xfrm>
            <a:off x="7229754" y="3961090"/>
            <a:ext cx="538726" cy="537690"/>
          </a:xfrm>
          <a:prstGeom prst="rect">
            <a:avLst/>
          </a:prstGeom>
        </p:spPr>
      </p:pic>
      <p:pic>
        <p:nvPicPr>
          <p:cNvPr id="13" name="Picture 12"/>
          <p:cNvPicPr>
            <a:picLocks noChangeAspect="1"/>
          </p:cNvPicPr>
          <p:nvPr/>
        </p:nvPicPr>
        <p:blipFill>
          <a:blip r:embed="rId5"/>
          <a:stretch>
            <a:fillRect/>
          </a:stretch>
        </p:blipFill>
        <p:spPr>
          <a:xfrm rot="16200000">
            <a:off x="6129924" y="5217513"/>
            <a:ext cx="497112" cy="378025"/>
          </a:xfrm>
          <a:prstGeom prst="rect">
            <a:avLst/>
          </a:prstGeom>
        </p:spPr>
      </p:pic>
      <p:pic>
        <p:nvPicPr>
          <p:cNvPr id="15" name="Picture 14"/>
          <p:cNvPicPr>
            <a:picLocks noChangeAspect="1"/>
          </p:cNvPicPr>
          <p:nvPr/>
        </p:nvPicPr>
        <p:blipFill>
          <a:blip r:embed="rId6"/>
          <a:stretch>
            <a:fillRect/>
          </a:stretch>
        </p:blipFill>
        <p:spPr>
          <a:xfrm>
            <a:off x="5633851" y="5170841"/>
            <a:ext cx="862100" cy="792958"/>
          </a:xfrm>
          <a:prstGeom prst="rect">
            <a:avLst/>
          </a:prstGeom>
        </p:spPr>
      </p:pic>
      <p:pic>
        <p:nvPicPr>
          <p:cNvPr id="16" name="Picture 15"/>
          <p:cNvPicPr>
            <a:picLocks noChangeAspect="1"/>
          </p:cNvPicPr>
          <p:nvPr/>
        </p:nvPicPr>
        <p:blipFill>
          <a:blip r:embed="rId5"/>
          <a:stretch>
            <a:fillRect/>
          </a:stretch>
        </p:blipFill>
        <p:spPr>
          <a:xfrm rot="16200000">
            <a:off x="6018372" y="2541867"/>
            <a:ext cx="497112" cy="378025"/>
          </a:xfrm>
          <a:prstGeom prst="rect">
            <a:avLst/>
          </a:prstGeom>
        </p:spPr>
      </p:pic>
      <p:pic>
        <p:nvPicPr>
          <p:cNvPr id="17" name="Picture 16"/>
          <p:cNvPicPr>
            <a:picLocks noChangeAspect="1"/>
          </p:cNvPicPr>
          <p:nvPr/>
        </p:nvPicPr>
        <p:blipFill>
          <a:blip r:embed="rId6"/>
          <a:stretch>
            <a:fillRect/>
          </a:stretch>
        </p:blipFill>
        <p:spPr>
          <a:xfrm>
            <a:off x="5522299" y="2495195"/>
            <a:ext cx="862100" cy="792958"/>
          </a:xfrm>
          <a:prstGeom prst="rect">
            <a:avLst/>
          </a:prstGeom>
        </p:spPr>
      </p:pic>
      <p:pic>
        <p:nvPicPr>
          <p:cNvPr id="18" name="Picture 17"/>
          <p:cNvPicPr>
            <a:picLocks noChangeAspect="1"/>
          </p:cNvPicPr>
          <p:nvPr/>
        </p:nvPicPr>
        <p:blipFill>
          <a:blip r:embed="rId7"/>
          <a:stretch>
            <a:fillRect/>
          </a:stretch>
        </p:blipFill>
        <p:spPr>
          <a:xfrm>
            <a:off x="9592686" y="2968342"/>
            <a:ext cx="720963" cy="639623"/>
          </a:xfrm>
          <a:prstGeom prst="rect">
            <a:avLst/>
          </a:prstGeom>
        </p:spPr>
      </p:pic>
      <p:cxnSp>
        <p:nvCxnSpPr>
          <p:cNvPr id="20" name="Straight Connector 19"/>
          <p:cNvCxnSpPr>
            <a:stCxn id="10" idx="3"/>
            <a:endCxn id="18" idx="1"/>
          </p:cNvCxnSpPr>
          <p:nvPr/>
        </p:nvCxnSpPr>
        <p:spPr>
          <a:xfrm>
            <a:off x="7768481" y="972099"/>
            <a:ext cx="1824205" cy="23160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1" idx="3"/>
            <a:endCxn id="18" idx="1"/>
          </p:cNvCxnSpPr>
          <p:nvPr/>
        </p:nvCxnSpPr>
        <p:spPr>
          <a:xfrm>
            <a:off x="7768481" y="1541375"/>
            <a:ext cx="1824205" cy="17467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12" idx="3"/>
            <a:endCxn id="18" idx="1"/>
          </p:cNvCxnSpPr>
          <p:nvPr/>
        </p:nvCxnSpPr>
        <p:spPr>
          <a:xfrm flipV="1">
            <a:off x="7768481" y="3288153"/>
            <a:ext cx="1824205" cy="941782"/>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9499251" y="3714249"/>
            <a:ext cx="2632181" cy="677108"/>
          </a:xfrm>
          <a:prstGeom prst="rect">
            <a:avLst/>
          </a:prstGeom>
        </p:spPr>
        <p:txBody>
          <a:bodyPr vert="horz" wrap="square" lIns="91440" tIns="91440" rIns="91440" bIns="91440" rtlCol="0" anchor="t">
            <a:spAutoFit/>
          </a:bodyPr>
          <a:lstStyle/>
          <a:p>
            <a:r>
              <a:rPr lang="en-US" sz="1600" b="1" dirty="0">
                <a:solidFill>
                  <a:schemeClr val="bg1"/>
                </a:solidFill>
                <a:latin typeface="Segoe UI" pitchFamily="34" charset="0"/>
                <a:ea typeface="Segoe UI" pitchFamily="34" charset="0"/>
                <a:cs typeface="Segoe UI" pitchFamily="34" charset="0"/>
              </a:rPr>
              <a:t>Permit or Deny</a:t>
            </a:r>
          </a:p>
          <a:p>
            <a:r>
              <a:rPr lang="en-US" sz="1600" dirty="0">
                <a:solidFill>
                  <a:schemeClr val="bg1"/>
                </a:solidFill>
                <a:latin typeface="Segoe UI" pitchFamily="34" charset="0"/>
                <a:ea typeface="Segoe UI" pitchFamily="34" charset="0"/>
                <a:cs typeface="Segoe UI" pitchFamily="34" charset="0"/>
              </a:rPr>
              <a:t>Based on rulesets created</a:t>
            </a:r>
          </a:p>
        </p:txBody>
      </p:sp>
      <p:sp>
        <p:nvSpPr>
          <p:cNvPr id="26" name="Rectangle 25"/>
          <p:cNvSpPr/>
          <p:nvPr/>
        </p:nvSpPr>
        <p:spPr>
          <a:xfrm>
            <a:off x="104614" y="3999103"/>
            <a:ext cx="4477188" cy="461665"/>
          </a:xfrm>
          <a:prstGeom prst="rect">
            <a:avLst/>
          </a:prstGeom>
        </p:spPr>
        <p:txBody>
          <a:bodyPr wrap="none">
            <a:spAutoFit/>
          </a:bodyPr>
          <a:lstStyle/>
          <a:p>
            <a:pPr marL="285750" indent="-285750">
              <a:buFont typeface="Arial" panose="020B0604020202020204" pitchFamily="34" charset="0"/>
              <a:buChar char="•"/>
            </a:pPr>
            <a:r>
              <a:rPr lang="en-US" sz="2400" b="1" dirty="0">
                <a:solidFill>
                  <a:schemeClr val="bg1"/>
                </a:solidFill>
                <a:latin typeface="Segoe UI" pitchFamily="34" charset="0"/>
                <a:ea typeface="Segoe UI" pitchFamily="34" charset="0"/>
                <a:cs typeface="Segoe UI" pitchFamily="34" charset="0"/>
              </a:rPr>
              <a:t>Network Security Groups (NSG)</a:t>
            </a:r>
          </a:p>
        </p:txBody>
      </p:sp>
      <p:cxnSp>
        <p:nvCxnSpPr>
          <p:cNvPr id="14" name="Straight Connector 13"/>
          <p:cNvCxnSpPr/>
          <p:nvPr/>
        </p:nvCxnSpPr>
        <p:spPr>
          <a:xfrm flipV="1">
            <a:off x="6567493" y="4181583"/>
            <a:ext cx="0" cy="121235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6495951" y="1582220"/>
            <a:ext cx="0" cy="1140432"/>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74689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6"/>
                                        </p:tgtEl>
                                        <p:attrNameLst>
                                          <p:attrName>style.textDecorationUnderline</p:attrName>
                                        </p:attrNameLst>
                                      </p:cBhvr>
                                      <p:to>
                                        <p:strVal val="true"/>
                                      </p:to>
                                    </p:set>
                                  </p:childTnLst>
                                </p:cTn>
                              </p:par>
                              <p:par>
                                <p:cTn id="7" presetID="26" presetClass="emph" presetSubtype="0" fill="hold" nodeType="withEffect">
                                  <p:stCondLst>
                                    <p:cond delay="0"/>
                                  </p:stCondLst>
                                  <p:childTnLst>
                                    <p:animEffect transition="out" filter="fade">
                                      <p:cBhvr>
                                        <p:cTn id="8" dur="500" tmFilter="0, 0; .2, .5; .8, .5; 1, 0"/>
                                        <p:tgtEl>
                                          <p:spTgt spid="2"/>
                                        </p:tgtEl>
                                      </p:cBhvr>
                                    </p:animEffect>
                                    <p:animScale>
                                      <p:cBhvr>
                                        <p:cTn id="9" dur="250" autoRev="1" fill="hold"/>
                                        <p:tgtEl>
                                          <p:spTgt spid="2"/>
                                        </p:tgtEl>
                                      </p:cBhvr>
                                      <p:by x="105000" y="105000"/>
                                    </p:animScale>
                                  </p:childTnLst>
                                </p:cTn>
                              </p:par>
                            </p:childTnLst>
                          </p:cTn>
                        </p:par>
                      </p:childTnLst>
                    </p:cTn>
                  </p:par>
                  <p:par>
                    <p:cTn id="10" fill="hold">
                      <p:stCondLst>
                        <p:cond delay="indefinite"/>
                      </p:stCondLst>
                      <p:childTnLst>
                        <p:par>
                          <p:cTn id="11" fill="hold">
                            <p:stCondLst>
                              <p:cond delay="0"/>
                            </p:stCondLst>
                            <p:childTnLst>
                              <p:par>
                                <p:cTn id="12" presetID="18" presetClass="emph" presetSubtype="0" fill="hold" grpId="0" nodeType="clickEffect">
                                  <p:stCondLst>
                                    <p:cond delay="0"/>
                                  </p:stCondLst>
                                  <p:iterate type="lt">
                                    <p:tmPct val="4000"/>
                                  </p:iterate>
                                  <p:childTnLst>
                                    <p:set>
                                      <p:cBhvr override="childStyle">
                                        <p:cTn id="13" dur="500" fill="hold"/>
                                        <p:tgtEl>
                                          <p:spTgt spid="8"/>
                                        </p:tgtEl>
                                        <p:attrNameLst>
                                          <p:attrName>style.textDecorationUnderline</p:attrName>
                                        </p:attrNameLst>
                                      </p:cBhvr>
                                      <p:to>
                                        <p:strVal val="true"/>
                                      </p:to>
                                    </p:set>
                                  </p:childTnLst>
                                </p:cTn>
                              </p:par>
                              <p:par>
                                <p:cTn id="14" presetID="26" presetClass="emph" presetSubtype="0" fill="hold" nodeType="withEffect">
                                  <p:stCondLst>
                                    <p:cond delay="0"/>
                                  </p:stCondLst>
                                  <p:childTnLst>
                                    <p:animEffect transition="out" filter="fade">
                                      <p:cBhvr>
                                        <p:cTn id="15" dur="500" tmFilter="0, 0; .2, .5; .8, .5; 1, 0"/>
                                        <p:tgtEl>
                                          <p:spTgt spid="13"/>
                                        </p:tgtEl>
                                      </p:cBhvr>
                                    </p:animEffect>
                                    <p:animScale>
                                      <p:cBhvr>
                                        <p:cTn id="16" dur="250" autoRev="1" fill="hold"/>
                                        <p:tgtEl>
                                          <p:spTgt spid="13"/>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16"/>
                                        </p:tgtEl>
                                      </p:cBhvr>
                                    </p:animEffect>
                                    <p:animScale>
                                      <p:cBhvr>
                                        <p:cTn id="19" dur="250" autoRev="1" fill="hold"/>
                                        <p:tgtEl>
                                          <p:spTgt spid="16"/>
                                        </p:tgtEl>
                                      </p:cBhvr>
                                      <p:by x="105000" y="105000"/>
                                    </p:animScale>
                                  </p:childTnLst>
                                </p:cTn>
                              </p:par>
                            </p:childTnLst>
                          </p:cTn>
                        </p:par>
                      </p:childTnLst>
                    </p:cTn>
                  </p:par>
                  <p:par>
                    <p:cTn id="20" fill="hold">
                      <p:stCondLst>
                        <p:cond delay="indefinite"/>
                      </p:stCondLst>
                      <p:childTnLst>
                        <p:par>
                          <p:cTn id="21" fill="hold">
                            <p:stCondLst>
                              <p:cond delay="0"/>
                            </p:stCondLst>
                            <p:childTnLst>
                              <p:par>
                                <p:cTn id="22" presetID="18" presetClass="emph" presetSubtype="0" fill="hold" grpId="0" nodeType="clickEffect">
                                  <p:stCondLst>
                                    <p:cond delay="0"/>
                                  </p:stCondLst>
                                  <p:iterate type="lt">
                                    <p:tmPct val="4000"/>
                                  </p:iterate>
                                  <p:childTnLst>
                                    <p:set>
                                      <p:cBhvr override="childStyle">
                                        <p:cTn id="23" dur="500" fill="hold"/>
                                        <p:tgtEl>
                                          <p:spTgt spid="26"/>
                                        </p:tgtEl>
                                        <p:attrNameLst>
                                          <p:attrName>style.textDecorationUnderline</p:attrName>
                                        </p:attrNameLst>
                                      </p:cBhvr>
                                      <p:to>
                                        <p:strVal val="true"/>
                                      </p:to>
                                    </p:set>
                                  </p:childTnLst>
                                </p:cTn>
                              </p:par>
                              <p:par>
                                <p:cTn id="24" presetID="26" presetClass="emph" presetSubtype="0" fill="hold" nodeType="withEffect">
                                  <p:stCondLst>
                                    <p:cond delay="0"/>
                                  </p:stCondLst>
                                  <p:childTnLst>
                                    <p:animEffect transition="out" filter="fade">
                                      <p:cBhvr>
                                        <p:cTn id="25" dur="500" tmFilter="0, 0; .2, .5; .8, .5; 1, 0"/>
                                        <p:tgtEl>
                                          <p:spTgt spid="12"/>
                                        </p:tgtEl>
                                      </p:cBhvr>
                                    </p:animEffect>
                                    <p:animScale>
                                      <p:cBhvr>
                                        <p:cTn id="26" dur="250" autoRev="1" fill="hold"/>
                                        <p:tgtEl>
                                          <p:spTgt spid="12"/>
                                        </p:tgtEl>
                                      </p:cBhvr>
                                      <p:by x="105000" y="105000"/>
                                    </p:animScale>
                                  </p:childTnLst>
                                </p:cTn>
                              </p:par>
                              <p:par>
                                <p:cTn id="27" presetID="26" presetClass="emph" presetSubtype="0" fill="hold" nodeType="withEffect">
                                  <p:stCondLst>
                                    <p:cond delay="0"/>
                                  </p:stCondLst>
                                  <p:childTnLst>
                                    <p:animEffect transition="out" filter="fade">
                                      <p:cBhvr>
                                        <p:cTn id="28" dur="500" tmFilter="0, 0; .2, .5; .8, .5; 1, 0"/>
                                        <p:tgtEl>
                                          <p:spTgt spid="11"/>
                                        </p:tgtEl>
                                      </p:cBhvr>
                                    </p:animEffect>
                                    <p:animScale>
                                      <p:cBhvr>
                                        <p:cTn id="29" dur="250" autoRev="1" fill="hold"/>
                                        <p:tgtEl>
                                          <p:spTgt spid="11"/>
                                        </p:tgtEl>
                                      </p:cBhvr>
                                      <p:by x="105000" y="105000"/>
                                    </p:animScale>
                                  </p:childTnLst>
                                </p:cTn>
                              </p:par>
                              <p:par>
                                <p:cTn id="30" presetID="26" presetClass="emph" presetSubtype="0" fill="hold" nodeType="withEffect">
                                  <p:stCondLst>
                                    <p:cond delay="0"/>
                                  </p:stCondLst>
                                  <p:childTnLst>
                                    <p:animEffect transition="out" filter="fade">
                                      <p:cBhvr>
                                        <p:cTn id="31" dur="500" tmFilter="0, 0; .2, .5; .8, .5; 1, 0"/>
                                        <p:tgtEl>
                                          <p:spTgt spid="10"/>
                                        </p:tgtEl>
                                      </p:cBhvr>
                                    </p:animEffect>
                                    <p:animScale>
                                      <p:cBhvr>
                                        <p:cTn id="32" dur="250" autoRev="1" fill="hold"/>
                                        <p:tgtEl>
                                          <p:spTgt spid="10"/>
                                        </p:tgtEl>
                                      </p:cBhvr>
                                      <p:by x="105000" y="105000"/>
                                    </p:animScale>
                                  </p:childTnLst>
                                </p:cTn>
                              </p:par>
                              <p:par>
                                <p:cTn id="33" presetID="26" presetClass="emph" presetSubtype="0" fill="hold" nodeType="withEffect">
                                  <p:stCondLst>
                                    <p:cond delay="0"/>
                                  </p:stCondLst>
                                  <p:childTnLst>
                                    <p:animEffect transition="out" filter="fade">
                                      <p:cBhvr>
                                        <p:cTn id="34" dur="500" tmFilter="0, 0; .2, .5; .8, .5; 1, 0"/>
                                        <p:tgtEl>
                                          <p:spTgt spid="18"/>
                                        </p:tgtEl>
                                      </p:cBhvr>
                                    </p:animEffect>
                                    <p:animScale>
                                      <p:cBhvr>
                                        <p:cTn id="35"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26" grpId="0"/>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84260D3-DE97-4030-A934-B7DAA912BCB4}"/>
              </a:ext>
            </a:extLst>
          </p:cNvPr>
          <p:cNvSpPr>
            <a:spLocks noGrp="1"/>
          </p:cNvSpPr>
          <p:nvPr>
            <p:ph type="body" sz="quarter" idx="15"/>
          </p:nvPr>
        </p:nvSpPr>
        <p:spPr/>
        <p:txBody>
          <a:bodyPr/>
          <a:lstStyle/>
          <a:p>
            <a:pPr lvl="0" defTabSz="932742">
              <a:lnSpc>
                <a:spcPct val="90000"/>
              </a:lnSpc>
              <a:buClrTx/>
              <a:buSzPct val="90000"/>
            </a:pPr>
            <a:r>
              <a:rPr lang="en-US" sz="4000" dirty="0">
                <a:latin typeface="Segoe UI Light"/>
                <a:ea typeface="+mn-ea"/>
                <a:cs typeface="+mn-cs"/>
              </a:rPr>
              <a:t>Web Jobs</a:t>
            </a:r>
          </a:p>
        </p:txBody>
      </p:sp>
    </p:spTree>
    <p:extLst>
      <p:ext uri="{BB962C8B-B14F-4D97-AF65-F5344CB8AC3E}">
        <p14:creationId xmlns:p14="http://schemas.microsoft.com/office/powerpoint/2010/main" val="2188775118"/>
      </p:ext>
    </p:extLst>
  </p:cSld>
  <p:clrMapOvr>
    <a:masterClrMapping/>
  </p:clrMapOvr>
  <p:transition>
    <p:fade/>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C474BDF-6263-48CE-8D5B-67B059DC5447}"/>
              </a:ext>
            </a:extLst>
          </p:cNvPr>
          <p:cNvSpPr>
            <a:spLocks noGrp="1"/>
          </p:cNvSpPr>
          <p:nvPr>
            <p:ph type="body" sz="quarter" idx="11"/>
          </p:nvPr>
        </p:nvSpPr>
        <p:spPr>
          <a:xfrm>
            <a:off x="352759" y="1533892"/>
            <a:ext cx="11730944" cy="4616327"/>
          </a:xfrm>
        </p:spPr>
        <p:txBody>
          <a:bodyPr/>
          <a:lstStyle/>
          <a:p>
            <a:r>
              <a:rPr lang="en-US" sz="3200" dirty="0"/>
              <a:t>Part of Azure App Services (Web Apps)</a:t>
            </a:r>
          </a:p>
          <a:p>
            <a:r>
              <a:rPr lang="en-US" sz="3200" dirty="0" err="1"/>
              <a:t>WebJobs</a:t>
            </a:r>
            <a:endParaRPr lang="en-US" sz="3200" dirty="0"/>
          </a:p>
          <a:p>
            <a:pPr lvl="1"/>
            <a:r>
              <a:rPr lang="en-US" sz="3200" dirty="0"/>
              <a:t>Designed to run background tasks</a:t>
            </a:r>
          </a:p>
          <a:p>
            <a:pPr lvl="2"/>
            <a:r>
              <a:rPr lang="en-US" sz="2400" dirty="0"/>
              <a:t>Manual (On-Demand) job execution</a:t>
            </a:r>
          </a:p>
          <a:p>
            <a:pPr lvl="2"/>
            <a:r>
              <a:rPr lang="en-US" sz="2400" dirty="0"/>
              <a:t>Scheduled (Chron) job execution</a:t>
            </a:r>
          </a:p>
          <a:p>
            <a:pPr lvl="2"/>
            <a:r>
              <a:rPr lang="en-US" sz="2400" dirty="0"/>
              <a:t>Continuous job execution</a:t>
            </a:r>
            <a:endParaRPr lang="en-US" sz="3600" dirty="0"/>
          </a:p>
          <a:p>
            <a:r>
              <a:rPr lang="en-US" sz="3200" dirty="0"/>
              <a:t>Enable “</a:t>
            </a:r>
            <a:r>
              <a:rPr lang="en-US" sz="3200" dirty="0" err="1"/>
              <a:t>AlwaysOn</a:t>
            </a:r>
            <a:r>
              <a:rPr lang="en-US" sz="3200" dirty="0"/>
              <a:t>” on the web app to ensure that continuous </a:t>
            </a:r>
            <a:r>
              <a:rPr lang="en-US" sz="3200" dirty="0" err="1"/>
              <a:t>WebJobs</a:t>
            </a:r>
            <a:r>
              <a:rPr lang="en-US" sz="3200" dirty="0"/>
              <a:t> are available during idle times.</a:t>
            </a:r>
          </a:p>
          <a:p>
            <a:endParaRPr lang="en-US" sz="1800" dirty="0"/>
          </a:p>
        </p:txBody>
      </p:sp>
      <p:sp>
        <p:nvSpPr>
          <p:cNvPr id="5" name="Text Placeholder 4">
            <a:extLst>
              <a:ext uri="{FF2B5EF4-FFF2-40B4-BE49-F238E27FC236}">
                <a16:creationId xmlns:a16="http://schemas.microsoft.com/office/drawing/2014/main" id="{35DDB668-C1EB-4CE3-BA6B-40DE7A170EE6}"/>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B781BE75-1926-4A0B-AC27-7B88DCFE1D02}"/>
              </a:ext>
            </a:extLst>
          </p:cNvPr>
          <p:cNvSpPr>
            <a:spLocks noGrp="1"/>
          </p:cNvSpPr>
          <p:nvPr>
            <p:ph type="title"/>
          </p:nvPr>
        </p:nvSpPr>
        <p:spPr/>
        <p:txBody>
          <a:bodyPr/>
          <a:lstStyle/>
          <a:p>
            <a:r>
              <a:rPr lang="en-US" dirty="0"/>
              <a:t>Web Jobs</a:t>
            </a:r>
          </a:p>
        </p:txBody>
      </p:sp>
      <p:pic>
        <p:nvPicPr>
          <p:cNvPr id="7" name="Picture 6">
            <a:extLst>
              <a:ext uri="{FF2B5EF4-FFF2-40B4-BE49-F238E27FC236}">
                <a16:creationId xmlns:a16="http://schemas.microsoft.com/office/drawing/2014/main" id="{A7344699-B0CF-4A6E-862B-3CE525CDF74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1631" y="1527348"/>
            <a:ext cx="2389441" cy="2389441"/>
          </a:xfrm>
          <a:prstGeom prst="rect">
            <a:avLst/>
          </a:prstGeom>
        </p:spPr>
      </p:pic>
    </p:spTree>
    <p:extLst>
      <p:ext uri="{BB962C8B-B14F-4D97-AF65-F5344CB8AC3E}">
        <p14:creationId xmlns:p14="http://schemas.microsoft.com/office/powerpoint/2010/main" val="279186795"/>
      </p:ext>
    </p:extLst>
  </p:cSld>
  <p:clrMapOvr>
    <a:masterClrMapping/>
  </p:clrMapOvr>
  <p:transition>
    <p:fade/>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27B4B52-101C-438D-A1E8-1FD65CD6899B}"/>
              </a:ext>
            </a:extLst>
          </p:cNvPr>
          <p:cNvSpPr>
            <a:spLocks noGrp="1"/>
          </p:cNvSpPr>
          <p:nvPr>
            <p:ph type="body" sz="quarter" idx="11"/>
          </p:nvPr>
        </p:nvSpPr>
        <p:spPr>
          <a:xfrm>
            <a:off x="352759" y="1586646"/>
            <a:ext cx="11730944" cy="3983037"/>
          </a:xfrm>
        </p:spPr>
        <p:txBody>
          <a:bodyPr/>
          <a:lstStyle/>
          <a:p>
            <a:pPr marL="0" indent="0">
              <a:buNone/>
            </a:pPr>
            <a:r>
              <a:rPr lang="en-US" sz="2400" dirty="0"/>
              <a:t>Supported File Types:</a:t>
            </a:r>
          </a:p>
          <a:p>
            <a:pPr lvl="1"/>
            <a:r>
              <a:rPr lang="en-US" sz="2000" dirty="0"/>
              <a:t>Scripts</a:t>
            </a:r>
          </a:p>
          <a:p>
            <a:pPr lvl="1"/>
            <a:r>
              <a:rPr lang="en-US" sz="2000" dirty="0"/>
              <a:t>Command-Line Executables</a:t>
            </a:r>
          </a:p>
          <a:p>
            <a:endParaRPr lang="en-US" sz="2800" dirty="0"/>
          </a:p>
          <a:p>
            <a:endParaRPr lang="en-US" sz="2800" dirty="0"/>
          </a:p>
          <a:p>
            <a:endParaRPr lang="en-US" sz="2400" dirty="0"/>
          </a:p>
          <a:p>
            <a:r>
              <a:rPr lang="en-US" sz="2400" dirty="0"/>
              <a:t>Scale: Singleton, Multi-Instance</a:t>
            </a:r>
          </a:p>
          <a:p>
            <a:endParaRPr lang="en-US" sz="2800" dirty="0"/>
          </a:p>
          <a:p>
            <a:endParaRPr lang="en-US" sz="2800" dirty="0"/>
          </a:p>
          <a:p>
            <a:endParaRPr lang="en-US" sz="1100" dirty="0"/>
          </a:p>
        </p:txBody>
      </p:sp>
      <p:sp>
        <p:nvSpPr>
          <p:cNvPr id="4" name="Text Placeholder 3">
            <a:extLst>
              <a:ext uri="{FF2B5EF4-FFF2-40B4-BE49-F238E27FC236}">
                <a16:creationId xmlns:a16="http://schemas.microsoft.com/office/drawing/2014/main" id="{D7C32EF6-754E-47CD-A26C-426AC580E833}"/>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61B7740-F3A3-4C22-A7BF-B464A1F0770F}"/>
              </a:ext>
            </a:extLst>
          </p:cNvPr>
          <p:cNvSpPr>
            <a:spLocks noGrp="1"/>
          </p:cNvSpPr>
          <p:nvPr>
            <p:ph type="title"/>
          </p:nvPr>
        </p:nvSpPr>
        <p:spPr/>
        <p:txBody>
          <a:bodyPr/>
          <a:lstStyle/>
          <a:p>
            <a:r>
              <a:rPr lang="en-US" dirty="0"/>
              <a:t>Light-weight CPU Intensive Tasks</a:t>
            </a:r>
          </a:p>
        </p:txBody>
      </p:sp>
      <p:grpSp>
        <p:nvGrpSpPr>
          <p:cNvPr id="6" name="Group 5">
            <a:extLst>
              <a:ext uri="{FF2B5EF4-FFF2-40B4-BE49-F238E27FC236}">
                <a16:creationId xmlns:a16="http://schemas.microsoft.com/office/drawing/2014/main" id="{8025AB44-F748-442A-9E52-1E8C4BF027E7}"/>
              </a:ext>
            </a:extLst>
          </p:cNvPr>
          <p:cNvGrpSpPr/>
          <p:nvPr/>
        </p:nvGrpSpPr>
        <p:grpSpPr>
          <a:xfrm>
            <a:off x="1319347" y="3274067"/>
            <a:ext cx="9797768" cy="1070196"/>
            <a:chOff x="567531" y="3258922"/>
            <a:chExt cx="10642799" cy="1479855"/>
          </a:xfrm>
        </p:grpSpPr>
        <p:grpSp>
          <p:nvGrpSpPr>
            <p:cNvPr id="7" name="Group 6">
              <a:extLst>
                <a:ext uri="{FF2B5EF4-FFF2-40B4-BE49-F238E27FC236}">
                  <a16:creationId xmlns:a16="http://schemas.microsoft.com/office/drawing/2014/main" id="{A445BAE8-D599-4111-B4DA-2B8A45DC5F32}"/>
                </a:ext>
              </a:extLst>
            </p:cNvPr>
            <p:cNvGrpSpPr/>
            <p:nvPr/>
          </p:nvGrpSpPr>
          <p:grpSpPr>
            <a:xfrm>
              <a:off x="567531" y="3276179"/>
              <a:ext cx="1874451" cy="1462598"/>
              <a:chOff x="567531" y="3290916"/>
              <a:chExt cx="1874451" cy="1462598"/>
            </a:xfrm>
          </p:grpSpPr>
          <p:pic>
            <p:nvPicPr>
              <p:cNvPr id="26" name="Picture 25" descr="http://static2.xdeb.org/sites/default/files/blog_image_gallery/terminal.png">
                <a:extLst>
                  <a:ext uri="{FF2B5EF4-FFF2-40B4-BE49-F238E27FC236}">
                    <a16:creationId xmlns:a16="http://schemas.microsoft.com/office/drawing/2014/main" id="{027258DE-F743-4AA1-A880-08F22C2AD29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1670" y="3290916"/>
                <a:ext cx="941247" cy="941247"/>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10">
                <a:extLst>
                  <a:ext uri="{FF2B5EF4-FFF2-40B4-BE49-F238E27FC236}">
                    <a16:creationId xmlns:a16="http://schemas.microsoft.com/office/drawing/2014/main" id="{A913E28E-AF35-449F-8208-E006FCDA04EF}"/>
                  </a:ext>
                </a:extLst>
              </p:cNvPr>
              <p:cNvSpPr txBox="1"/>
              <p:nvPr/>
            </p:nvSpPr>
            <p:spPr>
              <a:xfrm>
                <a:off x="567531" y="4269082"/>
                <a:ext cx="1874451" cy="4844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run.cmd, run.bat</a:t>
                </a:r>
              </a:p>
            </p:txBody>
          </p:sp>
        </p:grpSp>
        <p:grpSp>
          <p:nvGrpSpPr>
            <p:cNvPr id="8" name="Group 7">
              <a:extLst>
                <a:ext uri="{FF2B5EF4-FFF2-40B4-BE49-F238E27FC236}">
                  <a16:creationId xmlns:a16="http://schemas.microsoft.com/office/drawing/2014/main" id="{A03C1F37-7288-4DC6-BDF7-83AFD7B2F9CF}"/>
                </a:ext>
              </a:extLst>
            </p:cNvPr>
            <p:cNvGrpSpPr/>
            <p:nvPr/>
          </p:nvGrpSpPr>
          <p:grpSpPr>
            <a:xfrm>
              <a:off x="2718720" y="3322937"/>
              <a:ext cx="943300" cy="1415241"/>
              <a:chOff x="2320559" y="3383229"/>
              <a:chExt cx="943300" cy="1415241"/>
            </a:xfrm>
          </p:grpSpPr>
          <p:pic>
            <p:nvPicPr>
              <p:cNvPr id="24" name="Picture 23">
                <a:extLst>
                  <a:ext uri="{FF2B5EF4-FFF2-40B4-BE49-F238E27FC236}">
                    <a16:creationId xmlns:a16="http://schemas.microsoft.com/office/drawing/2014/main" id="{044D8608-2669-4C6E-9209-5F3584D39C1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14479" y="3383229"/>
                <a:ext cx="699005" cy="780288"/>
              </a:xfrm>
              <a:prstGeom prst="rect">
                <a:avLst/>
              </a:prstGeom>
            </p:spPr>
          </p:pic>
          <p:sp>
            <p:nvSpPr>
              <p:cNvPr id="25" name="TextBox 11">
                <a:extLst>
                  <a:ext uri="{FF2B5EF4-FFF2-40B4-BE49-F238E27FC236}">
                    <a16:creationId xmlns:a16="http://schemas.microsoft.com/office/drawing/2014/main" id="{284F0908-1143-43D9-B338-E4A06EED5D94}"/>
                  </a:ext>
                </a:extLst>
              </p:cNvPr>
              <p:cNvSpPr txBox="1"/>
              <p:nvPr/>
            </p:nvSpPr>
            <p:spPr>
              <a:xfrm>
                <a:off x="2320559" y="4314037"/>
                <a:ext cx="943300" cy="48443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run.exe</a:t>
                </a:r>
              </a:p>
            </p:txBody>
          </p:sp>
        </p:grpSp>
        <p:grpSp>
          <p:nvGrpSpPr>
            <p:cNvPr id="9" name="Group 8">
              <a:extLst>
                <a:ext uri="{FF2B5EF4-FFF2-40B4-BE49-F238E27FC236}">
                  <a16:creationId xmlns:a16="http://schemas.microsoft.com/office/drawing/2014/main" id="{77C9092F-7B91-411B-99DC-D6750DAD0057}"/>
                </a:ext>
              </a:extLst>
            </p:cNvPr>
            <p:cNvGrpSpPr/>
            <p:nvPr/>
          </p:nvGrpSpPr>
          <p:grpSpPr>
            <a:xfrm>
              <a:off x="3987232" y="3258922"/>
              <a:ext cx="1009080" cy="1479254"/>
              <a:chOff x="3640103" y="3255198"/>
              <a:chExt cx="1009080" cy="1479254"/>
            </a:xfrm>
          </p:grpSpPr>
          <p:pic>
            <p:nvPicPr>
              <p:cNvPr id="22" name="Picture 21" descr="http://ts2.mm.bing.net/th?id=HN.608047454047176771&amp;w=161&amp;h=164&amp;c=7&amp;rs=1&amp;pid=1.7">
                <a:extLst>
                  <a:ext uri="{FF2B5EF4-FFF2-40B4-BE49-F238E27FC236}">
                    <a16:creationId xmlns:a16="http://schemas.microsoft.com/office/drawing/2014/main" id="{16561B57-01A7-4754-A388-99232B68DD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0103" y="3255198"/>
                <a:ext cx="994156" cy="101268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5">
                <a:extLst>
                  <a:ext uri="{FF2B5EF4-FFF2-40B4-BE49-F238E27FC236}">
                    <a16:creationId xmlns:a16="http://schemas.microsoft.com/office/drawing/2014/main" id="{3E312A64-D24A-42C7-A4B2-CC8A8FFE3558}"/>
                  </a:ext>
                </a:extLst>
              </p:cNvPr>
              <p:cNvSpPr txBox="1"/>
              <p:nvPr/>
            </p:nvSpPr>
            <p:spPr>
              <a:xfrm>
                <a:off x="3693381" y="4250020"/>
                <a:ext cx="955802" cy="4844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run.ps1</a:t>
                </a:r>
              </a:p>
            </p:txBody>
          </p:sp>
        </p:grpSp>
        <p:grpSp>
          <p:nvGrpSpPr>
            <p:cNvPr id="10" name="Group 9">
              <a:extLst>
                <a:ext uri="{FF2B5EF4-FFF2-40B4-BE49-F238E27FC236}">
                  <a16:creationId xmlns:a16="http://schemas.microsoft.com/office/drawing/2014/main" id="{B34446FE-6FCF-4C0A-A3CE-35BB6C8E086B}"/>
                </a:ext>
              </a:extLst>
            </p:cNvPr>
            <p:cNvGrpSpPr/>
            <p:nvPr/>
          </p:nvGrpSpPr>
          <p:grpSpPr>
            <a:xfrm>
              <a:off x="5363054" y="3294879"/>
              <a:ext cx="890119" cy="1443296"/>
              <a:chOff x="5102707" y="3328315"/>
              <a:chExt cx="890119" cy="1443296"/>
            </a:xfrm>
          </p:grpSpPr>
          <p:pic>
            <p:nvPicPr>
              <p:cNvPr id="20" name="Picture 19" descr="http://secpod.org/blog/wp-content/uploads/2014/09/bash_shell.png">
                <a:extLst>
                  <a:ext uri="{FF2B5EF4-FFF2-40B4-BE49-F238E27FC236}">
                    <a16:creationId xmlns:a16="http://schemas.microsoft.com/office/drawing/2014/main" id="{0CD7406F-DDEF-4550-878A-19434E925E4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02707" y="3328315"/>
                <a:ext cx="890119" cy="89011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16">
                <a:extLst>
                  <a:ext uri="{FF2B5EF4-FFF2-40B4-BE49-F238E27FC236}">
                    <a16:creationId xmlns:a16="http://schemas.microsoft.com/office/drawing/2014/main" id="{D9AA7769-45A6-4E77-B835-933DC571C1AD}"/>
                  </a:ext>
                </a:extLst>
              </p:cNvPr>
              <p:cNvSpPr txBox="1"/>
              <p:nvPr/>
            </p:nvSpPr>
            <p:spPr>
              <a:xfrm>
                <a:off x="5158877" y="4287179"/>
                <a:ext cx="826158" cy="4844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run.sh</a:t>
                </a:r>
              </a:p>
            </p:txBody>
          </p:sp>
        </p:grpSp>
        <p:grpSp>
          <p:nvGrpSpPr>
            <p:cNvPr id="11" name="Group 10">
              <a:extLst>
                <a:ext uri="{FF2B5EF4-FFF2-40B4-BE49-F238E27FC236}">
                  <a16:creationId xmlns:a16="http://schemas.microsoft.com/office/drawing/2014/main" id="{C2C117BC-F871-46BC-8D0B-7C99689C247E}"/>
                </a:ext>
              </a:extLst>
            </p:cNvPr>
            <p:cNvGrpSpPr/>
            <p:nvPr/>
          </p:nvGrpSpPr>
          <p:grpSpPr>
            <a:xfrm>
              <a:off x="6634839" y="3352382"/>
              <a:ext cx="1206349" cy="1385795"/>
              <a:chOff x="6461274" y="3449567"/>
              <a:chExt cx="1206349" cy="1385795"/>
            </a:xfrm>
          </p:grpSpPr>
          <p:pic>
            <p:nvPicPr>
              <p:cNvPr id="18" name="Picture 17">
                <a:extLst>
                  <a:ext uri="{FF2B5EF4-FFF2-40B4-BE49-F238E27FC236}">
                    <a16:creationId xmlns:a16="http://schemas.microsoft.com/office/drawing/2014/main" id="{6C6832E0-E9CE-47EC-B386-ED97355DEC6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61274" y="3449567"/>
                <a:ext cx="1206349" cy="647619"/>
              </a:xfrm>
              <a:prstGeom prst="rect">
                <a:avLst/>
              </a:prstGeom>
            </p:spPr>
          </p:pic>
          <p:sp>
            <p:nvSpPr>
              <p:cNvPr id="19" name="TextBox 17">
                <a:extLst>
                  <a:ext uri="{FF2B5EF4-FFF2-40B4-BE49-F238E27FC236}">
                    <a16:creationId xmlns:a16="http://schemas.microsoft.com/office/drawing/2014/main" id="{CFCAB455-0246-4476-B2D0-3437EC133C87}"/>
                  </a:ext>
                </a:extLst>
              </p:cNvPr>
              <p:cNvSpPr txBox="1"/>
              <p:nvPr/>
            </p:nvSpPr>
            <p:spPr>
              <a:xfrm>
                <a:off x="6598615" y="4350929"/>
                <a:ext cx="1001976" cy="484433"/>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err="1">
                    <a:solidFill>
                      <a:schemeClr val="tx2"/>
                    </a:solidFill>
                  </a:rPr>
                  <a:t>run.php</a:t>
                </a:r>
                <a:endParaRPr lang="en-US" sz="1632" dirty="0">
                  <a:solidFill>
                    <a:schemeClr val="tx2"/>
                  </a:solidFill>
                </a:endParaRPr>
              </a:p>
            </p:txBody>
          </p:sp>
        </p:grpSp>
        <p:grpSp>
          <p:nvGrpSpPr>
            <p:cNvPr id="12" name="Group 11">
              <a:extLst>
                <a:ext uri="{FF2B5EF4-FFF2-40B4-BE49-F238E27FC236}">
                  <a16:creationId xmlns:a16="http://schemas.microsoft.com/office/drawing/2014/main" id="{76A1FBFD-8BFC-455F-B5E4-96BA5C5CF4BD}"/>
                </a:ext>
              </a:extLst>
            </p:cNvPr>
            <p:cNvGrpSpPr/>
            <p:nvPr/>
          </p:nvGrpSpPr>
          <p:grpSpPr>
            <a:xfrm>
              <a:off x="8222854" y="3276781"/>
              <a:ext cx="1000395" cy="1461395"/>
              <a:chOff x="8136071" y="3290916"/>
              <a:chExt cx="1000395" cy="1461395"/>
            </a:xfrm>
          </p:grpSpPr>
          <p:pic>
            <p:nvPicPr>
              <p:cNvPr id="16" name="Picture 15">
                <a:extLst>
                  <a:ext uri="{FF2B5EF4-FFF2-40B4-BE49-F238E27FC236}">
                    <a16:creationId xmlns:a16="http://schemas.microsoft.com/office/drawing/2014/main" id="{B86DDF81-C9B8-4DF2-A8BC-79D55334064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6071" y="3290916"/>
                <a:ext cx="1000395" cy="964920"/>
              </a:xfrm>
              <a:prstGeom prst="rect">
                <a:avLst/>
              </a:prstGeom>
            </p:spPr>
          </p:pic>
          <p:sp>
            <p:nvSpPr>
              <p:cNvPr id="17" name="TextBox 16">
                <a:extLst>
                  <a:ext uri="{FF2B5EF4-FFF2-40B4-BE49-F238E27FC236}">
                    <a16:creationId xmlns:a16="http://schemas.microsoft.com/office/drawing/2014/main" id="{5943C7FC-9E8E-4791-BC08-C2CD47E88117}"/>
                  </a:ext>
                </a:extLst>
              </p:cNvPr>
              <p:cNvSpPr txBox="1"/>
              <p:nvPr/>
            </p:nvSpPr>
            <p:spPr>
              <a:xfrm>
                <a:off x="8240743" y="4267879"/>
                <a:ext cx="845695" cy="4844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run.py</a:t>
                </a:r>
              </a:p>
            </p:txBody>
          </p:sp>
        </p:grpSp>
        <p:grpSp>
          <p:nvGrpSpPr>
            <p:cNvPr id="13" name="Group 12">
              <a:extLst>
                <a:ext uri="{FF2B5EF4-FFF2-40B4-BE49-F238E27FC236}">
                  <a16:creationId xmlns:a16="http://schemas.microsoft.com/office/drawing/2014/main" id="{CCCC4555-086E-4634-8224-37EB525F0EB4}"/>
                </a:ext>
              </a:extLst>
            </p:cNvPr>
            <p:cNvGrpSpPr/>
            <p:nvPr/>
          </p:nvGrpSpPr>
          <p:grpSpPr>
            <a:xfrm>
              <a:off x="9604913" y="3302188"/>
              <a:ext cx="1605417" cy="1432458"/>
              <a:chOff x="9604913" y="3341731"/>
              <a:chExt cx="1605417" cy="1432458"/>
            </a:xfrm>
          </p:grpSpPr>
          <p:pic>
            <p:nvPicPr>
              <p:cNvPr id="14" name="Picture 13">
                <a:extLst>
                  <a:ext uri="{FF2B5EF4-FFF2-40B4-BE49-F238E27FC236}">
                    <a16:creationId xmlns:a16="http://schemas.microsoft.com/office/drawing/2014/main" id="{76CFF20F-40A8-4C1E-9580-822D4F6CE15A}"/>
                  </a:ext>
                </a:extLst>
              </p:cNvPr>
              <p:cNvPicPr>
                <a:picLocks noChangeAspect="1"/>
              </p:cNvPicPr>
              <p:nvPr/>
            </p:nvPicPr>
            <p:blipFill>
              <a:blip r:embed="rId9"/>
              <a:stretch>
                <a:fillRect/>
              </a:stretch>
            </p:blipFill>
            <p:spPr>
              <a:xfrm>
                <a:off x="9604913" y="3341731"/>
                <a:ext cx="1605417" cy="863290"/>
              </a:xfrm>
              <a:prstGeom prst="rect">
                <a:avLst/>
              </a:prstGeom>
            </p:spPr>
          </p:pic>
          <p:sp>
            <p:nvSpPr>
              <p:cNvPr id="15" name="TextBox 19">
                <a:extLst>
                  <a:ext uri="{FF2B5EF4-FFF2-40B4-BE49-F238E27FC236}">
                    <a16:creationId xmlns:a16="http://schemas.microsoft.com/office/drawing/2014/main" id="{972F23B3-C35E-4863-A195-3604069D3FF9}"/>
                  </a:ext>
                </a:extLst>
              </p:cNvPr>
              <p:cNvSpPr txBox="1"/>
              <p:nvPr/>
            </p:nvSpPr>
            <p:spPr>
              <a:xfrm>
                <a:off x="10052395" y="4289757"/>
                <a:ext cx="751570" cy="484432"/>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32" dirty="0">
                    <a:solidFill>
                      <a:schemeClr val="tx2"/>
                    </a:solidFill>
                  </a:rPr>
                  <a:t>run.js</a:t>
                </a:r>
              </a:p>
            </p:txBody>
          </p:sp>
        </p:grpSp>
      </p:grpSp>
      <p:pic>
        <p:nvPicPr>
          <p:cNvPr id="28" name="Picture 27">
            <a:extLst>
              <a:ext uri="{FF2B5EF4-FFF2-40B4-BE49-F238E27FC236}">
                <a16:creationId xmlns:a16="http://schemas.microsoft.com/office/drawing/2014/main" id="{5DBB28A6-B801-4D3E-A2BB-E48140ACB8DD}"/>
              </a:ext>
            </a:extLst>
          </p:cNvPr>
          <p:cNvPicPr>
            <a:picLocks noChangeAspect="1"/>
          </p:cNvPicPr>
          <p:nvPr/>
        </p:nvPicPr>
        <p:blipFill>
          <a:blip r:embed="rId10"/>
          <a:stretch>
            <a:fillRect/>
          </a:stretch>
        </p:blipFill>
        <p:spPr>
          <a:xfrm>
            <a:off x="7861516" y="4948812"/>
            <a:ext cx="4035271" cy="1019289"/>
          </a:xfrm>
          <a:prstGeom prst="rect">
            <a:avLst/>
          </a:prstGeom>
        </p:spPr>
      </p:pic>
    </p:spTree>
    <p:extLst>
      <p:ext uri="{BB962C8B-B14F-4D97-AF65-F5344CB8AC3E}">
        <p14:creationId xmlns:p14="http://schemas.microsoft.com/office/powerpoint/2010/main" val="3565549361"/>
      </p:ext>
    </p:extLst>
  </p:cSld>
  <p:clrMapOvr>
    <a:masterClrMapping/>
  </p:clrMapOvr>
  <p:transition>
    <p:fade/>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Web Jobs Scenarios</a:t>
            </a:r>
          </a:p>
        </p:txBody>
      </p:sp>
      <p:grpSp>
        <p:nvGrpSpPr>
          <p:cNvPr id="4" name="Group 3">
            <a:extLst>
              <a:ext uri="{FF2B5EF4-FFF2-40B4-BE49-F238E27FC236}">
                <a16:creationId xmlns:a16="http://schemas.microsoft.com/office/drawing/2014/main" id="{BD7A1DFF-0435-4A71-BD1D-BE0B3C3445AB}"/>
              </a:ext>
            </a:extLst>
          </p:cNvPr>
          <p:cNvGrpSpPr/>
          <p:nvPr/>
        </p:nvGrpSpPr>
        <p:grpSpPr>
          <a:xfrm>
            <a:off x="2031700" y="999172"/>
            <a:ext cx="8373075" cy="5270125"/>
            <a:chOff x="2065932" y="1139849"/>
            <a:chExt cx="8373075" cy="5270125"/>
          </a:xfrm>
        </p:grpSpPr>
        <p:sp>
          <p:nvSpPr>
            <p:cNvPr id="3" name="Rectangle 2"/>
            <p:cNvSpPr/>
            <p:nvPr/>
          </p:nvSpPr>
          <p:spPr bwMode="auto">
            <a:xfrm>
              <a:off x="2065932" y="1139849"/>
              <a:ext cx="4070887" cy="15987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Image Processing</a:t>
              </a:r>
            </a:p>
            <a:p>
              <a:pPr algn="ctr" defTabSz="932290" fontAlgn="base">
                <a:spcBef>
                  <a:spcPct val="0"/>
                </a:spcBef>
                <a:spcAft>
                  <a:spcPct val="0"/>
                </a:spcAft>
              </a:pPr>
              <a:r>
                <a:rPr lang="en-US" sz="2800" dirty="0">
                  <a:solidFill>
                    <a:schemeClr val="bg1"/>
                  </a:solidFill>
                </a:rPr>
                <a:t>(or other CPU </a:t>
              </a:r>
            </a:p>
            <a:p>
              <a:pPr algn="ctr" defTabSz="932290" fontAlgn="base">
                <a:spcBef>
                  <a:spcPct val="0"/>
                </a:spcBef>
                <a:spcAft>
                  <a:spcPct val="0"/>
                </a:spcAft>
              </a:pPr>
              <a:r>
                <a:rPr lang="en-US" sz="2800" dirty="0">
                  <a:solidFill>
                    <a:schemeClr val="bg1"/>
                  </a:solidFill>
                </a:rPr>
                <a:t>intensive work)</a:t>
              </a:r>
            </a:p>
          </p:txBody>
        </p:sp>
        <p:sp>
          <p:nvSpPr>
            <p:cNvPr id="37" name="Rectangle 36"/>
            <p:cNvSpPr/>
            <p:nvPr/>
          </p:nvSpPr>
          <p:spPr bwMode="auto">
            <a:xfrm>
              <a:off x="6368120" y="1139849"/>
              <a:ext cx="4070887" cy="159874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Queue Processing</a:t>
              </a:r>
            </a:p>
          </p:txBody>
        </p:sp>
        <p:sp>
          <p:nvSpPr>
            <p:cNvPr id="38" name="Rectangle 37"/>
            <p:cNvSpPr/>
            <p:nvPr/>
          </p:nvSpPr>
          <p:spPr bwMode="auto">
            <a:xfrm>
              <a:off x="6368120" y="2870740"/>
              <a:ext cx="4070887" cy="12582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RSS Aggregation</a:t>
              </a:r>
            </a:p>
          </p:txBody>
        </p:sp>
        <p:sp>
          <p:nvSpPr>
            <p:cNvPr id="39" name="Rectangle 38"/>
            <p:cNvSpPr/>
            <p:nvPr/>
          </p:nvSpPr>
          <p:spPr bwMode="auto">
            <a:xfrm>
              <a:off x="2065932" y="4261156"/>
              <a:ext cx="4070887" cy="21488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File Maintenance (aggregating or deleting log files)</a:t>
              </a:r>
            </a:p>
          </p:txBody>
        </p:sp>
        <p:sp>
          <p:nvSpPr>
            <p:cNvPr id="45" name="Rectangle 44"/>
            <p:cNvSpPr/>
            <p:nvPr/>
          </p:nvSpPr>
          <p:spPr bwMode="auto">
            <a:xfrm>
              <a:off x="2065932" y="2870740"/>
              <a:ext cx="4070887" cy="125827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Sending status emails</a:t>
              </a:r>
            </a:p>
          </p:txBody>
        </p:sp>
        <p:sp>
          <p:nvSpPr>
            <p:cNvPr id="46" name="Rectangle 45"/>
            <p:cNvSpPr/>
            <p:nvPr/>
          </p:nvSpPr>
          <p:spPr bwMode="auto">
            <a:xfrm>
              <a:off x="6368120" y="4261157"/>
              <a:ext cx="4070887" cy="2148817"/>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r>
                <a:rPr lang="en-US" sz="2800" dirty="0">
                  <a:solidFill>
                    <a:schemeClr val="bg1"/>
                  </a:solidFill>
                </a:rPr>
                <a:t>Other long-running tasks you want to run as background processes</a:t>
              </a:r>
            </a:p>
          </p:txBody>
        </p:sp>
      </p:grpSp>
    </p:spTree>
    <p:extLst>
      <p:ext uri="{BB962C8B-B14F-4D97-AF65-F5344CB8AC3E}">
        <p14:creationId xmlns:p14="http://schemas.microsoft.com/office/powerpoint/2010/main" val="240177668"/>
      </p:ext>
    </p:extLst>
  </p:cSld>
  <p:clrMapOvr>
    <a:masterClrMapping/>
  </p:clrMapOvr>
  <p:transition>
    <p:fade/>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3A88C2-82D2-40BD-9888-CEB9F1C8D458}"/>
              </a:ext>
            </a:extLst>
          </p:cNvPr>
          <p:cNvSpPr>
            <a:spLocks noGrp="1"/>
          </p:cNvSpPr>
          <p:nvPr>
            <p:ph type="body" sz="quarter" idx="15"/>
          </p:nvPr>
        </p:nvSpPr>
        <p:spPr/>
        <p:txBody>
          <a:bodyPr/>
          <a:lstStyle/>
          <a:p>
            <a:pPr lvl="0" defTabSz="932742">
              <a:lnSpc>
                <a:spcPct val="90000"/>
              </a:lnSpc>
              <a:buClrTx/>
              <a:buSzPct val="90000"/>
            </a:pPr>
            <a:r>
              <a:rPr lang="en-US" sz="4000" dirty="0">
                <a:latin typeface="Segoe UI Light"/>
                <a:ea typeface="+mn-ea"/>
                <a:cs typeface="+mn-cs"/>
              </a:rPr>
              <a:t>Introduction to Azure Serverless</a:t>
            </a:r>
          </a:p>
        </p:txBody>
      </p:sp>
      <p:sp>
        <p:nvSpPr>
          <p:cNvPr id="5" name="Text Placeholder 4">
            <a:extLst>
              <a:ext uri="{FF2B5EF4-FFF2-40B4-BE49-F238E27FC236}">
                <a16:creationId xmlns:a16="http://schemas.microsoft.com/office/drawing/2014/main" id="{BDC1FBB2-A4FE-43C8-A75B-5CCCB9E08045}"/>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315186101"/>
      </p:ext>
    </p:extLst>
  </p:cSld>
  <p:clrMapOvr>
    <a:masterClrMapping/>
  </p:clrMapOvr>
  <p:transition>
    <p:fade/>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89E135F-3D5C-419E-BC7E-0946D98B489D}"/>
              </a:ext>
            </a:extLst>
          </p:cNvPr>
          <p:cNvSpPr>
            <a:spLocks noGrp="1"/>
          </p:cNvSpPr>
          <p:nvPr>
            <p:ph type="body" sz="quarter" idx="11"/>
          </p:nvPr>
        </p:nvSpPr>
        <p:spPr/>
        <p:txBody>
          <a:bodyPr/>
          <a:lstStyle/>
          <a:p>
            <a:r>
              <a:rPr lang="en-US" sz="3200" dirty="0"/>
              <a:t>“</a:t>
            </a:r>
            <a:r>
              <a:rPr lang="en-US" sz="3200" i="1" dirty="0"/>
              <a:t>Pinnacle of PaaS compute</a:t>
            </a:r>
            <a:r>
              <a:rPr lang="en-US" sz="3200" dirty="0"/>
              <a:t>”</a:t>
            </a:r>
          </a:p>
          <a:p>
            <a:r>
              <a:rPr lang="en-US" sz="3200" dirty="0"/>
              <a:t>Focus on business logic, not solving technical problems not core to business</a:t>
            </a:r>
          </a:p>
          <a:p>
            <a:r>
              <a:rPr lang="en-US" sz="3200" dirty="0"/>
              <a:t>Lower effort to get started makes it easier to experiment (bots, etc.)</a:t>
            </a:r>
          </a:p>
          <a:p>
            <a:endParaRPr lang="en-US" sz="3200" dirty="0"/>
          </a:p>
        </p:txBody>
      </p:sp>
      <p:sp>
        <p:nvSpPr>
          <p:cNvPr id="9" name="Text Placeholder 8">
            <a:extLst>
              <a:ext uri="{FF2B5EF4-FFF2-40B4-BE49-F238E27FC236}">
                <a16:creationId xmlns:a16="http://schemas.microsoft.com/office/drawing/2014/main" id="{8646FAE9-33DA-4511-ADCA-B0E5E6774226}"/>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CFC9EDDB-E6A1-492E-BE4E-BFC1ECA1EAAD}"/>
              </a:ext>
            </a:extLst>
          </p:cNvPr>
          <p:cNvSpPr>
            <a:spLocks noGrp="1"/>
          </p:cNvSpPr>
          <p:nvPr>
            <p:ph type="title"/>
          </p:nvPr>
        </p:nvSpPr>
        <p:spPr/>
        <p:txBody>
          <a:bodyPr/>
          <a:lstStyle/>
          <a:p>
            <a:r>
              <a:rPr lang="en-US" dirty="0"/>
              <a:t>Benefits of </a:t>
            </a:r>
            <a:r>
              <a:rPr lang="en-US"/>
              <a:t>“Serverless</a:t>
            </a:r>
            <a:r>
              <a:rPr lang="en-US" dirty="0"/>
              <a:t>”</a:t>
            </a:r>
          </a:p>
        </p:txBody>
      </p:sp>
    </p:spTree>
    <p:extLst>
      <p:ext uri="{BB962C8B-B14F-4D97-AF65-F5344CB8AC3E}">
        <p14:creationId xmlns:p14="http://schemas.microsoft.com/office/powerpoint/2010/main" val="3368567111"/>
      </p:ext>
    </p:extLst>
  </p:cSld>
  <p:clrMapOvr>
    <a:masterClrMapping/>
  </p:clrMapOvr>
  <p:transition>
    <p:fade/>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124321"/>
            <a:ext cx="12434711" cy="46024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7" name="Rectangle 36"/>
          <p:cNvSpPr/>
          <p:nvPr/>
        </p:nvSpPr>
        <p:spPr bwMode="auto">
          <a:xfrm>
            <a:off x="742986" y="1484288"/>
            <a:ext cx="3658063" cy="3729175"/>
          </a:xfrm>
          <a:prstGeom prst="rect">
            <a:avLst/>
          </a:prstGeom>
          <a:solidFill>
            <a:schemeClr val="tx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3" fontAlgn="base">
              <a:spcBef>
                <a:spcPct val="0"/>
              </a:spcBef>
              <a:spcAft>
                <a:spcPct val="0"/>
              </a:spcAft>
              <a:defRPr/>
            </a:pPr>
            <a:endParaRPr lang="en-US" sz="2200" kern="0" dirty="0">
              <a:solidFill>
                <a:srgbClr val="FFFFFF"/>
              </a:solidFill>
              <a:latin typeface="Segoe UI"/>
            </a:endParaRPr>
          </a:p>
        </p:txBody>
      </p:sp>
      <p:sp>
        <p:nvSpPr>
          <p:cNvPr id="34" name="Title 1"/>
          <p:cNvSpPr txBox="1">
            <a:spLocks/>
          </p:cNvSpPr>
          <p:nvPr/>
        </p:nvSpPr>
        <p:spPr>
          <a:xfrm>
            <a:off x="479001" y="-44647"/>
            <a:ext cx="7085433" cy="1032047"/>
          </a:xfrm>
          <a:prstGeom prst="rect">
            <a:avLst/>
          </a:prstGeom>
          <a:noFill/>
        </p:spPr>
        <p:txBody>
          <a:bodyPr wrap="square" lIns="91427" tIns="91427" r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defRPr/>
            </a:pPr>
            <a:r>
              <a:rPr lang="en-US" sz="5999" dirty="0">
                <a:solidFill>
                  <a:schemeClr val="bg1"/>
                </a:solidFill>
                <a:latin typeface="Segoe UI Light" panose="020B0502040204020203" pitchFamily="34" charset="0"/>
                <a:cs typeface="Segoe UI Light" panose="020B0502040204020203" pitchFamily="34" charset="0"/>
              </a:rPr>
              <a:t>Azure Web Apps</a:t>
            </a:r>
            <a:endParaRPr lang="en-US" sz="5999" spc="-102" dirty="0">
              <a:solidFill>
                <a:schemeClr val="bg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a:t>Azure Functions</a:t>
            </a:r>
          </a:p>
        </p:txBody>
      </p:sp>
      <p:sp>
        <p:nvSpPr>
          <p:cNvPr id="5" name="Text Placeholder 4"/>
          <p:cNvSpPr>
            <a:spLocks noGrp="1"/>
          </p:cNvSpPr>
          <p:nvPr>
            <p:ph type="body" sz="quarter" idx="4294967295"/>
          </p:nvPr>
        </p:nvSpPr>
        <p:spPr>
          <a:xfrm>
            <a:off x="5828648" y="1581521"/>
            <a:ext cx="5652064" cy="2211197"/>
          </a:xfrm>
          <a:solidFill>
            <a:schemeClr val="accent2"/>
          </a:solidFill>
        </p:spPr>
        <p:txBody>
          <a:bodyPr lIns="186521" tIns="186521" rIns="186521" bIns="186521"/>
          <a:lstStyle/>
          <a:p>
            <a:r>
              <a:rPr lang="en-US" sz="2448" dirty="0">
                <a:solidFill>
                  <a:schemeClr val="bg1"/>
                </a:solidFill>
              </a:rPr>
              <a:t>Build apps faster with a </a:t>
            </a:r>
            <a:r>
              <a:rPr lang="en-US" sz="2448" dirty="0" err="1">
                <a:solidFill>
                  <a:schemeClr val="bg1"/>
                </a:solidFill>
              </a:rPr>
              <a:t>serverless</a:t>
            </a:r>
            <a:r>
              <a:rPr lang="en-US" sz="2448" dirty="0">
                <a:solidFill>
                  <a:schemeClr val="bg1"/>
                </a:solidFill>
              </a:rPr>
              <a:t> architecture</a:t>
            </a:r>
          </a:p>
          <a:p>
            <a:r>
              <a:rPr lang="en-US" dirty="0">
                <a:solidFill>
                  <a:schemeClr val="bg1"/>
                </a:solidFill>
              </a:rPr>
              <a:t>Manage apps instead of infrastructure</a:t>
            </a:r>
          </a:p>
          <a:p>
            <a:r>
              <a:rPr lang="en-US" sz="2448" dirty="0">
                <a:solidFill>
                  <a:schemeClr val="bg1"/>
                </a:solidFill>
              </a:rPr>
              <a:t>Develop your way with multi-language support</a:t>
            </a:r>
          </a:p>
          <a:p>
            <a:r>
              <a:rPr lang="en-US" sz="2448" dirty="0">
                <a:solidFill>
                  <a:schemeClr val="bg1"/>
                </a:solidFill>
              </a:rPr>
              <a:t>Save costs with less code to maintain</a:t>
            </a:r>
          </a:p>
        </p:txBody>
      </p:sp>
      <p:sp>
        <p:nvSpPr>
          <p:cNvPr id="6" name="TextBox 5"/>
          <p:cNvSpPr txBox="1"/>
          <p:nvPr/>
        </p:nvSpPr>
        <p:spPr>
          <a:xfrm>
            <a:off x="961559" y="4218159"/>
            <a:ext cx="3059277" cy="565026"/>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solidFill>
                  <a:schemeClr val="bg1"/>
                </a:solidFill>
              </a:rPr>
              <a:t>Process events with </a:t>
            </a:r>
            <a:r>
              <a:rPr lang="en-US" sz="2040" dirty="0" err="1">
                <a:solidFill>
                  <a:schemeClr val="bg1"/>
                </a:solidFill>
              </a:rPr>
              <a:t>Serverless</a:t>
            </a:r>
            <a:r>
              <a:rPr lang="en-US" sz="2040" dirty="0">
                <a:solidFill>
                  <a:schemeClr val="bg1"/>
                </a:solidFill>
              </a:rPr>
              <a:t> code</a:t>
            </a:r>
          </a:p>
        </p:txBody>
      </p:sp>
      <p:pic>
        <p:nvPicPr>
          <p:cNvPr id="8" name="Picture 7">
            <a:extLst>
              <a:ext uri="{FF2B5EF4-FFF2-40B4-BE49-F238E27FC236}">
                <a16:creationId xmlns:a16="http://schemas.microsoft.com/office/drawing/2014/main" id="{2B6D85AF-AFE7-4A52-9A0E-CC0C5DC0C0A0}"/>
              </a:ext>
            </a:extLst>
          </p:cNvPr>
          <p:cNvPicPr>
            <a:picLocks noChangeAspect="1"/>
          </p:cNvPicPr>
          <p:nvPr/>
        </p:nvPicPr>
        <p:blipFill>
          <a:blip r:embed="rId3">
            <a:biLevel thresh="25000"/>
          </a:blip>
          <a:stretch>
            <a:fillRect/>
          </a:stretch>
        </p:blipFill>
        <p:spPr>
          <a:xfrm>
            <a:off x="1482844" y="2132922"/>
            <a:ext cx="2016705" cy="2016705"/>
          </a:xfrm>
          <a:prstGeom prst="rect">
            <a:avLst/>
          </a:prstGeom>
        </p:spPr>
      </p:pic>
    </p:spTree>
    <p:extLst>
      <p:ext uri="{BB962C8B-B14F-4D97-AF65-F5344CB8AC3E}">
        <p14:creationId xmlns:p14="http://schemas.microsoft.com/office/powerpoint/2010/main" val="22065839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endParaRPr lang="en-US"/>
          </a:p>
        </p:txBody>
      </p:sp>
      <p:sp>
        <p:nvSpPr>
          <p:cNvPr id="3" name="Title 2"/>
          <p:cNvSpPr>
            <a:spLocks noGrp="1"/>
          </p:cNvSpPr>
          <p:nvPr>
            <p:ph type="title"/>
          </p:nvPr>
        </p:nvSpPr>
        <p:spPr/>
        <p:txBody>
          <a:bodyPr/>
          <a:lstStyle/>
          <a:p>
            <a:r>
              <a:rPr lang="en-US" dirty="0"/>
              <a:t>Azure Functions Use Cases</a:t>
            </a:r>
          </a:p>
        </p:txBody>
      </p:sp>
      <p:pic>
        <p:nvPicPr>
          <p:cNvPr id="4" name="Picture 3"/>
          <p:cNvPicPr>
            <a:picLocks noChangeAspect="1"/>
          </p:cNvPicPr>
          <p:nvPr/>
        </p:nvPicPr>
        <p:blipFill>
          <a:blip r:embed="rId3"/>
          <a:stretch>
            <a:fillRect/>
          </a:stretch>
        </p:blipFill>
        <p:spPr>
          <a:xfrm>
            <a:off x="347536" y="2016875"/>
            <a:ext cx="5362575" cy="1543050"/>
          </a:xfrm>
          <a:prstGeom prst="rect">
            <a:avLst/>
          </a:prstGeom>
          <a:ln>
            <a:solidFill>
              <a:schemeClr val="accent1"/>
            </a:solidFill>
          </a:ln>
        </p:spPr>
      </p:pic>
      <p:pic>
        <p:nvPicPr>
          <p:cNvPr id="5" name="Picture 4"/>
          <p:cNvPicPr>
            <a:picLocks noChangeAspect="1"/>
          </p:cNvPicPr>
          <p:nvPr/>
        </p:nvPicPr>
        <p:blipFill>
          <a:blip r:embed="rId4"/>
          <a:stretch>
            <a:fillRect/>
          </a:stretch>
        </p:blipFill>
        <p:spPr>
          <a:xfrm>
            <a:off x="347536" y="4457019"/>
            <a:ext cx="5324475" cy="2057400"/>
          </a:xfrm>
          <a:prstGeom prst="rect">
            <a:avLst/>
          </a:prstGeom>
          <a:ln>
            <a:solidFill>
              <a:schemeClr val="accent1"/>
            </a:solidFill>
          </a:ln>
        </p:spPr>
      </p:pic>
      <p:pic>
        <p:nvPicPr>
          <p:cNvPr id="6" name="Picture 5"/>
          <p:cNvPicPr>
            <a:picLocks noChangeAspect="1"/>
          </p:cNvPicPr>
          <p:nvPr/>
        </p:nvPicPr>
        <p:blipFill>
          <a:blip r:embed="rId5"/>
          <a:stretch>
            <a:fillRect/>
          </a:stretch>
        </p:blipFill>
        <p:spPr>
          <a:xfrm>
            <a:off x="6009413" y="2306863"/>
            <a:ext cx="6281920" cy="3230337"/>
          </a:xfrm>
          <a:prstGeom prst="rect">
            <a:avLst/>
          </a:prstGeom>
          <a:ln>
            <a:solidFill>
              <a:schemeClr val="accent1"/>
            </a:solidFill>
          </a:ln>
        </p:spPr>
      </p:pic>
      <p:sp>
        <p:nvSpPr>
          <p:cNvPr id="7" name="Rectangle 6"/>
          <p:cNvSpPr/>
          <p:nvPr/>
        </p:nvSpPr>
        <p:spPr>
          <a:xfrm>
            <a:off x="285750" y="1475717"/>
            <a:ext cx="3427477" cy="461665"/>
          </a:xfrm>
          <a:prstGeom prst="rect">
            <a:avLst/>
          </a:prstGeom>
        </p:spPr>
        <p:txBody>
          <a:bodyPr wrap="none">
            <a:spAutoFit/>
          </a:bodyPr>
          <a:lstStyle/>
          <a:p>
            <a:r>
              <a:rPr lang="en-US" sz="2400" dirty="0"/>
              <a:t>Timer-based processing</a:t>
            </a:r>
          </a:p>
        </p:txBody>
      </p:sp>
      <p:sp>
        <p:nvSpPr>
          <p:cNvPr id="8" name="Rectangle 7"/>
          <p:cNvSpPr/>
          <p:nvPr/>
        </p:nvSpPr>
        <p:spPr>
          <a:xfrm>
            <a:off x="347536" y="3922031"/>
            <a:ext cx="4356514" cy="461665"/>
          </a:xfrm>
          <a:prstGeom prst="rect">
            <a:avLst/>
          </a:prstGeom>
        </p:spPr>
        <p:txBody>
          <a:bodyPr wrap="none">
            <a:spAutoFit/>
          </a:bodyPr>
          <a:lstStyle/>
          <a:p>
            <a:r>
              <a:rPr lang="en-US" sz="2400" dirty="0"/>
              <a:t>Azure service event processing</a:t>
            </a:r>
          </a:p>
        </p:txBody>
      </p:sp>
      <p:sp>
        <p:nvSpPr>
          <p:cNvPr id="9" name="Rectangle 8"/>
          <p:cNvSpPr/>
          <p:nvPr/>
        </p:nvSpPr>
        <p:spPr>
          <a:xfrm>
            <a:off x="6009413" y="1706549"/>
            <a:ext cx="3571234" cy="461665"/>
          </a:xfrm>
          <a:prstGeom prst="rect">
            <a:avLst/>
          </a:prstGeom>
        </p:spPr>
        <p:txBody>
          <a:bodyPr wrap="none">
            <a:spAutoFit/>
          </a:bodyPr>
          <a:lstStyle/>
          <a:p>
            <a:r>
              <a:rPr lang="en-US" sz="2400" dirty="0"/>
              <a:t>Real-time bot messaging</a:t>
            </a:r>
          </a:p>
        </p:txBody>
      </p:sp>
    </p:spTree>
    <p:extLst>
      <p:ext uri="{BB962C8B-B14F-4D97-AF65-F5344CB8AC3E}">
        <p14:creationId xmlns:p14="http://schemas.microsoft.com/office/powerpoint/2010/main" val="3554380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458579-8101-4072-8C39-80197DB02307}"/>
              </a:ext>
            </a:extLst>
          </p:cNvPr>
          <p:cNvSpPr>
            <a:spLocks noGrp="1"/>
          </p:cNvSpPr>
          <p:nvPr>
            <p:ph type="body" sz="quarter" idx="10"/>
          </p:nvPr>
        </p:nvSpPr>
        <p:spPr/>
        <p:txBody>
          <a:bodyPr/>
          <a:lstStyle/>
          <a:p>
            <a:r>
              <a:rPr lang="en-US" dirty="0"/>
              <a:t>Example: Invoice Processing</a:t>
            </a:r>
          </a:p>
        </p:txBody>
      </p:sp>
      <p:sp>
        <p:nvSpPr>
          <p:cNvPr id="3" name="Title 2">
            <a:extLst>
              <a:ext uri="{FF2B5EF4-FFF2-40B4-BE49-F238E27FC236}">
                <a16:creationId xmlns:a16="http://schemas.microsoft.com/office/drawing/2014/main" id="{C4712F39-37AB-470C-8870-FC34EBA4FD61}"/>
              </a:ext>
            </a:extLst>
          </p:cNvPr>
          <p:cNvSpPr>
            <a:spLocks noGrp="1"/>
          </p:cNvSpPr>
          <p:nvPr>
            <p:ph type="title"/>
          </p:nvPr>
        </p:nvSpPr>
        <p:spPr/>
        <p:txBody>
          <a:bodyPr/>
          <a:lstStyle/>
          <a:p>
            <a:r>
              <a:rPr lang="en-US" dirty="0"/>
              <a:t>Azure Functions – Event Integration</a:t>
            </a:r>
          </a:p>
        </p:txBody>
      </p:sp>
      <p:sp>
        <p:nvSpPr>
          <p:cNvPr id="5" name="Rounded Rectangle 3">
            <a:extLst>
              <a:ext uri="{FF2B5EF4-FFF2-40B4-BE49-F238E27FC236}">
                <a16:creationId xmlns:a16="http://schemas.microsoft.com/office/drawing/2014/main" id="{B9482483-7FDF-4178-A4B5-D6ADEFBFC659}"/>
              </a:ext>
            </a:extLst>
          </p:cNvPr>
          <p:cNvSpPr/>
          <p:nvPr/>
        </p:nvSpPr>
        <p:spPr bwMode="auto">
          <a:xfrm>
            <a:off x="2892641" y="4627130"/>
            <a:ext cx="2666594" cy="1923431"/>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ounded Rectangle 8">
            <a:extLst>
              <a:ext uri="{FF2B5EF4-FFF2-40B4-BE49-F238E27FC236}">
                <a16:creationId xmlns:a16="http://schemas.microsoft.com/office/drawing/2014/main" id="{2E53A14B-C8C7-4CCB-81E0-FD181524E031}"/>
              </a:ext>
            </a:extLst>
          </p:cNvPr>
          <p:cNvSpPr/>
          <p:nvPr/>
        </p:nvSpPr>
        <p:spPr bwMode="auto">
          <a:xfrm>
            <a:off x="6741179" y="2039458"/>
            <a:ext cx="2132589"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9">
            <a:extLst>
              <a:ext uri="{FF2B5EF4-FFF2-40B4-BE49-F238E27FC236}">
                <a16:creationId xmlns:a16="http://schemas.microsoft.com/office/drawing/2014/main" id="{17A017B5-3B63-4D95-92E1-A91E6501293A}"/>
              </a:ext>
            </a:extLst>
          </p:cNvPr>
          <p:cNvSpPr/>
          <p:nvPr/>
        </p:nvSpPr>
        <p:spPr bwMode="auto">
          <a:xfrm>
            <a:off x="2878365" y="2039458"/>
            <a:ext cx="8166072" cy="2547894"/>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ounded Rectangle 10">
            <a:extLst>
              <a:ext uri="{FF2B5EF4-FFF2-40B4-BE49-F238E27FC236}">
                <a16:creationId xmlns:a16="http://schemas.microsoft.com/office/drawing/2014/main" id="{A602DF4F-42B6-46E3-9048-E39EB4DF0FD4}"/>
              </a:ext>
            </a:extLst>
          </p:cNvPr>
          <p:cNvSpPr/>
          <p:nvPr/>
        </p:nvSpPr>
        <p:spPr bwMode="auto">
          <a:xfrm>
            <a:off x="841742" y="2059490"/>
            <a:ext cx="2001265" cy="4468760"/>
          </a:xfrm>
          <a:prstGeom prst="roundRect">
            <a:avLst/>
          </a:prstGeom>
          <a:solidFill>
            <a:srgbClr val="D2D2D2">
              <a:alpha val="3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9" name="Group 8">
            <a:extLst>
              <a:ext uri="{FF2B5EF4-FFF2-40B4-BE49-F238E27FC236}">
                <a16:creationId xmlns:a16="http://schemas.microsoft.com/office/drawing/2014/main" id="{CEFF253D-2F64-474C-9773-B2B958B9E956}"/>
              </a:ext>
            </a:extLst>
          </p:cNvPr>
          <p:cNvGrpSpPr/>
          <p:nvPr/>
        </p:nvGrpSpPr>
        <p:grpSpPr>
          <a:xfrm>
            <a:off x="702527" y="2378882"/>
            <a:ext cx="10419047" cy="3982883"/>
            <a:chOff x="108945" y="1436471"/>
            <a:chExt cx="11996707" cy="4847430"/>
          </a:xfrm>
        </p:grpSpPr>
        <p:sp>
          <p:nvSpPr>
            <p:cNvPr id="10" name="TextBox 9">
              <a:extLst>
                <a:ext uri="{FF2B5EF4-FFF2-40B4-BE49-F238E27FC236}">
                  <a16:creationId xmlns:a16="http://schemas.microsoft.com/office/drawing/2014/main" id="{E7AC5605-D653-4890-9782-BA4E70D73029}"/>
                </a:ext>
              </a:extLst>
            </p:cNvPr>
            <p:cNvSpPr txBox="1"/>
            <p:nvPr/>
          </p:nvSpPr>
          <p:spPr>
            <a:xfrm>
              <a:off x="9783934" y="1858014"/>
              <a:ext cx="2321718" cy="62786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Store record</a:t>
              </a:r>
            </a:p>
          </p:txBody>
        </p:sp>
        <p:grpSp>
          <p:nvGrpSpPr>
            <p:cNvPr id="11" name="Group 10">
              <a:extLst>
                <a:ext uri="{FF2B5EF4-FFF2-40B4-BE49-F238E27FC236}">
                  <a16:creationId xmlns:a16="http://schemas.microsoft.com/office/drawing/2014/main" id="{88BFAD7E-842C-4D74-B85E-AA322019A0B4}"/>
                </a:ext>
              </a:extLst>
            </p:cNvPr>
            <p:cNvGrpSpPr/>
            <p:nvPr/>
          </p:nvGrpSpPr>
          <p:grpSpPr>
            <a:xfrm>
              <a:off x="108945" y="1436471"/>
              <a:ext cx="11537748" cy="4847430"/>
              <a:chOff x="108945" y="1436471"/>
              <a:chExt cx="11537748" cy="4847430"/>
            </a:xfrm>
          </p:grpSpPr>
          <p:cxnSp>
            <p:nvCxnSpPr>
              <p:cNvPr id="12" name="Straight Arrow Connector 11">
                <a:extLst>
                  <a:ext uri="{FF2B5EF4-FFF2-40B4-BE49-F238E27FC236}">
                    <a16:creationId xmlns:a16="http://schemas.microsoft.com/office/drawing/2014/main" id="{4C2DABD1-FEBB-468C-B0E6-23AE259FB21B}"/>
                  </a:ext>
                </a:extLst>
              </p:cNvPr>
              <p:cNvCxnSpPr>
                <a:stCxn id="15" idx="6"/>
                <a:endCxn id="18" idx="2"/>
              </p:cNvCxnSpPr>
              <p:nvPr/>
            </p:nvCxnSpPr>
            <p:spPr>
              <a:xfrm>
                <a:off x="4316017" y="3127492"/>
                <a:ext cx="11418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B2FA47-1C57-4A05-9F39-68F06AF5FCD9}"/>
                  </a:ext>
                </a:extLst>
              </p:cNvPr>
              <p:cNvCxnSpPr>
                <a:stCxn id="18" idx="6"/>
                <a:endCxn id="22" idx="2"/>
              </p:cNvCxnSpPr>
              <p:nvPr/>
            </p:nvCxnSpPr>
            <p:spPr>
              <a:xfrm>
                <a:off x="6734175" y="3127492"/>
                <a:ext cx="1218008"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A5B1663-DAFB-471B-9189-EEEC45A5B7C4}"/>
                  </a:ext>
                </a:extLst>
              </p:cNvPr>
              <p:cNvCxnSpPr>
                <a:stCxn id="22" idx="6"/>
                <a:endCxn id="24" idx="2"/>
              </p:cNvCxnSpPr>
              <p:nvPr/>
            </p:nvCxnSpPr>
            <p:spPr>
              <a:xfrm>
                <a:off x="9228533" y="3127492"/>
                <a:ext cx="1141810" cy="0"/>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CC4271D4-C829-4974-8CBE-2A999B86CABB}"/>
                  </a:ext>
                </a:extLst>
              </p:cNvPr>
              <p:cNvSpPr/>
              <p:nvPr/>
            </p:nvSpPr>
            <p:spPr bwMode="auto">
              <a:xfrm>
                <a:off x="3039667"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6" name="TextBox 15">
                <a:extLst>
                  <a:ext uri="{FF2B5EF4-FFF2-40B4-BE49-F238E27FC236}">
                    <a16:creationId xmlns:a16="http://schemas.microsoft.com/office/drawing/2014/main" id="{5DDF79E4-29BB-4083-98F7-EAEE2DE6753B}"/>
                  </a:ext>
                </a:extLst>
              </p:cNvPr>
              <p:cNvSpPr txBox="1"/>
              <p:nvPr/>
            </p:nvSpPr>
            <p:spPr>
              <a:xfrm>
                <a:off x="2377845" y="1436471"/>
                <a:ext cx="2683073" cy="116870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Post new invoice</a:t>
                </a:r>
              </a:p>
            </p:txBody>
          </p:sp>
          <p:sp>
            <p:nvSpPr>
              <p:cNvPr id="17" name="Right Arrow 19">
                <a:extLst>
                  <a:ext uri="{FF2B5EF4-FFF2-40B4-BE49-F238E27FC236}">
                    <a16:creationId xmlns:a16="http://schemas.microsoft.com/office/drawing/2014/main" id="{F58548E3-661E-427E-A79A-032AA92BFF0C}"/>
                  </a:ext>
                </a:extLst>
              </p:cNvPr>
              <p:cNvSpPr/>
              <p:nvPr/>
            </p:nvSpPr>
            <p:spPr bwMode="auto">
              <a:xfrm>
                <a:off x="4620221"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Oval 17">
                <a:extLst>
                  <a:ext uri="{FF2B5EF4-FFF2-40B4-BE49-F238E27FC236}">
                    <a16:creationId xmlns:a16="http://schemas.microsoft.com/office/drawing/2014/main" id="{E536705A-445F-4145-B4D4-3E9C07D51F2C}"/>
                  </a:ext>
                </a:extLst>
              </p:cNvPr>
              <p:cNvSpPr/>
              <p:nvPr/>
            </p:nvSpPr>
            <p:spPr bwMode="auto">
              <a:xfrm>
                <a:off x="5457825"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9A0E2ED1-90C3-4BCB-92A1-F0C1F5DBD46B}"/>
                  </a:ext>
                </a:extLst>
              </p:cNvPr>
              <p:cNvSpPr/>
              <p:nvPr/>
            </p:nvSpPr>
            <p:spPr bwMode="auto">
              <a:xfrm>
                <a:off x="3464695" y="5026601"/>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extBox 19">
                <a:extLst>
                  <a:ext uri="{FF2B5EF4-FFF2-40B4-BE49-F238E27FC236}">
                    <a16:creationId xmlns:a16="http://schemas.microsoft.com/office/drawing/2014/main" id="{D2530E6C-4EB5-4315-957D-F620BB54C878}"/>
                  </a:ext>
                </a:extLst>
              </p:cNvPr>
              <p:cNvSpPr txBox="1"/>
              <p:nvPr/>
            </p:nvSpPr>
            <p:spPr>
              <a:xfrm>
                <a:off x="2751883" y="4333646"/>
                <a:ext cx="2705942"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Fetch Invoice</a:t>
                </a:r>
              </a:p>
            </p:txBody>
          </p:sp>
          <p:sp>
            <p:nvSpPr>
              <p:cNvPr id="21" name="TextBox 20">
                <a:extLst>
                  <a:ext uri="{FF2B5EF4-FFF2-40B4-BE49-F238E27FC236}">
                    <a16:creationId xmlns:a16="http://schemas.microsoft.com/office/drawing/2014/main" id="{C50F2DE0-1C71-4304-AD04-DBCD77333ED6}"/>
                  </a:ext>
                </a:extLst>
              </p:cNvPr>
              <p:cNvSpPr txBox="1"/>
              <p:nvPr/>
            </p:nvSpPr>
            <p:spPr>
              <a:xfrm>
                <a:off x="4935141" y="1718900"/>
                <a:ext cx="2321718"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Grab raw file</a:t>
                </a:r>
              </a:p>
            </p:txBody>
          </p:sp>
          <p:sp>
            <p:nvSpPr>
              <p:cNvPr id="22" name="Oval 21">
                <a:extLst>
                  <a:ext uri="{FF2B5EF4-FFF2-40B4-BE49-F238E27FC236}">
                    <a16:creationId xmlns:a16="http://schemas.microsoft.com/office/drawing/2014/main" id="{EB1BA546-1A78-4850-A702-A0D47BCA4E9D}"/>
                  </a:ext>
                </a:extLst>
              </p:cNvPr>
              <p:cNvSpPr/>
              <p:nvPr/>
            </p:nvSpPr>
            <p:spPr bwMode="auto">
              <a:xfrm>
                <a:off x="795218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74BC7ED4-8E84-487A-8748-DE581682F3BC}"/>
                  </a:ext>
                </a:extLst>
              </p:cNvPr>
              <p:cNvSpPr txBox="1"/>
              <p:nvPr/>
            </p:nvSpPr>
            <p:spPr>
              <a:xfrm>
                <a:off x="7081311" y="1517382"/>
                <a:ext cx="2321718" cy="9602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Convert to JSON</a:t>
                </a:r>
              </a:p>
            </p:txBody>
          </p:sp>
          <p:sp>
            <p:nvSpPr>
              <p:cNvPr id="24" name="Oval 23">
                <a:extLst>
                  <a:ext uri="{FF2B5EF4-FFF2-40B4-BE49-F238E27FC236}">
                    <a16:creationId xmlns:a16="http://schemas.microsoft.com/office/drawing/2014/main" id="{61DEE2E3-7527-4ABF-B982-47931CF6E8E2}"/>
                  </a:ext>
                </a:extLst>
              </p:cNvPr>
              <p:cNvSpPr/>
              <p:nvPr/>
            </p:nvSpPr>
            <p:spPr bwMode="auto">
              <a:xfrm>
                <a:off x="10370343" y="2498842"/>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5" name="Oval 24">
                <a:extLst>
                  <a:ext uri="{FF2B5EF4-FFF2-40B4-BE49-F238E27FC236}">
                    <a16:creationId xmlns:a16="http://schemas.microsoft.com/office/drawing/2014/main" id="{6BCC0D36-24DA-4395-A27D-874EDFFFF799}"/>
                  </a:ext>
                </a:extLst>
              </p:cNvPr>
              <p:cNvSpPr/>
              <p:nvPr/>
            </p:nvSpPr>
            <p:spPr bwMode="auto">
              <a:xfrm>
                <a:off x="614365" y="3739138"/>
                <a:ext cx="1276350" cy="1257300"/>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6" name="TextBox 25">
                <a:extLst>
                  <a:ext uri="{FF2B5EF4-FFF2-40B4-BE49-F238E27FC236}">
                    <a16:creationId xmlns:a16="http://schemas.microsoft.com/office/drawing/2014/main" id="{ABE33413-67ED-4EC0-9565-90E957987777}"/>
                  </a:ext>
                </a:extLst>
              </p:cNvPr>
              <p:cNvSpPr txBox="1"/>
              <p:nvPr/>
            </p:nvSpPr>
            <p:spPr>
              <a:xfrm>
                <a:off x="108945" y="2932469"/>
                <a:ext cx="2321718" cy="764152"/>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BCF2"/>
                    </a:solidFill>
                  </a:rPr>
                  <a:t>API layer</a:t>
                </a:r>
              </a:p>
            </p:txBody>
          </p:sp>
          <p:sp>
            <p:nvSpPr>
              <p:cNvPr id="27" name="Equal 29">
                <a:extLst>
                  <a:ext uri="{FF2B5EF4-FFF2-40B4-BE49-F238E27FC236}">
                    <a16:creationId xmlns:a16="http://schemas.microsoft.com/office/drawing/2014/main" id="{BE9BFCF1-5B8D-4F36-8A9D-28D74893AB96}"/>
                  </a:ext>
                </a:extLst>
              </p:cNvPr>
              <p:cNvSpPr/>
              <p:nvPr/>
            </p:nvSpPr>
            <p:spPr bwMode="auto">
              <a:xfrm>
                <a:off x="7038379" y="2930211"/>
                <a:ext cx="609600" cy="394562"/>
              </a:xfrm>
              <a:prstGeom prst="mathEqual">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ight Arrow 30">
                <a:extLst>
                  <a:ext uri="{FF2B5EF4-FFF2-40B4-BE49-F238E27FC236}">
                    <a16:creationId xmlns:a16="http://schemas.microsoft.com/office/drawing/2014/main" id="{26B4DA56-3EC2-4B9D-9C5B-F40BA3B580D5}"/>
                  </a:ext>
                </a:extLst>
              </p:cNvPr>
              <p:cNvSpPr/>
              <p:nvPr/>
            </p:nvSpPr>
            <p:spPr bwMode="auto">
              <a:xfrm>
                <a:off x="9532737" y="2917942"/>
                <a:ext cx="533400" cy="419100"/>
              </a:xfrm>
              <a:prstGeom prst="rightArrow">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Can 31">
                <a:extLst>
                  <a:ext uri="{FF2B5EF4-FFF2-40B4-BE49-F238E27FC236}">
                    <a16:creationId xmlns:a16="http://schemas.microsoft.com/office/drawing/2014/main" id="{7AA24E66-26E9-4C37-B513-823DBDD5AFB0}"/>
                  </a:ext>
                </a:extLst>
              </p:cNvPr>
              <p:cNvSpPr/>
              <p:nvPr/>
            </p:nvSpPr>
            <p:spPr bwMode="auto">
              <a:xfrm>
                <a:off x="8147444" y="5059756"/>
                <a:ext cx="885825" cy="1190988"/>
              </a:xfrm>
              <a:prstGeom prst="can">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0" name="Straight Arrow Connector 29">
                <a:extLst>
                  <a:ext uri="{FF2B5EF4-FFF2-40B4-BE49-F238E27FC236}">
                    <a16:creationId xmlns:a16="http://schemas.microsoft.com/office/drawing/2014/main" id="{0C005E3B-B1C8-4045-99D4-953E3EAF8651}"/>
                  </a:ext>
                </a:extLst>
              </p:cNvPr>
              <p:cNvCxnSpPr>
                <a:stCxn id="25" idx="7"/>
                <a:endCxn id="15" idx="2"/>
              </p:cNvCxnSpPr>
              <p:nvPr/>
            </p:nvCxnSpPr>
            <p:spPr>
              <a:xfrm flipV="1">
                <a:off x="1703798" y="3127492"/>
                <a:ext cx="1335869" cy="795773"/>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EEFFC449-E67B-4C59-B2ED-724052EE3C59}"/>
                  </a:ext>
                </a:extLst>
              </p:cNvPr>
              <p:cNvCxnSpPr>
                <a:stCxn id="25" idx="5"/>
                <a:endCxn id="19" idx="2"/>
              </p:cNvCxnSpPr>
              <p:nvPr/>
            </p:nvCxnSpPr>
            <p:spPr>
              <a:xfrm>
                <a:off x="1703797" y="4812310"/>
                <a:ext cx="1760898" cy="84294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Plus 34">
                <a:extLst>
                  <a:ext uri="{FF2B5EF4-FFF2-40B4-BE49-F238E27FC236}">
                    <a16:creationId xmlns:a16="http://schemas.microsoft.com/office/drawing/2014/main" id="{EE96C87D-45EE-44B6-B85B-A5A7B3D1E69F}"/>
                  </a:ext>
                </a:extLst>
              </p:cNvPr>
              <p:cNvSpPr/>
              <p:nvPr/>
            </p:nvSpPr>
            <p:spPr bwMode="auto">
              <a:xfrm>
                <a:off x="2078238" y="3233824"/>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Plus 35">
                <a:extLst>
                  <a:ext uri="{FF2B5EF4-FFF2-40B4-BE49-F238E27FC236}">
                    <a16:creationId xmlns:a16="http://schemas.microsoft.com/office/drawing/2014/main" id="{72C44DC1-A96D-4F41-8491-78F052E4FF5F}"/>
                  </a:ext>
                </a:extLst>
              </p:cNvPr>
              <p:cNvSpPr/>
              <p:nvPr/>
            </p:nvSpPr>
            <p:spPr bwMode="auto">
              <a:xfrm>
                <a:off x="2100264" y="4975811"/>
                <a:ext cx="533400" cy="523875"/>
              </a:xfrm>
              <a:prstGeom prst="mathPlus">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34" name="Straight Arrow Connector 33">
                <a:extLst>
                  <a:ext uri="{FF2B5EF4-FFF2-40B4-BE49-F238E27FC236}">
                    <a16:creationId xmlns:a16="http://schemas.microsoft.com/office/drawing/2014/main" id="{8F24AB23-222C-41A1-B4BA-BFE7378B1CB6}"/>
                  </a:ext>
                </a:extLst>
              </p:cNvPr>
              <p:cNvCxnSpPr>
                <a:stCxn id="19" idx="6"/>
                <a:endCxn id="29" idx="2"/>
              </p:cNvCxnSpPr>
              <p:nvPr/>
            </p:nvCxnSpPr>
            <p:spPr>
              <a:xfrm flipV="1">
                <a:off x="4741045" y="5655250"/>
                <a:ext cx="3406399" cy="1"/>
              </a:xfrm>
              <a:prstGeom prst="straightConnector1">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5" name="Elbow Connector 37">
                <a:extLst>
                  <a:ext uri="{FF2B5EF4-FFF2-40B4-BE49-F238E27FC236}">
                    <a16:creationId xmlns:a16="http://schemas.microsoft.com/office/drawing/2014/main" id="{2FB54099-5C93-467D-A2AD-8BF3FF4DB0E9}"/>
                  </a:ext>
                </a:extLst>
              </p:cNvPr>
              <p:cNvCxnSpPr>
                <a:stCxn id="24" idx="4"/>
                <a:endCxn id="29" idx="4"/>
              </p:cNvCxnSpPr>
              <p:nvPr/>
            </p:nvCxnSpPr>
            <p:spPr>
              <a:xfrm rot="5400000">
                <a:off x="9071340" y="3718071"/>
                <a:ext cx="1899108" cy="1975250"/>
              </a:xfrm>
              <a:prstGeom prst="bentConnector2">
                <a:avLst/>
              </a:prstGeom>
              <a:ln w="381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36" name="TextBox 35">
            <a:extLst>
              <a:ext uri="{FF2B5EF4-FFF2-40B4-BE49-F238E27FC236}">
                <a16:creationId xmlns:a16="http://schemas.microsoft.com/office/drawing/2014/main" id="{36880245-D71A-48C5-8F71-AD3A98EAFA4E}"/>
              </a:ext>
            </a:extLst>
          </p:cNvPr>
          <p:cNvSpPr txBox="1"/>
          <p:nvPr/>
        </p:nvSpPr>
        <p:spPr>
          <a:xfrm>
            <a:off x="695147" y="2039458"/>
            <a:ext cx="2241813" cy="788998"/>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API Management</a:t>
            </a:r>
          </a:p>
        </p:txBody>
      </p:sp>
      <p:pic>
        <p:nvPicPr>
          <p:cNvPr id="37" name="Picture 2" descr="https://az213233.vo.msecnd.net/Content/6.0.00298.4.160413-1548/ApiManagement/Images/ApiManagement.png">
            <a:extLst>
              <a:ext uri="{FF2B5EF4-FFF2-40B4-BE49-F238E27FC236}">
                <a16:creationId xmlns:a16="http://schemas.microsoft.com/office/drawing/2014/main" id="{23ED7736-99AF-43DD-A52F-41AD914DE0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976" t="-11700"/>
          <a:stretch/>
        </p:blipFill>
        <p:spPr bwMode="auto">
          <a:xfrm>
            <a:off x="1475175" y="4496047"/>
            <a:ext cx="441110" cy="5194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a:extLst>
              <a:ext uri="{FF2B5EF4-FFF2-40B4-BE49-F238E27FC236}">
                <a16:creationId xmlns:a16="http://schemas.microsoft.com/office/drawing/2014/main" id="{EC883C91-D42F-4B54-88F3-4258C588606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4875" y="3553762"/>
            <a:ext cx="527384" cy="429087"/>
          </a:xfrm>
          <a:prstGeom prst="rect">
            <a:avLst/>
          </a:prstGeom>
        </p:spPr>
      </p:pic>
      <p:sp>
        <p:nvSpPr>
          <p:cNvPr id="39" name="TextBox 38">
            <a:extLst>
              <a:ext uri="{FF2B5EF4-FFF2-40B4-BE49-F238E27FC236}">
                <a16:creationId xmlns:a16="http://schemas.microsoft.com/office/drawing/2014/main" id="{3EEF3F95-609E-4DA5-8B3A-C9AF648D0C09}"/>
              </a:ext>
            </a:extLst>
          </p:cNvPr>
          <p:cNvSpPr txBox="1"/>
          <p:nvPr/>
        </p:nvSpPr>
        <p:spPr>
          <a:xfrm>
            <a:off x="2876047" y="1916877"/>
            <a:ext cx="3467060" cy="627864"/>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Logic App</a:t>
            </a:r>
          </a:p>
        </p:txBody>
      </p:sp>
      <p:pic>
        <p:nvPicPr>
          <p:cNvPr id="40" name="Picture 39">
            <a:extLst>
              <a:ext uri="{FF2B5EF4-FFF2-40B4-BE49-F238E27FC236}">
                <a16:creationId xmlns:a16="http://schemas.microsoft.com/office/drawing/2014/main" id="{0D0802EE-3B5E-4CD3-AEA0-EEF4D8798EAB}"/>
              </a:ext>
            </a:extLst>
          </p:cNvPr>
          <p:cNvPicPr>
            <a:picLocks noChangeAspect="1"/>
          </p:cNvPicPr>
          <p:nvPr/>
        </p:nvPicPr>
        <p:blipFill>
          <a:blip r:embed="rId5"/>
          <a:stretch>
            <a:fillRect/>
          </a:stretch>
        </p:blipFill>
        <p:spPr>
          <a:xfrm>
            <a:off x="3553397" y="3508098"/>
            <a:ext cx="502378" cy="474751"/>
          </a:xfrm>
          <a:prstGeom prst="rect">
            <a:avLst/>
          </a:prstGeom>
        </p:spPr>
      </p:pic>
      <p:pic>
        <p:nvPicPr>
          <p:cNvPr id="41" name="Picture 40">
            <a:extLst>
              <a:ext uri="{FF2B5EF4-FFF2-40B4-BE49-F238E27FC236}">
                <a16:creationId xmlns:a16="http://schemas.microsoft.com/office/drawing/2014/main" id="{32BBA7E2-7BAA-46CB-AC73-BC93539D7452}"/>
              </a:ext>
            </a:extLst>
          </p:cNvPr>
          <p:cNvPicPr>
            <a:picLocks noChangeAspect="1"/>
          </p:cNvPicPr>
          <p:nvPr/>
        </p:nvPicPr>
        <p:blipFill>
          <a:blip r:embed="rId5"/>
          <a:stretch>
            <a:fillRect/>
          </a:stretch>
        </p:blipFill>
        <p:spPr>
          <a:xfrm>
            <a:off x="5648549" y="3508098"/>
            <a:ext cx="502378" cy="474751"/>
          </a:xfrm>
          <a:prstGeom prst="rect">
            <a:avLst/>
          </a:prstGeom>
        </p:spPr>
      </p:pic>
      <p:pic>
        <p:nvPicPr>
          <p:cNvPr id="42" name="Picture 41">
            <a:extLst>
              <a:ext uri="{FF2B5EF4-FFF2-40B4-BE49-F238E27FC236}">
                <a16:creationId xmlns:a16="http://schemas.microsoft.com/office/drawing/2014/main" id="{CA1E83E0-B2D4-4B04-988F-1EE334F238B7}"/>
              </a:ext>
            </a:extLst>
          </p:cNvPr>
          <p:cNvPicPr>
            <a:picLocks noChangeAspect="1"/>
          </p:cNvPicPr>
          <p:nvPr/>
        </p:nvPicPr>
        <p:blipFill>
          <a:blip r:embed="rId5"/>
          <a:stretch>
            <a:fillRect/>
          </a:stretch>
        </p:blipFill>
        <p:spPr>
          <a:xfrm>
            <a:off x="9949830" y="3508098"/>
            <a:ext cx="502378" cy="474751"/>
          </a:xfrm>
          <a:prstGeom prst="rect">
            <a:avLst/>
          </a:prstGeom>
        </p:spPr>
      </p:pic>
      <p:pic>
        <p:nvPicPr>
          <p:cNvPr id="43" name="Picture 42">
            <a:extLst>
              <a:ext uri="{FF2B5EF4-FFF2-40B4-BE49-F238E27FC236}">
                <a16:creationId xmlns:a16="http://schemas.microsoft.com/office/drawing/2014/main" id="{84AADCAB-6062-45BD-B6B4-194B93AC2D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7528" y="5657933"/>
            <a:ext cx="527384" cy="429087"/>
          </a:xfrm>
          <a:prstGeom prst="rect">
            <a:avLst/>
          </a:prstGeom>
        </p:spPr>
      </p:pic>
      <p:sp>
        <p:nvSpPr>
          <p:cNvPr id="44" name="TextBox 43">
            <a:extLst>
              <a:ext uri="{FF2B5EF4-FFF2-40B4-BE49-F238E27FC236}">
                <a16:creationId xmlns:a16="http://schemas.microsoft.com/office/drawing/2014/main" id="{29BABE03-16ED-4633-92ED-9DF9AE6B35C5}"/>
              </a:ext>
            </a:extLst>
          </p:cNvPr>
          <p:cNvSpPr txBox="1"/>
          <p:nvPr/>
        </p:nvSpPr>
        <p:spPr>
          <a:xfrm>
            <a:off x="6661749" y="1953758"/>
            <a:ext cx="2241813" cy="515883"/>
          </a:xfrm>
          <a:prstGeom prst="rect">
            <a:avLst/>
          </a:prstGeom>
          <a:noFill/>
        </p:spPr>
        <p:txBody>
          <a:bodyPr wrap="square" lIns="182880" tIns="146304" rIns="182880" bIns="146304" rtlCol="0" anchor="ctr">
            <a:spAutoFit/>
          </a:bodyPr>
          <a:lstStyle/>
          <a:p>
            <a:pPr algn="ctr">
              <a:lnSpc>
                <a:spcPct val="90000"/>
              </a:lnSpc>
              <a:spcAft>
                <a:spcPts val="600"/>
              </a:spcAft>
            </a:pPr>
            <a:r>
              <a:rPr lang="en-US" sz="2400" dirty="0">
                <a:solidFill>
                  <a:srgbClr val="0078D7"/>
                </a:solidFill>
              </a:rPr>
              <a:t>Function</a:t>
            </a:r>
          </a:p>
        </p:txBody>
      </p:sp>
    </p:spTree>
    <p:extLst>
      <p:ext uri="{BB962C8B-B14F-4D97-AF65-F5344CB8AC3E}">
        <p14:creationId xmlns:p14="http://schemas.microsoft.com/office/powerpoint/2010/main" val="2547303349"/>
      </p:ext>
    </p:extLst>
  </p:cSld>
  <p:clrMapOvr>
    <a:masterClrMapping/>
  </p:clrMapOvr>
  <p:transition>
    <p:fade/>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491478" y="1627001"/>
            <a:ext cx="7799401" cy="4187963"/>
          </a:xfrm>
          <a:prstGeom prst="rect">
            <a:avLst/>
          </a:prstGeom>
        </p:spPr>
      </p:pic>
      <p:sp>
        <p:nvSpPr>
          <p:cNvPr id="3" name="Title 2"/>
          <p:cNvSpPr>
            <a:spLocks noGrp="1"/>
          </p:cNvSpPr>
          <p:nvPr>
            <p:ph type="title"/>
          </p:nvPr>
        </p:nvSpPr>
        <p:spPr/>
        <p:txBody>
          <a:bodyPr/>
          <a:lstStyle/>
          <a:p>
            <a:r>
              <a:rPr lang="en-US" dirty="0">
                <a:solidFill>
                  <a:schemeClr val="bg1"/>
                </a:solidFill>
              </a:rPr>
              <a:t>Contoso Ads Function</a:t>
            </a:r>
          </a:p>
        </p:txBody>
      </p:sp>
      <p:pic>
        <p:nvPicPr>
          <p:cNvPr id="6" name="Picture 5"/>
          <p:cNvPicPr>
            <a:picLocks noChangeAspect="1"/>
          </p:cNvPicPr>
          <p:nvPr/>
        </p:nvPicPr>
        <p:blipFill>
          <a:blip r:embed="rId4"/>
          <a:stretch>
            <a:fillRect/>
          </a:stretch>
        </p:blipFill>
        <p:spPr>
          <a:xfrm>
            <a:off x="352759" y="1095762"/>
            <a:ext cx="3979693" cy="5212041"/>
          </a:xfrm>
          <a:prstGeom prst="rect">
            <a:avLst/>
          </a:prstGeom>
        </p:spPr>
      </p:pic>
    </p:spTree>
    <p:extLst>
      <p:ext uri="{BB962C8B-B14F-4D97-AF65-F5344CB8AC3E}">
        <p14:creationId xmlns:p14="http://schemas.microsoft.com/office/powerpoint/2010/main" val="310928855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Segoe UI Light" panose="020B0502040204020203" pitchFamily="34" charset="0"/>
                <a:cs typeface="Segoe UI Light" panose="020B0502040204020203" pitchFamily="34" charset="0"/>
              </a:rPr>
              <a:t>Introduction to Azure IAAS</a:t>
            </a:r>
          </a:p>
        </p:txBody>
      </p:sp>
      <p:sp>
        <p:nvSpPr>
          <p:cNvPr id="3" name="Text Placeholder 2"/>
          <p:cNvSpPr>
            <a:spLocks noGrp="1"/>
          </p:cNvSpPr>
          <p:nvPr>
            <p:ph type="body" sz="quarter" idx="16"/>
          </p:nvPr>
        </p:nvSpPr>
        <p:spPr>
          <a:xfrm>
            <a:off x="548922" y="3328138"/>
            <a:ext cx="5747849" cy="748938"/>
          </a:xfrm>
        </p:spPr>
        <p:txBody>
          <a:bodyPr/>
          <a:lstStyle/>
          <a:p>
            <a:r>
              <a:rPr lang="en-US" dirty="0">
                <a:latin typeface="Segoe UI Light" panose="020B0502040204020203" pitchFamily="34" charset="0"/>
                <a:cs typeface="Segoe UI Light" panose="020B0502040204020203" pitchFamily="34" charset="0"/>
              </a:rPr>
              <a:t>Virtual Machines - Deployment</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1980191315"/>
      </p:ext>
    </p:extLst>
  </p:cSld>
  <p:clrMapOvr>
    <a:masterClrMapping/>
  </p:clrMapOvr>
  <p:transitio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124321"/>
            <a:ext cx="12434711" cy="46024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7" name="Rectangle 36"/>
          <p:cNvSpPr/>
          <p:nvPr/>
        </p:nvSpPr>
        <p:spPr bwMode="auto">
          <a:xfrm>
            <a:off x="742986" y="1484288"/>
            <a:ext cx="3658063" cy="3729175"/>
          </a:xfrm>
          <a:prstGeom prst="rect">
            <a:avLst/>
          </a:prstGeom>
          <a:solidFill>
            <a:schemeClr val="tx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3" fontAlgn="base">
              <a:spcBef>
                <a:spcPct val="0"/>
              </a:spcBef>
              <a:spcAft>
                <a:spcPct val="0"/>
              </a:spcAft>
              <a:defRPr/>
            </a:pPr>
            <a:endParaRPr lang="en-US" sz="2200" kern="0" dirty="0">
              <a:solidFill>
                <a:srgbClr val="FFFFFF"/>
              </a:solidFill>
              <a:latin typeface="Segoe UI"/>
            </a:endParaRPr>
          </a:p>
        </p:txBody>
      </p:sp>
      <p:sp>
        <p:nvSpPr>
          <p:cNvPr id="34" name="Title 1"/>
          <p:cNvSpPr txBox="1">
            <a:spLocks/>
          </p:cNvSpPr>
          <p:nvPr/>
        </p:nvSpPr>
        <p:spPr>
          <a:xfrm>
            <a:off x="479001" y="-44647"/>
            <a:ext cx="7085433" cy="1032047"/>
          </a:xfrm>
          <a:prstGeom prst="rect">
            <a:avLst/>
          </a:prstGeom>
          <a:noFill/>
        </p:spPr>
        <p:txBody>
          <a:bodyPr wrap="square" lIns="91427" tIns="91427" r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defRPr/>
            </a:pPr>
            <a:r>
              <a:rPr lang="en-US" sz="5999" dirty="0">
                <a:solidFill>
                  <a:schemeClr val="bg1"/>
                </a:solidFill>
                <a:latin typeface="Segoe UI Light" panose="020B0502040204020203" pitchFamily="34" charset="0"/>
                <a:cs typeface="Segoe UI Light" panose="020B0502040204020203" pitchFamily="34" charset="0"/>
              </a:rPr>
              <a:t>Azure Web Apps</a:t>
            </a:r>
            <a:endParaRPr lang="en-US" sz="5999" spc="-102" dirty="0">
              <a:solidFill>
                <a:schemeClr val="bg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a:t>Azure Logic Apps</a:t>
            </a:r>
            <a:endParaRPr lang="en-US" dirty="0"/>
          </a:p>
        </p:txBody>
      </p:sp>
      <p:sp>
        <p:nvSpPr>
          <p:cNvPr id="5" name="Text Placeholder 4"/>
          <p:cNvSpPr>
            <a:spLocks noGrp="1"/>
          </p:cNvSpPr>
          <p:nvPr>
            <p:ph type="body" sz="quarter" idx="4294967295"/>
          </p:nvPr>
        </p:nvSpPr>
        <p:spPr>
          <a:xfrm>
            <a:off x="5721492" y="1124320"/>
            <a:ext cx="5652064" cy="4602459"/>
          </a:xfrm>
          <a:solidFill>
            <a:schemeClr val="accent2"/>
          </a:solidFill>
        </p:spPr>
        <p:txBody>
          <a:bodyPr lIns="186521" tIns="186521" rIns="186521" bIns="186521" anchor="ctr"/>
          <a:lstStyle/>
          <a:p>
            <a:r>
              <a:rPr lang="en-US" sz="2448" dirty="0">
                <a:solidFill>
                  <a:schemeClr val="bg1"/>
                </a:solidFill>
              </a:rPr>
              <a:t>New Logic Apps for easy automation</a:t>
            </a:r>
          </a:p>
          <a:p>
            <a:r>
              <a:rPr lang="en-US" sz="2448" dirty="0">
                <a:solidFill>
                  <a:schemeClr val="bg1"/>
                </a:solidFill>
              </a:rPr>
              <a:t>No-code designer for rapid creation</a:t>
            </a:r>
          </a:p>
          <a:p>
            <a:r>
              <a:rPr lang="en-US" sz="2448" dirty="0">
                <a:solidFill>
                  <a:schemeClr val="bg1"/>
                </a:solidFill>
              </a:rPr>
              <a:t>Hundreds of pre-built connectors to get started</a:t>
            </a:r>
          </a:p>
          <a:p>
            <a:r>
              <a:rPr lang="en-US" sz="2448" dirty="0">
                <a:solidFill>
                  <a:schemeClr val="bg1"/>
                </a:solidFill>
              </a:rPr>
              <a:t>Out-of-box support for popular SaaS and on-premises apps</a:t>
            </a:r>
          </a:p>
          <a:p>
            <a:r>
              <a:rPr lang="en-US" sz="2448" dirty="0">
                <a:solidFill>
                  <a:schemeClr val="bg1"/>
                </a:solidFill>
              </a:rPr>
              <a:t>Use with custom API apps of your own</a:t>
            </a:r>
          </a:p>
        </p:txBody>
      </p:sp>
      <p:sp>
        <p:nvSpPr>
          <p:cNvPr id="6" name="TextBox 5"/>
          <p:cNvSpPr txBox="1"/>
          <p:nvPr/>
        </p:nvSpPr>
        <p:spPr>
          <a:xfrm>
            <a:off x="961559" y="4218159"/>
            <a:ext cx="3059277" cy="640299"/>
          </a:xfrm>
          <a:prstGeom prst="rect">
            <a:avLst/>
          </a:prstGeom>
          <a:noFill/>
        </p:spPr>
        <p:txBody>
          <a:bodyPr wrap="square" lIns="0" tIns="0" rIns="0" bIns="0" rtlCol="0">
            <a:spAutoFit/>
          </a:bodyPr>
          <a:lstStyle/>
          <a:p>
            <a:pPr algn="ctr">
              <a:lnSpc>
                <a:spcPct val="90000"/>
              </a:lnSpc>
              <a:spcBef>
                <a:spcPct val="20000"/>
              </a:spcBef>
              <a:buSzPct val="80000"/>
            </a:pPr>
            <a:r>
              <a:rPr lang="en-US" sz="2040" dirty="0">
                <a:solidFill>
                  <a:schemeClr val="bg1"/>
                </a:solidFill>
              </a:rPr>
              <a:t>Automate SaaS and</a:t>
            </a:r>
          </a:p>
          <a:p>
            <a:pPr algn="ctr">
              <a:lnSpc>
                <a:spcPct val="90000"/>
              </a:lnSpc>
              <a:spcBef>
                <a:spcPct val="20000"/>
              </a:spcBef>
              <a:buSzPct val="80000"/>
            </a:pPr>
            <a:r>
              <a:rPr lang="en-US" sz="2040" dirty="0">
                <a:solidFill>
                  <a:schemeClr val="bg1"/>
                </a:solidFill>
              </a:rPr>
              <a:t>on-premises systems</a:t>
            </a:r>
          </a:p>
        </p:txBody>
      </p:sp>
      <p:pic>
        <p:nvPicPr>
          <p:cNvPr id="9" name="Picture 8">
            <a:extLst>
              <a:ext uri="{FF2B5EF4-FFF2-40B4-BE49-F238E27FC236}">
                <a16:creationId xmlns:a16="http://schemas.microsoft.com/office/drawing/2014/main" id="{28D36955-FB91-45B0-9FD3-53F33DCBD72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50556" y="1958521"/>
            <a:ext cx="2454047" cy="1904633"/>
          </a:xfrm>
          <a:prstGeom prst="rect">
            <a:avLst/>
          </a:prstGeom>
        </p:spPr>
      </p:pic>
    </p:spTree>
    <p:extLst>
      <p:ext uri="{BB962C8B-B14F-4D97-AF65-F5344CB8AC3E}">
        <p14:creationId xmlns:p14="http://schemas.microsoft.com/office/powerpoint/2010/main" val="38543282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Built-in API Connectors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9973" y="0"/>
            <a:ext cx="5595619" cy="6994524"/>
          </a:xfrm>
          <a:prstGeom prst="rect">
            <a:avLst/>
          </a:prstGeom>
        </p:spPr>
      </p:pic>
      <p:sp>
        <p:nvSpPr>
          <p:cNvPr id="11" name="TextBox 10"/>
          <p:cNvSpPr txBox="1">
            <a:spLocks/>
          </p:cNvSpPr>
          <p:nvPr/>
        </p:nvSpPr>
        <p:spPr>
          <a:xfrm>
            <a:off x="136261" y="892136"/>
            <a:ext cx="7174962" cy="2825032"/>
          </a:xfrm>
          <a:prstGeom prst="rect">
            <a:avLst/>
          </a:prstGeom>
          <a:noFill/>
        </p:spPr>
        <p:txBody>
          <a:bodyPr wrap="square" lIns="186521" tIns="149217" rIns="186521" bIns="149217" numCol="3" rtlCol="0">
            <a:noAutofit/>
          </a:bodyPr>
          <a:lstStyle/>
          <a:p>
            <a:pPr marL="291436" indent="-291436">
              <a:spcAft>
                <a:spcPts val="153"/>
              </a:spcAft>
              <a:buFont typeface="Arial" panose="020B0604020202020204" pitchFamily="34" charset="0"/>
              <a:buChar char="•"/>
            </a:pPr>
            <a:r>
              <a:rPr lang="en-US" sz="1224" dirty="0"/>
              <a:t>Box</a:t>
            </a:r>
          </a:p>
          <a:p>
            <a:pPr marL="291436" indent="-291436">
              <a:spcAft>
                <a:spcPts val="153"/>
              </a:spcAft>
              <a:buFont typeface="Arial" panose="020B0604020202020204" pitchFamily="34" charset="0"/>
              <a:buChar char="•"/>
            </a:pPr>
            <a:r>
              <a:rPr lang="en-US" sz="1224" dirty="0"/>
              <a:t>CRM Online</a:t>
            </a:r>
          </a:p>
          <a:p>
            <a:pPr marL="291436" indent="-291436">
              <a:spcAft>
                <a:spcPts val="153"/>
              </a:spcAft>
              <a:buFont typeface="Arial" panose="020B0604020202020204" pitchFamily="34" charset="0"/>
              <a:buChar char="•"/>
            </a:pPr>
            <a:r>
              <a:rPr lang="en-US" sz="1224" dirty="0"/>
              <a:t>IBM DB2</a:t>
            </a:r>
          </a:p>
          <a:p>
            <a:pPr marL="291436" indent="-291436">
              <a:spcAft>
                <a:spcPts val="153"/>
              </a:spcAft>
              <a:buFont typeface="Arial" panose="020B0604020202020204" pitchFamily="34" charset="0"/>
              <a:buChar char="•"/>
            </a:pPr>
            <a:r>
              <a:rPr lang="en-US" sz="1224" dirty="0"/>
              <a:t>Delay</a:t>
            </a:r>
          </a:p>
          <a:p>
            <a:pPr marL="291436" indent="-291436">
              <a:spcAft>
                <a:spcPts val="153"/>
              </a:spcAft>
              <a:buFont typeface="Arial" panose="020B0604020202020204" pitchFamily="34" charset="0"/>
              <a:buChar char="•"/>
            </a:pPr>
            <a:r>
              <a:rPr lang="en-US" sz="1224" dirty="0"/>
              <a:t>Dropbox</a:t>
            </a:r>
          </a:p>
          <a:p>
            <a:pPr marL="291436" indent="-291436">
              <a:spcAft>
                <a:spcPts val="153"/>
              </a:spcAft>
              <a:buFont typeface="Arial" panose="020B0604020202020204" pitchFamily="34" charset="0"/>
              <a:buChar char="•"/>
            </a:pPr>
            <a:r>
              <a:rPr lang="en-US" sz="1224" dirty="0"/>
              <a:t>Facebook</a:t>
            </a:r>
          </a:p>
          <a:p>
            <a:pPr marL="291436" indent="-291436">
              <a:spcAft>
                <a:spcPts val="153"/>
              </a:spcAft>
              <a:buFont typeface="Arial" panose="020B0604020202020204" pitchFamily="34" charset="0"/>
              <a:buChar char="•"/>
            </a:pPr>
            <a:r>
              <a:rPr lang="en-US" sz="1224" dirty="0"/>
              <a:t>GitHub</a:t>
            </a:r>
          </a:p>
          <a:p>
            <a:pPr marL="291436" indent="-291436">
              <a:spcAft>
                <a:spcPts val="153"/>
              </a:spcAft>
              <a:buFont typeface="Arial" panose="020B0604020202020204" pitchFamily="34" charset="0"/>
              <a:buChar char="•"/>
            </a:pPr>
            <a:r>
              <a:rPr lang="en-US" sz="1224" dirty="0"/>
              <a:t>Google Drive / Calendar</a:t>
            </a:r>
          </a:p>
          <a:p>
            <a:pPr marL="291436" indent="-291436">
              <a:spcAft>
                <a:spcPts val="153"/>
              </a:spcAft>
              <a:buFont typeface="Arial" panose="020B0604020202020204" pitchFamily="34" charset="0"/>
              <a:buChar char="•"/>
            </a:pPr>
            <a:r>
              <a:rPr lang="en-US" sz="1224" dirty="0"/>
              <a:t>Google Sheets / Tasks</a:t>
            </a:r>
          </a:p>
          <a:p>
            <a:pPr marL="291436" indent="-291436">
              <a:spcAft>
                <a:spcPts val="153"/>
              </a:spcAft>
              <a:buFont typeface="Arial" panose="020B0604020202020204" pitchFamily="34" charset="0"/>
              <a:buChar char="•"/>
            </a:pPr>
            <a:r>
              <a:rPr lang="en-US" sz="1224" dirty="0"/>
              <a:t>HTTP Request / Response</a:t>
            </a:r>
          </a:p>
          <a:p>
            <a:pPr marL="291436" indent="-291436">
              <a:spcAft>
                <a:spcPts val="153"/>
              </a:spcAft>
              <a:buFont typeface="Arial" panose="020B0604020202020204" pitchFamily="34" charset="0"/>
              <a:buChar char="•"/>
            </a:pPr>
            <a:r>
              <a:rPr lang="en-US" sz="1224" dirty="0"/>
              <a:t>Informix</a:t>
            </a:r>
          </a:p>
          <a:p>
            <a:pPr marL="291436" indent="-291436">
              <a:spcAft>
                <a:spcPts val="153"/>
              </a:spcAft>
              <a:buFont typeface="Arial" panose="020B0604020202020204" pitchFamily="34" charset="0"/>
              <a:buChar char="•"/>
            </a:pPr>
            <a:r>
              <a:rPr lang="en-US" sz="1224" dirty="0"/>
              <a:t>Instagram</a:t>
            </a:r>
          </a:p>
          <a:p>
            <a:pPr marL="291436" indent="-291436">
              <a:spcAft>
                <a:spcPts val="153"/>
              </a:spcAft>
              <a:buFont typeface="Arial" panose="020B0604020202020204" pitchFamily="34" charset="0"/>
              <a:buChar char="•"/>
            </a:pPr>
            <a:r>
              <a:rPr lang="en-US" sz="1224" dirty="0"/>
              <a:t>MailChimp</a:t>
            </a:r>
          </a:p>
          <a:p>
            <a:pPr marL="291436" indent="-291436">
              <a:spcAft>
                <a:spcPts val="153"/>
              </a:spcAft>
              <a:buFont typeface="Arial" panose="020B0604020202020204" pitchFamily="34" charset="0"/>
              <a:buChar char="•"/>
            </a:pPr>
            <a:r>
              <a:rPr lang="en-US" sz="1224" dirty="0"/>
              <a:t>Mandrill</a:t>
            </a:r>
          </a:p>
          <a:p>
            <a:pPr marL="291436" indent="-291436">
              <a:spcAft>
                <a:spcPts val="153"/>
              </a:spcAft>
              <a:buFont typeface="Arial" panose="020B0604020202020204" pitchFamily="34" charset="0"/>
              <a:buChar char="•"/>
            </a:pPr>
            <a:r>
              <a:rPr lang="en-US" sz="1224" dirty="0"/>
              <a:t>Outlook / Office 365 Outlook</a:t>
            </a:r>
          </a:p>
          <a:p>
            <a:pPr marL="291436" indent="-291436">
              <a:spcAft>
                <a:spcPts val="153"/>
              </a:spcAft>
              <a:buFont typeface="Arial" panose="020B0604020202020204" pitchFamily="34" charset="0"/>
              <a:buChar char="•"/>
            </a:pPr>
            <a:r>
              <a:rPr lang="en-US" sz="1224" dirty="0"/>
              <a:t>Project Online</a:t>
            </a:r>
          </a:p>
          <a:p>
            <a:pPr marL="291436" indent="-291436">
              <a:spcAft>
                <a:spcPts val="153"/>
              </a:spcAft>
              <a:buFont typeface="Arial" panose="020B0604020202020204" pitchFamily="34" charset="0"/>
              <a:buChar char="•"/>
            </a:pPr>
            <a:r>
              <a:rPr lang="en-US" sz="1224" dirty="0"/>
              <a:t>Query</a:t>
            </a:r>
          </a:p>
          <a:p>
            <a:pPr marL="291436" indent="-291436">
              <a:spcAft>
                <a:spcPts val="153"/>
              </a:spcAft>
              <a:buFont typeface="Arial" panose="020B0604020202020204" pitchFamily="34" charset="0"/>
              <a:buChar char="•"/>
            </a:pPr>
            <a:r>
              <a:rPr lang="en-US" sz="1224" dirty="0"/>
              <a:t>Recurrence</a:t>
            </a:r>
          </a:p>
          <a:p>
            <a:pPr marL="291436" indent="-291436">
              <a:spcAft>
                <a:spcPts val="153"/>
              </a:spcAft>
              <a:buFont typeface="Arial" panose="020B0604020202020204" pitchFamily="34" charset="0"/>
              <a:buChar char="•"/>
            </a:pPr>
            <a:r>
              <a:rPr lang="en-US" sz="1224" dirty="0"/>
              <a:t>RSS</a:t>
            </a:r>
          </a:p>
          <a:p>
            <a:pPr marL="291436" indent="-291436">
              <a:spcAft>
                <a:spcPts val="153"/>
              </a:spcAft>
              <a:buFont typeface="Arial" panose="020B0604020202020204" pitchFamily="34" charset="0"/>
              <a:buChar char="•"/>
            </a:pPr>
            <a:r>
              <a:rPr lang="en-US" sz="1224" dirty="0"/>
              <a:t>Salesforce</a:t>
            </a:r>
          </a:p>
          <a:p>
            <a:pPr marL="291436" indent="-291436">
              <a:spcAft>
                <a:spcPts val="153"/>
              </a:spcAft>
              <a:buFont typeface="Arial" panose="020B0604020202020204" pitchFamily="34" charset="0"/>
              <a:buChar char="•"/>
            </a:pPr>
            <a:r>
              <a:rPr lang="en-US" sz="1224" dirty="0" err="1"/>
              <a:t>Sendgrid</a:t>
            </a:r>
            <a:endParaRPr lang="en-US" sz="1224" dirty="0"/>
          </a:p>
          <a:p>
            <a:pPr marL="291436" indent="-291436">
              <a:spcAft>
                <a:spcPts val="153"/>
              </a:spcAft>
              <a:buFont typeface="Arial" panose="020B0604020202020204" pitchFamily="34" charset="0"/>
              <a:buChar char="•"/>
            </a:pPr>
            <a:r>
              <a:rPr lang="en-US" sz="1224" dirty="0"/>
              <a:t>SharePoint</a:t>
            </a:r>
          </a:p>
          <a:p>
            <a:pPr marL="291436" indent="-291436">
              <a:spcAft>
                <a:spcPts val="153"/>
              </a:spcAft>
              <a:buFont typeface="Arial" panose="020B0604020202020204" pitchFamily="34" charset="0"/>
              <a:buChar char="•"/>
            </a:pPr>
            <a:r>
              <a:rPr lang="en-US" sz="1224" dirty="0"/>
              <a:t>Slack</a:t>
            </a:r>
          </a:p>
          <a:p>
            <a:pPr marL="291436" indent="-291436">
              <a:spcAft>
                <a:spcPts val="153"/>
              </a:spcAft>
              <a:buFont typeface="Arial" panose="020B0604020202020204" pitchFamily="34" charset="0"/>
              <a:buChar char="•"/>
            </a:pPr>
            <a:r>
              <a:rPr lang="en-US" sz="1224" dirty="0" err="1"/>
              <a:t>SparkPost</a:t>
            </a:r>
            <a:endParaRPr lang="en-US" sz="1224" dirty="0"/>
          </a:p>
          <a:p>
            <a:pPr marL="291436" indent="-291436">
              <a:spcAft>
                <a:spcPts val="153"/>
              </a:spcAft>
              <a:buFont typeface="Arial" panose="020B0604020202020204" pitchFamily="34" charset="0"/>
              <a:buChar char="•"/>
            </a:pPr>
            <a:r>
              <a:rPr lang="en-US" sz="1224" dirty="0"/>
              <a:t>SQL</a:t>
            </a:r>
          </a:p>
          <a:p>
            <a:pPr marL="291436" indent="-291436">
              <a:spcAft>
                <a:spcPts val="153"/>
              </a:spcAft>
              <a:buFont typeface="Arial" panose="020B0604020202020204" pitchFamily="34" charset="0"/>
              <a:buChar char="•"/>
            </a:pPr>
            <a:r>
              <a:rPr lang="en-US" sz="1224" dirty="0"/>
              <a:t>Translator</a:t>
            </a:r>
          </a:p>
          <a:p>
            <a:pPr marL="291436" indent="-291436">
              <a:spcAft>
                <a:spcPts val="153"/>
              </a:spcAft>
              <a:buFont typeface="Arial" panose="020B0604020202020204" pitchFamily="34" charset="0"/>
              <a:buChar char="•"/>
            </a:pPr>
            <a:r>
              <a:rPr lang="en-US" sz="1224" dirty="0"/>
              <a:t>Trello</a:t>
            </a:r>
          </a:p>
          <a:p>
            <a:pPr marL="291436" indent="-291436">
              <a:spcAft>
                <a:spcPts val="153"/>
              </a:spcAft>
              <a:buFont typeface="Arial" panose="020B0604020202020204" pitchFamily="34" charset="0"/>
              <a:buChar char="•"/>
            </a:pPr>
            <a:r>
              <a:rPr lang="en-US" sz="1224" dirty="0"/>
              <a:t>Azure Media Services</a:t>
            </a:r>
          </a:p>
          <a:p>
            <a:pPr marL="291436" indent="-291436">
              <a:spcAft>
                <a:spcPts val="153"/>
              </a:spcAft>
              <a:buFont typeface="Arial" panose="020B0604020202020204" pitchFamily="34" charset="0"/>
              <a:buChar char="•"/>
            </a:pPr>
            <a:r>
              <a:rPr lang="en-US" sz="1224" dirty="0" err="1"/>
              <a:t>Twilio</a:t>
            </a:r>
            <a:endParaRPr lang="en-US" sz="1224" dirty="0"/>
          </a:p>
          <a:p>
            <a:pPr marL="291436" indent="-291436">
              <a:spcAft>
                <a:spcPts val="153"/>
              </a:spcAft>
              <a:buFont typeface="Arial" panose="020B0604020202020204" pitchFamily="34" charset="0"/>
              <a:buChar char="•"/>
            </a:pPr>
            <a:r>
              <a:rPr lang="en-US" sz="1224" dirty="0"/>
              <a:t>Twitter</a:t>
            </a:r>
          </a:p>
          <a:p>
            <a:pPr marL="291436" indent="-291436">
              <a:spcAft>
                <a:spcPts val="153"/>
              </a:spcAft>
              <a:buFont typeface="Arial" panose="020B0604020202020204" pitchFamily="34" charset="0"/>
              <a:buChar char="•"/>
            </a:pPr>
            <a:r>
              <a:rPr lang="en-US" sz="1224" dirty="0" err="1"/>
              <a:t>Webhook</a:t>
            </a:r>
            <a:endParaRPr lang="en-US" sz="1224" dirty="0"/>
          </a:p>
          <a:p>
            <a:pPr marL="291436" indent="-291436">
              <a:spcAft>
                <a:spcPts val="153"/>
              </a:spcAft>
              <a:buFont typeface="Arial" panose="020B0604020202020204" pitchFamily="34" charset="0"/>
              <a:buChar char="•"/>
            </a:pPr>
            <a:r>
              <a:rPr lang="en-US" sz="1224" dirty="0"/>
              <a:t>Yammer</a:t>
            </a:r>
          </a:p>
          <a:p>
            <a:pPr marL="291436" indent="-291436">
              <a:spcAft>
                <a:spcPts val="153"/>
              </a:spcAft>
              <a:buFont typeface="Arial" panose="020B0604020202020204" pitchFamily="34" charset="0"/>
              <a:buChar char="•"/>
            </a:pPr>
            <a:r>
              <a:rPr lang="en-US" sz="1224" dirty="0"/>
              <a:t>YouTube</a:t>
            </a:r>
          </a:p>
          <a:p>
            <a:pPr marL="291436" indent="-291436">
              <a:spcAft>
                <a:spcPts val="153"/>
              </a:spcAft>
              <a:buFont typeface="Arial" panose="020B0604020202020204" pitchFamily="34" charset="0"/>
              <a:buChar char="•"/>
            </a:pPr>
            <a:r>
              <a:rPr lang="en-US" sz="1224" dirty="0"/>
              <a:t>Azure Service Bus</a:t>
            </a:r>
          </a:p>
          <a:p>
            <a:pPr marL="291436" indent="-291436">
              <a:spcAft>
                <a:spcPts val="153"/>
              </a:spcAft>
              <a:buFont typeface="Arial" panose="020B0604020202020204" pitchFamily="34" charset="0"/>
              <a:buChar char="•"/>
            </a:pPr>
            <a:r>
              <a:rPr lang="en-US" sz="1224" dirty="0"/>
              <a:t>Azure Storage</a:t>
            </a:r>
          </a:p>
          <a:p>
            <a:pPr marL="291436" indent="-291436">
              <a:spcAft>
                <a:spcPts val="153"/>
              </a:spcAft>
              <a:buFont typeface="Arial" panose="020B0604020202020204" pitchFamily="34" charset="0"/>
              <a:buChar char="•"/>
            </a:pPr>
            <a:r>
              <a:rPr lang="en-US" sz="1224" dirty="0"/>
              <a:t>Informix</a:t>
            </a:r>
          </a:p>
          <a:p>
            <a:pPr marL="291436" indent="-291436">
              <a:spcAft>
                <a:spcPts val="153"/>
              </a:spcAft>
              <a:buFont typeface="Arial" panose="020B0604020202020204" pitchFamily="34" charset="0"/>
              <a:buChar char="•"/>
            </a:pPr>
            <a:r>
              <a:rPr lang="en-US" sz="1224" dirty="0"/>
              <a:t>Sugar CRM</a:t>
            </a:r>
          </a:p>
          <a:p>
            <a:pPr marL="291436" indent="-291436">
              <a:spcAft>
                <a:spcPts val="153"/>
              </a:spcAft>
              <a:buFont typeface="Arial" panose="020B0604020202020204" pitchFamily="34" charset="0"/>
              <a:buChar char="•"/>
            </a:pPr>
            <a:r>
              <a:rPr lang="en-US" sz="1224" dirty="0"/>
              <a:t>Oracle</a:t>
            </a:r>
          </a:p>
          <a:p>
            <a:pPr marL="291436" indent="-291436">
              <a:spcAft>
                <a:spcPts val="153"/>
              </a:spcAft>
              <a:buFont typeface="Arial" panose="020B0604020202020204" pitchFamily="34" charset="0"/>
              <a:buChar char="•"/>
            </a:pPr>
            <a:r>
              <a:rPr lang="en-US" sz="1224" dirty="0"/>
              <a:t>QuickBooks</a:t>
            </a:r>
          </a:p>
          <a:p>
            <a:pPr marL="291436" indent="-291436">
              <a:spcAft>
                <a:spcPts val="153"/>
              </a:spcAft>
              <a:buFont typeface="Arial" panose="020B0604020202020204" pitchFamily="34" charset="0"/>
              <a:buChar char="•"/>
            </a:pPr>
            <a:r>
              <a:rPr lang="en-US" sz="1224" dirty="0"/>
              <a:t>OneDrive</a:t>
            </a:r>
          </a:p>
          <a:p>
            <a:pPr marL="291436" indent="-291436">
              <a:spcAft>
                <a:spcPts val="153"/>
              </a:spcAft>
              <a:buFont typeface="Arial" panose="020B0604020202020204" pitchFamily="34" charset="0"/>
              <a:buChar char="•"/>
            </a:pPr>
            <a:r>
              <a:rPr lang="en-US" sz="1224" dirty="0" err="1"/>
              <a:t>Websphere</a:t>
            </a:r>
            <a:r>
              <a:rPr lang="en-US" sz="1224" dirty="0"/>
              <a:t> MQ</a:t>
            </a:r>
          </a:p>
          <a:p>
            <a:pPr marL="291436" indent="-291436">
              <a:spcAft>
                <a:spcPts val="153"/>
              </a:spcAft>
              <a:buFont typeface="Arial" panose="020B0604020202020204" pitchFamily="34" charset="0"/>
              <a:buChar char="•"/>
            </a:pPr>
            <a:r>
              <a:rPr lang="en-US" sz="1224" dirty="0"/>
              <a:t>Azure Web Jobs</a:t>
            </a:r>
          </a:p>
          <a:p>
            <a:pPr marL="291436" indent="-291436">
              <a:spcAft>
                <a:spcPts val="153"/>
              </a:spcAft>
              <a:buFont typeface="Arial" panose="020B0604020202020204" pitchFamily="34" charset="0"/>
              <a:buChar char="•"/>
            </a:pPr>
            <a:r>
              <a:rPr lang="en-US" sz="1224" dirty="0"/>
              <a:t>Azure </a:t>
            </a:r>
            <a:r>
              <a:rPr lang="en-US" sz="1224" dirty="0" err="1"/>
              <a:t>HDInsights</a:t>
            </a:r>
            <a:endParaRPr lang="en-US" sz="1224" dirty="0"/>
          </a:p>
          <a:p>
            <a:pPr marL="291436" indent="-291436">
              <a:spcAft>
                <a:spcPts val="153"/>
              </a:spcAft>
              <a:buFont typeface="Arial" panose="020B0604020202020204" pitchFamily="34" charset="0"/>
              <a:buChar char="•"/>
            </a:pPr>
            <a:r>
              <a:rPr lang="en-US" sz="1224" dirty="0"/>
              <a:t>Dynamics CRM / AX</a:t>
            </a:r>
          </a:p>
          <a:p>
            <a:pPr marL="291436" indent="-291436">
              <a:spcAft>
                <a:spcPts val="153"/>
              </a:spcAft>
              <a:buFont typeface="Arial" panose="020B0604020202020204" pitchFamily="34" charset="0"/>
              <a:buChar char="•"/>
            </a:pPr>
            <a:r>
              <a:rPr lang="en-US" sz="1224" dirty="0"/>
              <a:t>Hybrid Connectivity</a:t>
            </a:r>
          </a:p>
        </p:txBody>
      </p:sp>
      <p:sp>
        <p:nvSpPr>
          <p:cNvPr id="3" name="TextBox 2">
            <a:extLst>
              <a:ext uri="{FF2B5EF4-FFF2-40B4-BE49-F238E27FC236}">
                <a16:creationId xmlns:a16="http://schemas.microsoft.com/office/drawing/2014/main" id="{C42469C6-F4BC-4CBB-B56B-B3111A37C08E}"/>
              </a:ext>
            </a:extLst>
          </p:cNvPr>
          <p:cNvSpPr txBox="1"/>
          <p:nvPr/>
        </p:nvSpPr>
        <p:spPr>
          <a:xfrm>
            <a:off x="1893346" y="5078847"/>
            <a:ext cx="2701765" cy="553998"/>
          </a:xfrm>
          <a:prstGeom prst="rect">
            <a:avLst/>
          </a:prstGeom>
        </p:spPr>
        <p:txBody>
          <a:bodyPr vert="horz" wrap="none" lIns="91440" tIns="91440" rIns="91440" bIns="91440" rtlCol="0" anchor="t">
            <a:spAutoFit/>
          </a:bodyPr>
          <a:lstStyle/>
          <a:p>
            <a:r>
              <a:rPr lang="ro-RO" sz="2400" b="1" dirty="0">
                <a:latin typeface="Segoe UI" pitchFamily="34" charset="0"/>
                <a:ea typeface="Segoe UI" pitchFamily="34" charset="0"/>
                <a:cs typeface="Segoe UI" pitchFamily="34" charset="0"/>
              </a:rPr>
              <a:t>...and many more</a:t>
            </a:r>
            <a:endParaRPr lang="en-US" sz="2400" b="1" dirty="0" err="1">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83688270"/>
      </p:ext>
    </p:extLst>
  </p:cSld>
  <p:clrMapOvr>
    <a:masterClrMapping/>
  </p:clrMapOvr>
  <p:transition>
    <p:fade/>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B72B4892-DDFD-4D3E-BA17-B8105C9A265D}"/>
              </a:ext>
            </a:extLst>
          </p:cNvPr>
          <p:cNvSpPr>
            <a:spLocks noGrp="1"/>
          </p:cNvSpPr>
          <p:nvPr>
            <p:ph type="body" sz="quarter" idx="11"/>
          </p:nvPr>
        </p:nvSpPr>
        <p:spPr>
          <a:xfrm>
            <a:off x="352759" y="1741849"/>
            <a:ext cx="11730944" cy="3983037"/>
          </a:xfrm>
        </p:spPr>
        <p:txBody>
          <a:bodyPr/>
          <a:lstStyle/>
          <a:p>
            <a:r>
              <a:rPr lang="en-US" sz="2400" dirty="0"/>
              <a:t>No-code designer</a:t>
            </a:r>
          </a:p>
          <a:p>
            <a:r>
              <a:rPr lang="en-US" sz="2400" dirty="0"/>
              <a:t>Prebuilt Templates</a:t>
            </a:r>
          </a:p>
          <a:p>
            <a:r>
              <a:rPr lang="en-US" sz="2400" dirty="0"/>
              <a:t>Easily extensible</a:t>
            </a:r>
          </a:p>
          <a:p>
            <a:r>
              <a:rPr lang="en-US" sz="2400" dirty="0"/>
              <a:t>Support custom APIs</a:t>
            </a:r>
          </a:p>
          <a:p>
            <a:r>
              <a:rPr lang="en-US" sz="2400" dirty="0"/>
              <a:t>BizTalk APIs for advanced integration</a:t>
            </a:r>
          </a:p>
          <a:p>
            <a:endParaRPr lang="en-US" sz="3600" dirty="0"/>
          </a:p>
        </p:txBody>
      </p:sp>
      <p:sp>
        <p:nvSpPr>
          <p:cNvPr id="9" name="Text Placeholder 8">
            <a:extLst>
              <a:ext uri="{FF2B5EF4-FFF2-40B4-BE49-F238E27FC236}">
                <a16:creationId xmlns:a16="http://schemas.microsoft.com/office/drawing/2014/main" id="{73F1BBCF-E0B1-4CF1-A4AB-070FE2F64178}"/>
              </a:ext>
            </a:extLst>
          </p:cNvPr>
          <p:cNvSpPr>
            <a:spLocks noGrp="1"/>
          </p:cNvSpPr>
          <p:nvPr>
            <p:ph type="body" sz="quarter" idx="10"/>
          </p:nvPr>
        </p:nvSpPr>
        <p:spPr/>
        <p:txBody>
          <a:bodyPr/>
          <a:lstStyle/>
          <a:p>
            <a:endParaRPr lang="en-US"/>
          </a:p>
        </p:txBody>
      </p:sp>
      <p:sp>
        <p:nvSpPr>
          <p:cNvPr id="8" name="Title 7">
            <a:extLst>
              <a:ext uri="{FF2B5EF4-FFF2-40B4-BE49-F238E27FC236}">
                <a16:creationId xmlns:a16="http://schemas.microsoft.com/office/drawing/2014/main" id="{ED07E533-CC9D-4CD4-B578-5A54ADD3E55B}"/>
              </a:ext>
            </a:extLst>
          </p:cNvPr>
          <p:cNvSpPr>
            <a:spLocks noGrp="1"/>
          </p:cNvSpPr>
          <p:nvPr>
            <p:ph type="title"/>
          </p:nvPr>
        </p:nvSpPr>
        <p:spPr>
          <a:xfrm>
            <a:off x="360874" y="246281"/>
            <a:ext cx="12436475" cy="553818"/>
          </a:xfrm>
        </p:spPr>
        <p:txBody>
          <a:bodyPr/>
          <a:lstStyle/>
          <a:p>
            <a:r>
              <a:rPr lang="en-US" dirty="0"/>
              <a:t>Logic Apps Benefits</a:t>
            </a:r>
          </a:p>
        </p:txBody>
      </p:sp>
      <p:pic>
        <p:nvPicPr>
          <p:cNvPr id="10" name="Picture 9">
            <a:extLst>
              <a:ext uri="{FF2B5EF4-FFF2-40B4-BE49-F238E27FC236}">
                <a16:creationId xmlns:a16="http://schemas.microsoft.com/office/drawing/2014/main" id="{67B0EB34-3362-42BC-9126-E5CD68E778E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32357" y="2025223"/>
            <a:ext cx="2454047" cy="1904633"/>
          </a:xfrm>
          <a:prstGeom prst="rect">
            <a:avLst/>
          </a:prstGeom>
        </p:spPr>
      </p:pic>
    </p:spTree>
    <p:extLst>
      <p:ext uri="{BB962C8B-B14F-4D97-AF65-F5344CB8AC3E}">
        <p14:creationId xmlns:p14="http://schemas.microsoft.com/office/powerpoint/2010/main" val="3980834297"/>
      </p:ext>
    </p:extLst>
  </p:cSld>
  <p:clrMapOvr>
    <a:masterClrMapping/>
  </p:clrMapOvr>
  <p:transition>
    <p:fade/>
  </p:transition>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BCCAFA8-632A-4949-950C-A64482695EDE}"/>
              </a:ext>
            </a:extLst>
          </p:cNvPr>
          <p:cNvSpPr>
            <a:spLocks noGrp="1"/>
          </p:cNvSpPr>
          <p:nvPr>
            <p:ph type="body" sz="quarter" idx="11"/>
          </p:nvPr>
        </p:nvSpPr>
        <p:spPr>
          <a:xfrm>
            <a:off x="352759" y="1635003"/>
            <a:ext cx="11730944" cy="3983037"/>
          </a:xfrm>
        </p:spPr>
        <p:txBody>
          <a:bodyPr/>
          <a:lstStyle/>
          <a:p>
            <a:r>
              <a:rPr lang="en-US" sz="2400" dirty="0"/>
              <a:t>Azure Portal</a:t>
            </a:r>
          </a:p>
          <a:p>
            <a:pPr lvl="1"/>
            <a:r>
              <a:rPr lang="en-US" sz="2000" dirty="0"/>
              <a:t>Visual Designer</a:t>
            </a:r>
          </a:p>
          <a:p>
            <a:pPr lvl="1"/>
            <a:r>
              <a:rPr lang="en-US" sz="2000" dirty="0"/>
              <a:t>Code View</a:t>
            </a:r>
          </a:p>
          <a:p>
            <a:pPr lvl="1"/>
            <a:endParaRPr lang="en-US" sz="3200" dirty="0"/>
          </a:p>
          <a:p>
            <a:r>
              <a:rPr lang="en-US" sz="2400" dirty="0"/>
              <a:t>ARM Template</a:t>
            </a:r>
          </a:p>
          <a:p>
            <a:endParaRPr lang="en-US" sz="3200" dirty="0"/>
          </a:p>
          <a:p>
            <a:r>
              <a:rPr lang="en-US" sz="2400" dirty="0"/>
              <a:t>Visual Studio</a:t>
            </a:r>
          </a:p>
          <a:p>
            <a:endParaRPr lang="en-US" sz="3200" dirty="0"/>
          </a:p>
        </p:txBody>
      </p:sp>
      <p:sp>
        <p:nvSpPr>
          <p:cNvPr id="9" name="Text Placeholder 8">
            <a:extLst>
              <a:ext uri="{FF2B5EF4-FFF2-40B4-BE49-F238E27FC236}">
                <a16:creationId xmlns:a16="http://schemas.microsoft.com/office/drawing/2014/main" id="{171159EA-90AA-48D7-9A77-97B84F96916C}"/>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33D7347D-E0A7-407B-82BF-998BC1401CC1}"/>
              </a:ext>
            </a:extLst>
          </p:cNvPr>
          <p:cNvSpPr>
            <a:spLocks noGrp="1"/>
          </p:cNvSpPr>
          <p:nvPr>
            <p:ph type="title"/>
          </p:nvPr>
        </p:nvSpPr>
        <p:spPr/>
        <p:txBody>
          <a:bodyPr/>
          <a:lstStyle/>
          <a:p>
            <a:r>
              <a:rPr lang="en-US" dirty="0"/>
              <a:t>Authoring Logic Apps</a:t>
            </a:r>
          </a:p>
        </p:txBody>
      </p:sp>
      <p:pic>
        <p:nvPicPr>
          <p:cNvPr id="5" name="Picture 4">
            <a:extLst>
              <a:ext uri="{FF2B5EF4-FFF2-40B4-BE49-F238E27FC236}">
                <a16:creationId xmlns:a16="http://schemas.microsoft.com/office/drawing/2014/main" id="{2160B444-8AA0-4FAF-A64F-FCEF39E722F7}"/>
              </a:ext>
            </a:extLst>
          </p:cNvPr>
          <p:cNvPicPr>
            <a:picLocks noChangeAspect="1"/>
          </p:cNvPicPr>
          <p:nvPr/>
        </p:nvPicPr>
        <p:blipFill>
          <a:blip r:embed="rId3"/>
          <a:stretch>
            <a:fillRect/>
          </a:stretch>
        </p:blipFill>
        <p:spPr>
          <a:xfrm>
            <a:off x="6347519" y="1005357"/>
            <a:ext cx="5481440" cy="4921052"/>
          </a:xfrm>
          <a:prstGeom prst="rect">
            <a:avLst/>
          </a:prstGeom>
        </p:spPr>
      </p:pic>
      <p:pic>
        <p:nvPicPr>
          <p:cNvPr id="6" name="Picture 5">
            <a:extLst>
              <a:ext uri="{FF2B5EF4-FFF2-40B4-BE49-F238E27FC236}">
                <a16:creationId xmlns:a16="http://schemas.microsoft.com/office/drawing/2014/main" id="{7E96EFAB-5F9A-4DC6-BAD5-E302993E6F66}"/>
              </a:ext>
            </a:extLst>
          </p:cNvPr>
          <p:cNvPicPr>
            <a:picLocks noChangeAspect="1"/>
          </p:cNvPicPr>
          <p:nvPr/>
        </p:nvPicPr>
        <p:blipFill>
          <a:blip r:embed="rId4"/>
          <a:stretch>
            <a:fillRect/>
          </a:stretch>
        </p:blipFill>
        <p:spPr>
          <a:xfrm>
            <a:off x="4348459" y="2615779"/>
            <a:ext cx="6151773" cy="4056448"/>
          </a:xfrm>
          <a:prstGeom prst="rect">
            <a:avLst/>
          </a:prstGeom>
        </p:spPr>
      </p:pic>
    </p:spTree>
    <p:extLst>
      <p:ext uri="{BB962C8B-B14F-4D97-AF65-F5344CB8AC3E}">
        <p14:creationId xmlns:p14="http://schemas.microsoft.com/office/powerpoint/2010/main" val="141361426"/>
      </p:ext>
    </p:extLst>
  </p:cSld>
  <p:clrMapOvr>
    <a:masterClrMapping/>
  </p:clrMapOvr>
  <p:transition>
    <p:fade/>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1124321"/>
            <a:ext cx="12434711" cy="460245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37" name="Rectangle 36"/>
          <p:cNvSpPr/>
          <p:nvPr/>
        </p:nvSpPr>
        <p:spPr bwMode="auto">
          <a:xfrm>
            <a:off x="742986" y="1484288"/>
            <a:ext cx="3658063" cy="3729175"/>
          </a:xfrm>
          <a:prstGeom prst="rect">
            <a:avLst/>
          </a:prstGeom>
          <a:solidFill>
            <a:schemeClr val="tx1"/>
          </a:solidFill>
          <a:ln w="9525" cap="flat" cmpd="sng" algn="ctr">
            <a:noFill/>
            <a:prstDash val="solid"/>
            <a:headEnd type="none" w="med" len="med"/>
            <a:tailEnd type="none" w="med" len="med"/>
          </a:ln>
          <a:effectLst/>
        </p:spPr>
        <p:txBody>
          <a:bodyPr vert="horz" wrap="square" lIns="91423" tIns="45711" rIns="91423" bIns="45711" numCol="1" rtlCol="0" anchor="ctr" anchorCtr="0" compatLnSpc="1">
            <a:prstTxWarp prst="textNoShape">
              <a:avLst/>
            </a:prstTxWarp>
          </a:bodyPr>
          <a:lstStyle/>
          <a:p>
            <a:pPr algn="ctr" defTabSz="913923" fontAlgn="base">
              <a:spcBef>
                <a:spcPct val="0"/>
              </a:spcBef>
              <a:spcAft>
                <a:spcPct val="0"/>
              </a:spcAft>
              <a:defRPr/>
            </a:pPr>
            <a:endParaRPr lang="en-US" sz="2200" kern="0" dirty="0">
              <a:solidFill>
                <a:srgbClr val="FFFFFF"/>
              </a:solidFill>
              <a:latin typeface="Segoe UI"/>
            </a:endParaRPr>
          </a:p>
        </p:txBody>
      </p:sp>
      <p:sp>
        <p:nvSpPr>
          <p:cNvPr id="34" name="Title 1"/>
          <p:cNvSpPr txBox="1">
            <a:spLocks/>
          </p:cNvSpPr>
          <p:nvPr/>
        </p:nvSpPr>
        <p:spPr>
          <a:xfrm>
            <a:off x="479001" y="-44647"/>
            <a:ext cx="7085433" cy="1032047"/>
          </a:xfrm>
          <a:prstGeom prst="rect">
            <a:avLst/>
          </a:prstGeom>
          <a:noFill/>
        </p:spPr>
        <p:txBody>
          <a:bodyPr wrap="square" lIns="91427" tIns="91427" rIns="91427" bIns="91427" anchor="b" anchorCtr="0">
            <a:spAutoFit/>
          </a:bodyPr>
          <a:lstStyle>
            <a:lvl1pPr algn="l" defTabSz="932742" rtl="0" eaLnBrk="1" latinLnBrk="0" hangingPunct="1">
              <a:lnSpc>
                <a:spcPct val="90000"/>
              </a:lnSpc>
              <a:spcBef>
                <a:spcPct val="0"/>
              </a:spcBef>
              <a:buNone/>
              <a:defRPr lang="en-US" sz="6000" b="0" kern="1200" cap="none" spc="-100" baseline="0">
                <a:ln w="3175">
                  <a:noFill/>
                </a:ln>
                <a:gradFill>
                  <a:gsLst>
                    <a:gs pos="0">
                      <a:schemeClr val="tx1"/>
                    </a:gs>
                    <a:gs pos="100000">
                      <a:schemeClr val="tx1"/>
                    </a:gs>
                  </a:gsLst>
                  <a:lin ang="5400000" scaled="0"/>
                </a:gradFill>
                <a:effectLst/>
                <a:latin typeface="+mj-lt"/>
                <a:ea typeface="+mn-ea"/>
                <a:cs typeface="Segoe UI" pitchFamily="34" charset="0"/>
              </a:defRPr>
            </a:lvl1pPr>
          </a:lstStyle>
          <a:p>
            <a:pPr defTabSz="951304">
              <a:defRPr/>
            </a:pPr>
            <a:r>
              <a:rPr lang="en-US" sz="5999" dirty="0">
                <a:solidFill>
                  <a:schemeClr val="bg1"/>
                </a:solidFill>
                <a:latin typeface="Segoe UI Light" panose="020B0502040204020203" pitchFamily="34" charset="0"/>
                <a:cs typeface="Segoe UI Light" panose="020B0502040204020203" pitchFamily="34" charset="0"/>
              </a:rPr>
              <a:t>Azure Web Apps</a:t>
            </a:r>
            <a:endParaRPr lang="en-US" sz="5999" spc="-102" dirty="0">
              <a:solidFill>
                <a:schemeClr val="bg1"/>
              </a:solidFill>
              <a:latin typeface="Segoe UI Light" panose="020B0502040204020203" pitchFamily="34" charset="0"/>
              <a:cs typeface="Segoe UI Light" panose="020B0502040204020203" pitchFamily="34" charset="0"/>
            </a:endParaRPr>
          </a:p>
        </p:txBody>
      </p:sp>
      <p:sp>
        <p:nvSpPr>
          <p:cNvPr id="4" name="Title 3"/>
          <p:cNvSpPr>
            <a:spLocks noGrp="1"/>
          </p:cNvSpPr>
          <p:nvPr>
            <p:ph type="title"/>
          </p:nvPr>
        </p:nvSpPr>
        <p:spPr/>
        <p:txBody>
          <a:bodyPr/>
          <a:lstStyle/>
          <a:p>
            <a:r>
              <a:rPr lang="en-US" dirty="0"/>
              <a:t>Azure Event Grid</a:t>
            </a:r>
          </a:p>
        </p:txBody>
      </p:sp>
      <p:sp>
        <p:nvSpPr>
          <p:cNvPr id="5" name="Text Placeholder 4"/>
          <p:cNvSpPr>
            <a:spLocks noGrp="1"/>
          </p:cNvSpPr>
          <p:nvPr>
            <p:ph type="body" sz="quarter" idx="4294967295"/>
          </p:nvPr>
        </p:nvSpPr>
        <p:spPr>
          <a:xfrm>
            <a:off x="6393542" y="1124320"/>
            <a:ext cx="4980013" cy="4602459"/>
          </a:xfrm>
          <a:solidFill>
            <a:schemeClr val="accent2"/>
          </a:solidFill>
        </p:spPr>
        <p:txBody>
          <a:bodyPr lIns="186521" tIns="186521" rIns="186521" bIns="186521" anchor="ctr"/>
          <a:lstStyle/>
          <a:p>
            <a:pPr>
              <a:buClr>
                <a:schemeClr val="bg1"/>
              </a:buClr>
            </a:pPr>
            <a:r>
              <a:rPr lang="en-US" sz="2400" dirty="0">
                <a:solidFill>
                  <a:schemeClr val="bg1"/>
                </a:solidFill>
              </a:rPr>
              <a:t>Simplicity </a:t>
            </a:r>
          </a:p>
          <a:p>
            <a:pPr>
              <a:buClr>
                <a:schemeClr val="bg1"/>
              </a:buClr>
            </a:pPr>
            <a:r>
              <a:rPr lang="en-US" sz="2400" dirty="0">
                <a:solidFill>
                  <a:schemeClr val="bg1"/>
                </a:solidFill>
              </a:rPr>
              <a:t>Advanced filtering </a:t>
            </a:r>
          </a:p>
          <a:p>
            <a:pPr>
              <a:buClr>
                <a:schemeClr val="bg1"/>
              </a:buClr>
            </a:pPr>
            <a:r>
              <a:rPr lang="en-US" sz="2400" dirty="0">
                <a:solidFill>
                  <a:schemeClr val="bg1"/>
                </a:solidFill>
              </a:rPr>
              <a:t>Fan-out </a:t>
            </a:r>
          </a:p>
          <a:p>
            <a:pPr>
              <a:buClr>
                <a:schemeClr val="bg1"/>
              </a:buClr>
            </a:pPr>
            <a:r>
              <a:rPr lang="en-US" sz="2400" dirty="0">
                <a:solidFill>
                  <a:schemeClr val="bg1"/>
                </a:solidFill>
              </a:rPr>
              <a:t>Reliability </a:t>
            </a:r>
          </a:p>
          <a:p>
            <a:pPr>
              <a:buClr>
                <a:schemeClr val="bg1"/>
              </a:buClr>
            </a:pPr>
            <a:r>
              <a:rPr lang="en-US" sz="2400" dirty="0">
                <a:solidFill>
                  <a:schemeClr val="bg1"/>
                </a:solidFill>
              </a:rPr>
              <a:t>Pay-per-event </a:t>
            </a:r>
          </a:p>
          <a:p>
            <a:pPr>
              <a:buClr>
                <a:schemeClr val="bg1"/>
              </a:buClr>
            </a:pPr>
            <a:r>
              <a:rPr lang="en-US" sz="2400" dirty="0">
                <a:solidFill>
                  <a:schemeClr val="bg1"/>
                </a:solidFill>
              </a:rPr>
              <a:t>High throughput </a:t>
            </a:r>
          </a:p>
          <a:p>
            <a:pPr>
              <a:buClr>
                <a:schemeClr val="bg1"/>
              </a:buClr>
            </a:pPr>
            <a:r>
              <a:rPr lang="en-US" sz="2400" dirty="0">
                <a:solidFill>
                  <a:schemeClr val="bg1"/>
                </a:solidFill>
              </a:rPr>
              <a:t>Built-in Events </a:t>
            </a:r>
          </a:p>
          <a:p>
            <a:pPr>
              <a:buClr>
                <a:schemeClr val="bg1"/>
              </a:buClr>
            </a:pPr>
            <a:r>
              <a:rPr lang="en-US" sz="2400" dirty="0">
                <a:solidFill>
                  <a:schemeClr val="bg1"/>
                </a:solidFill>
              </a:rPr>
              <a:t>Custom Events </a:t>
            </a:r>
          </a:p>
        </p:txBody>
      </p:sp>
      <p:sp>
        <p:nvSpPr>
          <p:cNvPr id="6" name="TextBox 5"/>
          <p:cNvSpPr txBox="1"/>
          <p:nvPr/>
        </p:nvSpPr>
        <p:spPr>
          <a:xfrm>
            <a:off x="837559" y="4170729"/>
            <a:ext cx="3468915" cy="997196"/>
          </a:xfrm>
          <a:prstGeom prst="rect">
            <a:avLst/>
          </a:prstGeom>
          <a:noFill/>
        </p:spPr>
        <p:txBody>
          <a:bodyPr wrap="square" lIns="0" tIns="0" rIns="0" bIns="0" rtlCol="0">
            <a:spAutoFit/>
          </a:bodyPr>
          <a:lstStyle/>
          <a:p>
            <a:pPr algn="ctr">
              <a:lnSpc>
                <a:spcPct val="90000"/>
              </a:lnSpc>
              <a:spcBef>
                <a:spcPct val="20000"/>
              </a:spcBef>
              <a:buSzPct val="80000"/>
            </a:pPr>
            <a:r>
              <a:rPr lang="en-US" sz="2400" b="1" dirty="0">
                <a:solidFill>
                  <a:schemeClr val="bg1"/>
                </a:solidFill>
              </a:rPr>
              <a:t>Easily build applications with event-based architectures</a:t>
            </a:r>
            <a:endParaRPr lang="en-US" sz="2040" b="1" dirty="0">
              <a:solidFill>
                <a:schemeClr val="bg1"/>
              </a:solidFill>
            </a:endParaRPr>
          </a:p>
        </p:txBody>
      </p:sp>
      <p:pic>
        <p:nvPicPr>
          <p:cNvPr id="3" name="Picture 2"/>
          <p:cNvPicPr>
            <a:picLocks noChangeAspect="1"/>
          </p:cNvPicPr>
          <p:nvPr/>
        </p:nvPicPr>
        <p:blipFill>
          <a:blip r:embed="rId3"/>
          <a:stretch>
            <a:fillRect/>
          </a:stretch>
        </p:blipFill>
        <p:spPr>
          <a:xfrm>
            <a:off x="1564367" y="2092496"/>
            <a:ext cx="1708604" cy="1708604"/>
          </a:xfrm>
          <a:prstGeom prst="rect">
            <a:avLst/>
          </a:prstGeom>
        </p:spPr>
      </p:pic>
    </p:spTree>
    <p:extLst>
      <p:ext uri="{BB962C8B-B14F-4D97-AF65-F5344CB8AC3E}">
        <p14:creationId xmlns:p14="http://schemas.microsoft.com/office/powerpoint/2010/main" val="7551671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Azure Event Grid</a:t>
            </a:r>
          </a:p>
        </p:txBody>
      </p:sp>
      <p:pic>
        <p:nvPicPr>
          <p:cNvPr id="5" name="Picture 4"/>
          <p:cNvPicPr>
            <a:picLocks noChangeAspect="1"/>
          </p:cNvPicPr>
          <p:nvPr/>
        </p:nvPicPr>
        <p:blipFill>
          <a:blip r:embed="rId3"/>
          <a:stretch>
            <a:fillRect/>
          </a:stretch>
        </p:blipFill>
        <p:spPr>
          <a:xfrm>
            <a:off x="1195304" y="1040946"/>
            <a:ext cx="9352271" cy="5381626"/>
          </a:xfrm>
          <a:prstGeom prst="rect">
            <a:avLst/>
          </a:prstGeom>
        </p:spPr>
      </p:pic>
    </p:spTree>
    <p:extLst>
      <p:ext uri="{BB962C8B-B14F-4D97-AF65-F5344CB8AC3E}">
        <p14:creationId xmlns:p14="http://schemas.microsoft.com/office/powerpoint/2010/main" val="996979158"/>
      </p:ext>
    </p:extLst>
  </p:cSld>
  <p:clrMapOvr>
    <a:masterClrMapping/>
  </p:clrMapOvr>
  <p:transition>
    <p:fade/>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Using Cloud Design Patterns for Azure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3963954513"/>
      </p:ext>
    </p:extLst>
  </p:cSld>
  <p:clrMapOvr>
    <a:masterClrMapping/>
  </p:clrMapOvr>
  <p:transition>
    <p:fade/>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NZ" dirty="0"/>
              <a:t>Traditional vs Cloud Architectures</a:t>
            </a:r>
            <a:endParaRPr lang="en-US" dirty="0"/>
          </a:p>
        </p:txBody>
      </p:sp>
      <p:sp>
        <p:nvSpPr>
          <p:cNvPr id="3" name="Text Placeholder 2"/>
          <p:cNvSpPr>
            <a:spLocks noGrp="1"/>
          </p:cNvSpPr>
          <p:nvPr>
            <p:ph type="body" sz="quarter" idx="16"/>
          </p:nvPr>
        </p:nvSpPr>
        <p:spPr/>
        <p:txBody>
          <a:bodyPr/>
          <a:lstStyle/>
          <a:p>
            <a:endParaRPr lang="en-US"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39" y="173779"/>
            <a:ext cx="1371965" cy="293894"/>
          </a:xfrm>
          <a:prstGeom prst="rect">
            <a:avLst/>
          </a:prstGeom>
        </p:spPr>
      </p:pic>
    </p:spTree>
    <p:extLst>
      <p:ext uri="{BB962C8B-B14F-4D97-AF65-F5344CB8AC3E}">
        <p14:creationId xmlns:p14="http://schemas.microsoft.com/office/powerpoint/2010/main" val="1869548074"/>
      </p:ext>
    </p:extLst>
  </p:cSld>
  <p:clrMapOvr>
    <a:masterClrMapping/>
  </p:clrMapOvr>
  <p:transition>
    <p:fade/>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are architecture practices changing?</a:t>
            </a:r>
          </a:p>
        </p:txBody>
      </p:sp>
      <p:sp>
        <p:nvSpPr>
          <p:cNvPr id="3" name="TextBox 2"/>
          <p:cNvSpPr txBox="1"/>
          <p:nvPr/>
        </p:nvSpPr>
        <p:spPr>
          <a:xfrm>
            <a:off x="274637" y="1211264"/>
            <a:ext cx="11277600" cy="5341078"/>
          </a:xfrm>
          <a:prstGeom prst="rect">
            <a:avLst/>
          </a:prstGeom>
          <a:noFill/>
        </p:spPr>
        <p:txBody>
          <a:bodyPr wrap="square" lIns="182880" tIns="146304" rIns="182880" bIns="146304" rtlCol="0">
            <a:spAutoFit/>
          </a:bodyPr>
          <a:lstStyle/>
          <a:p>
            <a:pPr marL="285750" indent="-285750">
              <a:buFont typeface="Arial" panose="020B0604020202020204" pitchFamily="34" charset="0"/>
              <a:buChar char="•"/>
            </a:pPr>
            <a:r>
              <a:rPr lang="en-US" dirty="0"/>
              <a:t>Application design patterns and practices have evolved throughout the Client/Server, Web Services and Cloud and Mobile Services era’s of computing.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Client/Server era, consumption of application services were easy to estimate as the application was generally served to users within the organization.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In the Web services era, application services could communicate with each other as well as clients via the Internet. This means that application design practices needed to allow for applications to be more dynamic.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With the introduction of cloud computing, dynamic infrastructure (computing resources that can be created/destroyed and moved with little effort) makes it much easier to scale cost-effectively with customer demand.</a:t>
            </a:r>
          </a:p>
          <a:p>
            <a:endParaRPr lang="en-US" dirty="0"/>
          </a:p>
          <a:p>
            <a:r>
              <a:rPr lang="en-US" dirty="0"/>
              <a:t> </a:t>
            </a:r>
          </a:p>
        </p:txBody>
      </p:sp>
    </p:spTree>
    <p:extLst>
      <p:ext uri="{BB962C8B-B14F-4D97-AF65-F5344CB8AC3E}">
        <p14:creationId xmlns:p14="http://schemas.microsoft.com/office/powerpoint/2010/main" val="1681756279"/>
      </p:ext>
    </p:extLst>
  </p:cSld>
  <p:clrMapOvr>
    <a:masterClrMapping/>
  </p:clrMapOvr>
  <p:transition>
    <p:fade/>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312737" y="862198"/>
          <a:ext cx="11811000" cy="3230880"/>
        </p:xfrm>
        <a:graphic>
          <a:graphicData uri="http://schemas.openxmlformats.org/drawingml/2006/table">
            <a:tbl>
              <a:tblPr firstRow="1" bandRow="1">
                <a:tableStyleId>{21E4AEA4-8DFA-4A89-87EB-49C32662AFE0}</a:tableStyleId>
              </a:tblPr>
              <a:tblGrid>
                <a:gridCol w="1752600">
                  <a:extLst>
                    <a:ext uri="{9D8B030D-6E8A-4147-A177-3AD203B41FA5}">
                      <a16:colId xmlns:a16="http://schemas.microsoft.com/office/drawing/2014/main" val="2707726130"/>
                    </a:ext>
                  </a:extLst>
                </a:gridCol>
                <a:gridCol w="4735513">
                  <a:extLst>
                    <a:ext uri="{9D8B030D-6E8A-4147-A177-3AD203B41FA5}">
                      <a16:colId xmlns:a16="http://schemas.microsoft.com/office/drawing/2014/main" val="2595428751"/>
                    </a:ext>
                  </a:extLst>
                </a:gridCol>
                <a:gridCol w="5322887">
                  <a:extLst>
                    <a:ext uri="{9D8B030D-6E8A-4147-A177-3AD203B41FA5}">
                      <a16:colId xmlns:a16="http://schemas.microsoft.com/office/drawing/2014/main" val="2308537836"/>
                    </a:ext>
                  </a:extLst>
                </a:gridCol>
              </a:tblGrid>
              <a:tr h="457200">
                <a:tc>
                  <a:txBody>
                    <a:bodyPr/>
                    <a:lstStyle/>
                    <a:p>
                      <a:pPr algn="ctr"/>
                      <a:r>
                        <a:rPr lang="en-US" sz="2000" dirty="0"/>
                        <a:t>Feature</a:t>
                      </a:r>
                    </a:p>
                  </a:txBody>
                  <a:tcPr/>
                </a:tc>
                <a:tc>
                  <a:txBody>
                    <a:bodyPr/>
                    <a:lstStyle/>
                    <a:p>
                      <a:pPr algn="ctr"/>
                      <a:r>
                        <a:rPr lang="en-US" sz="2000" dirty="0"/>
                        <a:t>Past</a:t>
                      </a:r>
                    </a:p>
                  </a:txBody>
                  <a:tcPr marL="228600" marR="228600"/>
                </a:tc>
                <a:tc>
                  <a:txBody>
                    <a:bodyPr/>
                    <a:lstStyle/>
                    <a:p>
                      <a:pPr algn="ctr"/>
                      <a:r>
                        <a:rPr lang="en-US" sz="2000" dirty="0"/>
                        <a:t>Present</a:t>
                      </a:r>
                    </a:p>
                  </a:txBody>
                  <a:tcPr marL="228600" marR="228600"/>
                </a:tc>
                <a:extLst>
                  <a:ext uri="{0D108BD9-81ED-4DB2-BD59-A6C34878D82A}">
                    <a16:rowId xmlns:a16="http://schemas.microsoft.com/office/drawing/2014/main" val="3853898754"/>
                  </a:ext>
                </a:extLst>
              </a:tr>
              <a:tr h="370840">
                <a:tc>
                  <a:txBody>
                    <a:bodyPr/>
                    <a:lstStyle/>
                    <a:p>
                      <a:r>
                        <a:rPr lang="en-US" sz="2000" dirty="0"/>
                        <a:t>Clients</a:t>
                      </a:r>
                    </a:p>
                  </a:txBody>
                  <a:tcPr/>
                </a:tc>
                <a:tc>
                  <a:txBody>
                    <a:bodyPr/>
                    <a:lstStyle/>
                    <a:p>
                      <a:r>
                        <a:rPr lang="en-US" sz="2000" dirty="0"/>
                        <a:t>Enterprise/Intranet</a:t>
                      </a:r>
                    </a:p>
                  </a:txBody>
                  <a:tcPr/>
                </a:tc>
                <a:tc>
                  <a:txBody>
                    <a:bodyPr/>
                    <a:lstStyle/>
                    <a:p>
                      <a:r>
                        <a:rPr lang="en-US" sz="2000" dirty="0"/>
                        <a:t>Public/Internet</a:t>
                      </a:r>
                    </a:p>
                  </a:txBody>
                  <a:tcPr/>
                </a:tc>
                <a:extLst>
                  <a:ext uri="{0D108BD9-81ED-4DB2-BD59-A6C34878D82A}">
                    <a16:rowId xmlns:a16="http://schemas.microsoft.com/office/drawing/2014/main" val="1030649956"/>
                  </a:ext>
                </a:extLst>
              </a:tr>
              <a:tr h="370840">
                <a:tc>
                  <a:txBody>
                    <a:bodyPr/>
                    <a:lstStyle/>
                    <a:p>
                      <a:r>
                        <a:rPr lang="en-US" sz="2000" dirty="0"/>
                        <a:t>Demand</a:t>
                      </a:r>
                    </a:p>
                  </a:txBody>
                  <a:tcPr/>
                </a:tc>
                <a:tc>
                  <a:txBody>
                    <a:bodyPr/>
                    <a:lstStyle/>
                    <a:p>
                      <a:r>
                        <a:rPr lang="en-US" sz="2000" dirty="0"/>
                        <a:t>Stable (small)</a:t>
                      </a:r>
                    </a:p>
                  </a:txBody>
                  <a:tcPr/>
                </a:tc>
                <a:tc>
                  <a:txBody>
                    <a:bodyPr/>
                    <a:lstStyle/>
                    <a:p>
                      <a:r>
                        <a:rPr lang="en-US" sz="2000" dirty="0"/>
                        <a:t>Dynamic (small </a:t>
                      </a:r>
                      <a:r>
                        <a:rPr lang="en-US" sz="2000" dirty="0">
                          <a:sym typeface="Wingdings" panose="05000000000000000000" pitchFamily="2" charset="2"/>
                        </a:rPr>
                        <a:t> massive</a:t>
                      </a:r>
                      <a:r>
                        <a:rPr lang="en-US" sz="2000" dirty="0"/>
                        <a:t>)</a:t>
                      </a:r>
                    </a:p>
                  </a:txBody>
                  <a:tcPr/>
                </a:tc>
                <a:extLst>
                  <a:ext uri="{0D108BD9-81ED-4DB2-BD59-A6C34878D82A}">
                    <a16:rowId xmlns:a16="http://schemas.microsoft.com/office/drawing/2014/main" val="126330411"/>
                  </a:ext>
                </a:extLst>
              </a:tr>
              <a:tr h="370840">
                <a:tc>
                  <a:txBody>
                    <a:bodyPr/>
                    <a:lstStyle/>
                    <a:p>
                      <a:r>
                        <a:rPr lang="en-US" sz="2000" dirty="0"/>
                        <a:t>Datacenter</a:t>
                      </a:r>
                    </a:p>
                  </a:txBody>
                  <a:tcPr/>
                </a:tc>
                <a:tc>
                  <a:txBody>
                    <a:bodyPr/>
                    <a:lstStyle/>
                    <a:p>
                      <a:r>
                        <a:rPr lang="en-US" sz="2000" dirty="0"/>
                        <a:t>Single tenant</a:t>
                      </a:r>
                    </a:p>
                  </a:txBody>
                  <a:tcPr/>
                </a:tc>
                <a:tc>
                  <a:txBody>
                    <a:bodyPr/>
                    <a:lstStyle/>
                    <a:p>
                      <a:r>
                        <a:rPr lang="en-US" sz="2000" dirty="0"/>
                        <a:t>Multi-tenant</a:t>
                      </a:r>
                    </a:p>
                  </a:txBody>
                  <a:tcPr/>
                </a:tc>
                <a:extLst>
                  <a:ext uri="{0D108BD9-81ED-4DB2-BD59-A6C34878D82A}">
                    <a16:rowId xmlns:a16="http://schemas.microsoft.com/office/drawing/2014/main" val="372111238"/>
                  </a:ext>
                </a:extLst>
              </a:tr>
              <a:tr h="370840">
                <a:tc>
                  <a:txBody>
                    <a:bodyPr/>
                    <a:lstStyle/>
                    <a:p>
                      <a:r>
                        <a:rPr lang="en-US" sz="2000" dirty="0"/>
                        <a:t>Operations</a:t>
                      </a:r>
                    </a:p>
                  </a:txBody>
                  <a:tcPr/>
                </a:tc>
                <a:tc>
                  <a:txBody>
                    <a:bodyPr/>
                    <a:lstStyle/>
                    <a:p>
                      <a:r>
                        <a:rPr lang="en-US" sz="2000" dirty="0"/>
                        <a:t>People (expensive)</a:t>
                      </a:r>
                    </a:p>
                  </a:txBody>
                  <a:tcPr/>
                </a:tc>
                <a:tc>
                  <a:txBody>
                    <a:bodyPr/>
                    <a:lstStyle/>
                    <a:p>
                      <a:r>
                        <a:rPr lang="en-US" sz="2000" dirty="0"/>
                        <a:t>Automation (cheap)</a:t>
                      </a:r>
                    </a:p>
                  </a:txBody>
                  <a:tcPr/>
                </a:tc>
                <a:extLst>
                  <a:ext uri="{0D108BD9-81ED-4DB2-BD59-A6C34878D82A}">
                    <a16:rowId xmlns:a16="http://schemas.microsoft.com/office/drawing/2014/main" val="1087891346"/>
                  </a:ext>
                </a:extLst>
              </a:tr>
              <a:tr h="370840">
                <a:tc>
                  <a:txBody>
                    <a:bodyPr/>
                    <a:lstStyle/>
                    <a:p>
                      <a:r>
                        <a:rPr lang="en-US" sz="2000" dirty="0"/>
                        <a:t>Scale</a:t>
                      </a:r>
                    </a:p>
                  </a:txBody>
                  <a:tcPr/>
                </a:tc>
                <a:tc>
                  <a:txBody>
                    <a:bodyPr/>
                    <a:lstStyle/>
                    <a:p>
                      <a:r>
                        <a:rPr lang="en-US" sz="2000" dirty="0"/>
                        <a:t>Up via few reliable (expensive) PCs</a:t>
                      </a:r>
                    </a:p>
                  </a:txBody>
                  <a:tcPr/>
                </a:tc>
                <a:tc>
                  <a:txBody>
                    <a:bodyPr/>
                    <a:lstStyle/>
                    <a:p>
                      <a:r>
                        <a:rPr lang="en-US" sz="2000" dirty="0"/>
                        <a:t>Out via lots of (cheap) commodity PCs</a:t>
                      </a:r>
                    </a:p>
                  </a:txBody>
                  <a:tcPr/>
                </a:tc>
                <a:extLst>
                  <a:ext uri="{0D108BD9-81ED-4DB2-BD59-A6C34878D82A}">
                    <a16:rowId xmlns:a16="http://schemas.microsoft.com/office/drawing/2014/main" val="4264456805"/>
                  </a:ext>
                </a:extLst>
              </a:tr>
              <a:tr h="370840">
                <a:tc>
                  <a:txBody>
                    <a:bodyPr/>
                    <a:lstStyle/>
                    <a:p>
                      <a:r>
                        <a:rPr lang="en-US" sz="2000" dirty="0"/>
                        <a:t>Failure</a:t>
                      </a:r>
                    </a:p>
                  </a:txBody>
                  <a:tcPr/>
                </a:tc>
                <a:tc>
                  <a:txBody>
                    <a:bodyPr/>
                    <a:lstStyle/>
                    <a:p>
                      <a:r>
                        <a:rPr lang="en-US" sz="2000" dirty="0"/>
                        <a:t>Unlikely but possible</a:t>
                      </a:r>
                    </a:p>
                  </a:txBody>
                  <a:tcPr/>
                </a:tc>
                <a:tc>
                  <a:txBody>
                    <a:bodyPr/>
                    <a:lstStyle/>
                    <a:p>
                      <a:r>
                        <a:rPr lang="en-US" sz="2000" dirty="0"/>
                        <a:t>Very likely</a:t>
                      </a:r>
                    </a:p>
                  </a:txBody>
                  <a:tcPr/>
                </a:tc>
                <a:extLst>
                  <a:ext uri="{0D108BD9-81ED-4DB2-BD59-A6C34878D82A}">
                    <a16:rowId xmlns:a16="http://schemas.microsoft.com/office/drawing/2014/main" val="1040122922"/>
                  </a:ext>
                </a:extLst>
              </a:tr>
              <a:tr h="370840">
                <a:tc>
                  <a:txBody>
                    <a:bodyPr/>
                    <a:lstStyle/>
                    <a:p>
                      <a:r>
                        <a:rPr lang="en-US" sz="2000" dirty="0"/>
                        <a:t>Machine loss</a:t>
                      </a:r>
                    </a:p>
                  </a:txBody>
                  <a:tcPr/>
                </a:tc>
                <a:tc>
                  <a:txBody>
                    <a:bodyPr/>
                    <a:lstStyle/>
                    <a:p>
                      <a:r>
                        <a:rPr lang="en-US" sz="2000" dirty="0"/>
                        <a:t>Catastrophic</a:t>
                      </a:r>
                    </a:p>
                  </a:txBody>
                  <a:tcPr/>
                </a:tc>
                <a:tc>
                  <a:txBody>
                    <a:bodyPr/>
                    <a:lstStyle/>
                    <a:p>
                      <a:r>
                        <a:rPr lang="en-US" sz="2000" dirty="0"/>
                        <a:t>Normal (no big deal)</a:t>
                      </a:r>
                    </a:p>
                  </a:txBody>
                  <a:tcPr/>
                </a:tc>
                <a:extLst>
                  <a:ext uri="{0D108BD9-81ED-4DB2-BD59-A6C34878D82A}">
                    <a16:rowId xmlns:a16="http://schemas.microsoft.com/office/drawing/2014/main" val="626176584"/>
                  </a:ext>
                </a:extLst>
              </a:tr>
            </a:tbl>
          </a:graphicData>
        </a:graphic>
      </p:graphicFrame>
      <p:sp>
        <p:nvSpPr>
          <p:cNvPr id="4" name="Title 1"/>
          <p:cNvSpPr txBox="1">
            <a:spLocks/>
          </p:cNvSpPr>
          <p:nvPr/>
        </p:nvSpPr>
        <p:spPr>
          <a:xfrm>
            <a:off x="352759" y="262927"/>
            <a:ext cx="12436475" cy="658903"/>
          </a:xfrm>
          <a:prstGeom prst="rect">
            <a:avLst/>
          </a:prstGeom>
        </p:spPr>
        <p:txBody>
          <a:bodyPr lIns="0">
            <a:normAutofit/>
          </a:bodyPr>
          <a:lstStyle>
            <a:lvl1pPr marL="0" algn="l" defTabSz="1109758" rtl="0" eaLnBrk="1" latinLnBrk="0" hangingPunct="1">
              <a:lnSpc>
                <a:spcPct val="90000"/>
              </a:lnSpc>
              <a:spcBef>
                <a:spcPct val="0"/>
              </a:spcBef>
              <a:buNone/>
              <a:defRPr lang="en-US" sz="3200" kern="1200" spc="-59" baseline="0">
                <a:solidFill>
                  <a:schemeClr val="tx1"/>
                </a:solidFill>
                <a:latin typeface="Segoe UI Light" pitchFamily="34" charset="0"/>
                <a:ea typeface="Segoe UI" pitchFamily="34" charset="0"/>
                <a:cs typeface="Segoe UI" pitchFamily="34" charset="0"/>
              </a:defRPr>
            </a:lvl1pPr>
          </a:lstStyle>
          <a:p>
            <a:r>
              <a:rPr lang="en-US" dirty="0"/>
              <a:t>Application Design Considerations</a:t>
            </a:r>
          </a:p>
        </p:txBody>
      </p:sp>
      <p:sp>
        <p:nvSpPr>
          <p:cNvPr id="5" name="Rectangle 4"/>
          <p:cNvSpPr/>
          <p:nvPr/>
        </p:nvSpPr>
        <p:spPr>
          <a:xfrm>
            <a:off x="215462" y="4293329"/>
            <a:ext cx="12412717" cy="798039"/>
          </a:xfrm>
          <a:prstGeom prst="rect">
            <a:avLst/>
          </a:prstGeom>
        </p:spPr>
        <p:txBody>
          <a:bodyPr wrap="square">
            <a:spAutoFit/>
          </a:bodyPr>
          <a:lstStyle/>
          <a:p>
            <a:r>
              <a:rPr lang="en-US" sz="2400" i="1" dirty="0">
                <a:solidFill>
                  <a:srgbClr val="FF0000"/>
                </a:solidFill>
              </a:rPr>
              <a:t>We </a:t>
            </a:r>
            <a:r>
              <a:rPr lang="en-US" sz="2400" b="1" i="1" dirty="0">
                <a:solidFill>
                  <a:srgbClr val="FF0000"/>
                </a:solidFill>
              </a:rPr>
              <a:t>must</a:t>
            </a:r>
            <a:r>
              <a:rPr lang="en-US" sz="2400" i="1" dirty="0">
                <a:solidFill>
                  <a:srgbClr val="FF0000"/>
                </a:solidFill>
              </a:rPr>
              <a:t> do things differently when building cost-effective, failure-resilient solutions</a:t>
            </a:r>
          </a:p>
          <a:p>
            <a:endParaRPr lang="en-US" i="1" dirty="0">
              <a:solidFill>
                <a:srgbClr val="FF0000"/>
              </a:solidFill>
            </a:endParaRPr>
          </a:p>
        </p:txBody>
      </p:sp>
    </p:spTree>
    <p:extLst>
      <p:ext uri="{BB962C8B-B14F-4D97-AF65-F5344CB8AC3E}">
        <p14:creationId xmlns:p14="http://schemas.microsoft.com/office/powerpoint/2010/main" val="169445877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B75BEC-259B-4AA3-A2E3-142E6F30340F}"/>
              </a:ext>
            </a:extLst>
          </p:cNvPr>
          <p:cNvSpPr>
            <a:spLocks noGrp="1"/>
          </p:cNvSpPr>
          <p:nvPr>
            <p:ph type="title"/>
          </p:nvPr>
        </p:nvSpPr>
        <p:spPr/>
        <p:txBody>
          <a:bodyPr/>
          <a:lstStyle/>
          <a:p>
            <a:r>
              <a:rPr lang="en-US" dirty="0"/>
              <a:t>Deploying Azure Virtual Machines</a:t>
            </a:r>
          </a:p>
        </p:txBody>
      </p:sp>
      <p:sp>
        <p:nvSpPr>
          <p:cNvPr id="7" name="Text Placeholder 2">
            <a:extLst>
              <a:ext uri="{FF2B5EF4-FFF2-40B4-BE49-F238E27FC236}">
                <a16:creationId xmlns:a16="http://schemas.microsoft.com/office/drawing/2014/main" id="{1C5BFEF7-D1DC-44C7-9933-2C75ECE44F26}"/>
              </a:ext>
            </a:extLst>
          </p:cNvPr>
          <p:cNvSpPr txBox="1">
            <a:spLocks/>
          </p:cNvSpPr>
          <p:nvPr/>
        </p:nvSpPr>
        <p:spPr>
          <a:xfrm>
            <a:off x="475665" y="1547938"/>
            <a:ext cx="3136135" cy="495205"/>
          </a:xfrm>
          <a:prstGeom prst="rect">
            <a:avLst/>
          </a:prstGeom>
          <a:ln>
            <a:solidFill>
              <a:schemeClr val="tx1"/>
            </a:solidFill>
          </a:ln>
        </p:spPr>
        <p:txBody>
          <a:bodyPr anchor="ctr">
            <a:normAutofit/>
          </a:bodyPr>
          <a:lstStyle>
            <a:lvl1pPr marL="460201" indent="-460201" algn="l" defTabSz="914029" rtl="0" eaLnBrk="1" latinLnBrk="0" hangingPunct="1">
              <a:lnSpc>
                <a:spcPct val="90000"/>
              </a:lnSpc>
              <a:spcBef>
                <a:spcPct val="20000"/>
              </a:spcBef>
              <a:buSzPct val="80000"/>
              <a:buFont typeface="Arial" pitchFamily="34" charset="0"/>
              <a:buChar char="•"/>
              <a:defRPr sz="3199" kern="1200">
                <a:gradFill>
                  <a:gsLst>
                    <a:gs pos="0">
                      <a:srgbClr val="595959"/>
                    </a:gs>
                    <a:gs pos="86000">
                      <a:srgbClr val="595959"/>
                    </a:gs>
                  </a:gsLst>
                  <a:lin ang="5400000" scaled="0"/>
                </a:gradFill>
                <a:latin typeface="+mn-lt"/>
                <a:ea typeface="+mn-ea"/>
                <a:cs typeface="+mn-cs"/>
              </a:defRPr>
            </a:lvl1pPr>
            <a:lvl2pPr marL="855349" indent="-395147" algn="l" defTabSz="914029" rtl="0" eaLnBrk="1" latinLnBrk="0" hangingPunct="1">
              <a:lnSpc>
                <a:spcPct val="90000"/>
              </a:lnSpc>
              <a:spcBef>
                <a:spcPct val="20000"/>
              </a:spcBef>
              <a:buSzPct val="80000"/>
              <a:buFont typeface="Arial" pitchFamily="34" charset="0"/>
              <a:buChar char="•"/>
              <a:defRPr sz="2799" kern="120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 typeface="Arial" pitchFamily="34" charset="0"/>
              <a:buChar char="•"/>
              <a:defRPr sz="2399" kern="1200">
                <a:gradFill>
                  <a:gsLst>
                    <a:gs pos="0">
                      <a:srgbClr val="595959"/>
                    </a:gs>
                    <a:gs pos="86000">
                      <a:srgbClr val="595959"/>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 typeface="Arial" pitchFamily="34" charset="0"/>
              <a:buChar char="•"/>
              <a:defRPr sz="2000" kern="1200">
                <a:gradFill>
                  <a:gsLst>
                    <a:gs pos="0">
                      <a:srgbClr val="595959"/>
                    </a:gs>
                    <a:gs pos="86000">
                      <a:srgbClr val="595959"/>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dirty="0">
                <a:solidFill>
                  <a:schemeClr val="accent2"/>
                </a:solidFill>
              </a:rPr>
              <a:t>Azure Management Portal</a:t>
            </a:r>
          </a:p>
        </p:txBody>
      </p:sp>
      <p:sp>
        <p:nvSpPr>
          <p:cNvPr id="8" name="Text Placeholder 2">
            <a:extLst>
              <a:ext uri="{FF2B5EF4-FFF2-40B4-BE49-F238E27FC236}">
                <a16:creationId xmlns:a16="http://schemas.microsoft.com/office/drawing/2014/main" id="{65952D68-F207-4878-9535-ACF6D915D769}"/>
              </a:ext>
            </a:extLst>
          </p:cNvPr>
          <p:cNvSpPr txBox="1">
            <a:spLocks/>
          </p:cNvSpPr>
          <p:nvPr/>
        </p:nvSpPr>
        <p:spPr>
          <a:xfrm>
            <a:off x="4078268" y="1524410"/>
            <a:ext cx="2341781" cy="493927"/>
          </a:xfrm>
          <a:prstGeom prst="rect">
            <a:avLst/>
          </a:prstGeom>
          <a:ln>
            <a:solidFill>
              <a:schemeClr val="tx1"/>
            </a:solidFill>
          </a:ln>
        </p:spPr>
        <p:txBody>
          <a:bodyPr vert="horz" lIns="182880" tIns="0" rIns="0" bIns="0" rtlCol="0" anchor="ctr">
            <a:normAutofit/>
          </a:bodyPr>
          <a:lstStyle>
            <a:lvl1pPr marL="0" indent="0" algn="l" defTabSz="1184575" rtl="0" eaLnBrk="1" latinLnBrk="0" hangingPunct="1">
              <a:lnSpc>
                <a:spcPct val="90000"/>
              </a:lnSpc>
              <a:spcBef>
                <a:spcPts val="588"/>
              </a:spcBef>
              <a:spcAft>
                <a:spcPts val="588"/>
              </a:spcAft>
              <a:buFontTx/>
              <a:buNone/>
              <a:defRPr sz="392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sz="196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a:lstStyle>
          <a:p>
            <a:pPr>
              <a:defRPr/>
            </a:pPr>
            <a:r>
              <a:rPr lang="en-US" sz="2400" dirty="0">
                <a:solidFill>
                  <a:schemeClr val="accent2"/>
                </a:solidFill>
              </a:rPr>
              <a:t>Command Line</a:t>
            </a:r>
          </a:p>
        </p:txBody>
      </p:sp>
      <p:sp>
        <p:nvSpPr>
          <p:cNvPr id="9" name="Rectangle 8">
            <a:extLst>
              <a:ext uri="{FF2B5EF4-FFF2-40B4-BE49-F238E27FC236}">
                <a16:creationId xmlns:a16="http://schemas.microsoft.com/office/drawing/2014/main" id="{60A80E20-DE2E-4E93-96CC-8E763A091C12}"/>
              </a:ext>
            </a:extLst>
          </p:cNvPr>
          <p:cNvSpPr>
            <a:spLocks noChangeArrowheads="1"/>
          </p:cNvSpPr>
          <p:nvPr/>
        </p:nvSpPr>
        <p:spPr bwMode="auto">
          <a:xfrm>
            <a:off x="7244269" y="1790592"/>
            <a:ext cx="4922807" cy="474323"/>
          </a:xfrm>
          <a:prstGeom prst="rect">
            <a:avLst/>
          </a:prstGeom>
          <a:solidFill>
            <a:schemeClr val="bg1"/>
          </a:solidFill>
          <a:ln>
            <a:solidFill>
              <a:schemeClr val="tx1"/>
            </a:solidFill>
          </a:ln>
          <a:extLst/>
        </p:spPr>
        <p:txBody>
          <a:bodyPr wrap="square" lIns="179285" tIns="143428" rIns="179285" bIns="143428">
            <a:spAutoFit/>
          </a:bodyPr>
          <a:lstStyle/>
          <a:p>
            <a:pPr defTabSz="914400">
              <a:defRPr/>
            </a:pPr>
            <a:r>
              <a:rPr lang="en-US" sz="1200" kern="0" dirty="0">
                <a:solidFill>
                  <a:srgbClr val="0000FF"/>
                </a:solidFill>
                <a:latin typeface="Lucida Console" panose="020B0609040504020204" pitchFamily="49" charset="0"/>
              </a:rPr>
              <a:t>New-AzureRmVM</a:t>
            </a:r>
            <a:r>
              <a:rPr lang="en-US" sz="1200" kern="0" dirty="0">
                <a:solidFill>
                  <a:prstClr val="black"/>
                </a:solidFill>
                <a:latin typeface="Lucida Console" panose="020B0609040504020204" pitchFamily="49" charset="0"/>
              </a:rPr>
              <a:t> </a:t>
            </a:r>
            <a:r>
              <a:rPr lang="en-US" sz="1200" kern="0" dirty="0">
                <a:solidFill>
                  <a:srgbClr val="000080"/>
                </a:solidFill>
                <a:latin typeface="Lucida Console" panose="020B0609040504020204" pitchFamily="49" charset="0"/>
              </a:rPr>
              <a:t>–ResourceGroupName </a:t>
            </a:r>
            <a:r>
              <a:rPr lang="en-US" sz="1200" kern="0" dirty="0">
                <a:solidFill>
                  <a:srgbClr val="FF4500"/>
                </a:solidFill>
                <a:latin typeface="Lucida Console" panose="020B0609040504020204" pitchFamily="49" charset="0"/>
              </a:rPr>
              <a:t>$</a:t>
            </a:r>
            <a:r>
              <a:rPr lang="en-US" sz="1200" kern="0" dirty="0" err="1">
                <a:solidFill>
                  <a:srgbClr val="FF4500"/>
                </a:solidFill>
                <a:latin typeface="Lucida Console" panose="020B0609040504020204" pitchFamily="49" charset="0"/>
              </a:rPr>
              <a:t>rg</a:t>
            </a:r>
            <a:r>
              <a:rPr lang="en-US" sz="1200" kern="0" dirty="0">
                <a:solidFill>
                  <a:prstClr val="black"/>
                </a:solidFill>
                <a:latin typeface="Lucida Console" panose="020B0609040504020204" pitchFamily="49" charset="0"/>
              </a:rPr>
              <a:t> </a:t>
            </a:r>
            <a:r>
              <a:rPr lang="en-US" sz="1200" kern="0" dirty="0">
                <a:solidFill>
                  <a:srgbClr val="000080"/>
                </a:solidFill>
                <a:latin typeface="Lucida Console" panose="020B0609040504020204" pitchFamily="49" charset="0"/>
              </a:rPr>
              <a:t>-VM</a:t>
            </a:r>
            <a:r>
              <a:rPr lang="en-US" sz="1200" kern="0" dirty="0">
                <a:solidFill>
                  <a:prstClr val="black"/>
                </a:solidFill>
                <a:latin typeface="Lucida Console" panose="020B0609040504020204" pitchFamily="49" charset="0"/>
              </a:rPr>
              <a:t> </a:t>
            </a:r>
            <a:r>
              <a:rPr lang="en-US" sz="1200" kern="0" dirty="0">
                <a:solidFill>
                  <a:srgbClr val="FF4500"/>
                </a:solidFill>
                <a:latin typeface="Lucida Console" panose="020B0609040504020204" pitchFamily="49" charset="0"/>
              </a:rPr>
              <a:t>$</a:t>
            </a:r>
            <a:r>
              <a:rPr lang="en-US" sz="1200" kern="0" dirty="0" err="1">
                <a:solidFill>
                  <a:srgbClr val="FF4500"/>
                </a:solidFill>
                <a:latin typeface="Lucida Console" panose="020B0609040504020204" pitchFamily="49" charset="0"/>
              </a:rPr>
              <a:t>vm</a:t>
            </a:r>
            <a:r>
              <a:rPr lang="en-US" sz="1200" kern="0" dirty="0">
                <a:solidFill>
                  <a:srgbClr val="FF4500"/>
                </a:solidFill>
                <a:latin typeface="Lucida Console" panose="020B0609040504020204" pitchFamily="49" charset="0"/>
              </a:rPr>
              <a:t> ...</a:t>
            </a:r>
            <a:endParaRPr lang="en-US" sz="1200" kern="0" dirty="0">
              <a:solidFill>
                <a:prstClr val="black"/>
              </a:solidFill>
              <a:latin typeface="Lucida Console" panose="020B0609040504020204" pitchFamily="49" charset="0"/>
            </a:endParaRPr>
          </a:p>
        </p:txBody>
      </p:sp>
      <p:sp>
        <p:nvSpPr>
          <p:cNvPr id="11" name="TextBox 10">
            <a:extLst>
              <a:ext uri="{FF2B5EF4-FFF2-40B4-BE49-F238E27FC236}">
                <a16:creationId xmlns:a16="http://schemas.microsoft.com/office/drawing/2014/main" id="{B0F8C44E-2126-41C7-9249-8F9DDEB14BC1}"/>
              </a:ext>
            </a:extLst>
          </p:cNvPr>
          <p:cNvSpPr txBox="1"/>
          <p:nvPr/>
        </p:nvSpPr>
        <p:spPr>
          <a:xfrm>
            <a:off x="6551611" y="1449585"/>
            <a:ext cx="1260281" cy="369332"/>
          </a:xfrm>
          <a:prstGeom prst="rect">
            <a:avLst/>
          </a:prstGeom>
          <a:noFill/>
        </p:spPr>
        <p:txBody>
          <a:bodyPr wrap="none" rtlCol="0">
            <a:spAutoFit/>
          </a:bodyPr>
          <a:lstStyle/>
          <a:p>
            <a:pPr defTabSz="914400">
              <a:defRPr/>
            </a:pPr>
            <a:r>
              <a:rPr lang="en-US" sz="1800" b="1" kern="0" dirty="0">
                <a:solidFill>
                  <a:sysClr val="windowText" lastClr="000000"/>
                </a:solidFill>
              </a:rPr>
              <a:t>PowerShell</a:t>
            </a:r>
          </a:p>
        </p:txBody>
      </p:sp>
      <p:sp>
        <p:nvSpPr>
          <p:cNvPr id="12" name="TextBox 11">
            <a:extLst>
              <a:ext uri="{FF2B5EF4-FFF2-40B4-BE49-F238E27FC236}">
                <a16:creationId xmlns:a16="http://schemas.microsoft.com/office/drawing/2014/main" id="{5E6B42AE-7299-4BDF-9C87-9B330A74D228}"/>
              </a:ext>
            </a:extLst>
          </p:cNvPr>
          <p:cNvSpPr txBox="1"/>
          <p:nvPr/>
        </p:nvSpPr>
        <p:spPr>
          <a:xfrm>
            <a:off x="6824867" y="2257586"/>
            <a:ext cx="465192" cy="369332"/>
          </a:xfrm>
          <a:prstGeom prst="rect">
            <a:avLst/>
          </a:prstGeom>
          <a:noFill/>
        </p:spPr>
        <p:txBody>
          <a:bodyPr wrap="none" rtlCol="0">
            <a:spAutoFit/>
          </a:bodyPr>
          <a:lstStyle/>
          <a:p>
            <a:pPr defTabSz="914400">
              <a:defRPr/>
            </a:pPr>
            <a:r>
              <a:rPr lang="en-US" sz="1800" b="1" kern="0" dirty="0">
                <a:solidFill>
                  <a:sysClr val="windowText" lastClr="000000"/>
                </a:solidFill>
              </a:rPr>
              <a:t>CLI</a:t>
            </a:r>
          </a:p>
        </p:txBody>
      </p:sp>
      <p:sp>
        <p:nvSpPr>
          <p:cNvPr id="13" name="Text Placeholder 2">
            <a:extLst>
              <a:ext uri="{FF2B5EF4-FFF2-40B4-BE49-F238E27FC236}">
                <a16:creationId xmlns:a16="http://schemas.microsoft.com/office/drawing/2014/main" id="{1658FD84-65DC-4B36-879D-E29A11A45311}"/>
              </a:ext>
            </a:extLst>
          </p:cNvPr>
          <p:cNvSpPr txBox="1">
            <a:spLocks/>
          </p:cNvSpPr>
          <p:nvPr/>
        </p:nvSpPr>
        <p:spPr>
          <a:xfrm>
            <a:off x="5972597" y="3643407"/>
            <a:ext cx="954666" cy="493927"/>
          </a:xfrm>
          <a:prstGeom prst="rect">
            <a:avLst/>
          </a:prstGeom>
          <a:ln>
            <a:solidFill>
              <a:schemeClr val="tx1"/>
            </a:solidFill>
          </a:ln>
        </p:spPr>
        <p:txBody>
          <a:bodyPr vert="horz" lIns="182880" tIns="0" rIns="0" bIns="0" rtlCol="0" anchor="ctr">
            <a:normAutofit/>
          </a:bodyPr>
          <a:lstStyle>
            <a:lvl1pPr marL="0" indent="0" algn="l" defTabSz="1184575" rtl="0" eaLnBrk="1" latinLnBrk="0" hangingPunct="1">
              <a:lnSpc>
                <a:spcPct val="90000"/>
              </a:lnSpc>
              <a:spcBef>
                <a:spcPts val="588"/>
              </a:spcBef>
              <a:spcAft>
                <a:spcPts val="588"/>
              </a:spcAft>
              <a:buFontTx/>
              <a:buNone/>
              <a:defRPr sz="392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sz="196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a:lstStyle>
          <a:p>
            <a:pPr>
              <a:defRPr/>
            </a:pPr>
            <a:r>
              <a:rPr lang="en-US" sz="2400" dirty="0">
                <a:solidFill>
                  <a:schemeClr val="accent2"/>
                </a:solidFill>
              </a:rPr>
              <a:t>SDK</a:t>
            </a:r>
          </a:p>
        </p:txBody>
      </p:sp>
      <p:sp>
        <p:nvSpPr>
          <p:cNvPr id="14" name="Rectangle 13">
            <a:extLst>
              <a:ext uri="{FF2B5EF4-FFF2-40B4-BE49-F238E27FC236}">
                <a16:creationId xmlns:a16="http://schemas.microsoft.com/office/drawing/2014/main" id="{6DC56E9E-7115-48A7-AC1D-E4C2F6F4FF0F}"/>
              </a:ext>
            </a:extLst>
          </p:cNvPr>
          <p:cNvSpPr/>
          <p:nvPr/>
        </p:nvSpPr>
        <p:spPr>
          <a:xfrm>
            <a:off x="7092841" y="3643407"/>
            <a:ext cx="5074235" cy="1277273"/>
          </a:xfrm>
          <a:prstGeom prst="rect">
            <a:avLst/>
          </a:prstGeom>
          <a:solidFill>
            <a:schemeClr val="bg1">
              <a:lumMod val="95000"/>
            </a:schemeClr>
          </a:solidFill>
        </p:spPr>
        <p:txBody>
          <a:bodyPr wrap="square">
            <a:spAutoFit/>
          </a:bodyPr>
          <a:lstStyle/>
          <a:p>
            <a:pPr defTabSz="914400">
              <a:defRPr/>
            </a:pPr>
            <a:r>
              <a:rPr lang="en-US" sz="1100" kern="0" dirty="0" err="1">
                <a:solidFill>
                  <a:sysClr val="windowText" lastClr="000000"/>
                </a:solidFill>
                <a:latin typeface="Lucida Console" panose="020B0609040504020204" pitchFamily="49" charset="0"/>
              </a:rPr>
              <a:t>Console.WriteLine</a:t>
            </a:r>
            <a:r>
              <a:rPr lang="en-US" sz="1100" kern="0" dirty="0">
                <a:solidFill>
                  <a:sysClr val="windowText" lastClr="000000"/>
                </a:solidFill>
                <a:latin typeface="Lucida Console" panose="020B0609040504020204" pitchFamily="49" charset="0"/>
              </a:rPr>
              <a:t>("Creating virtual machine...");</a:t>
            </a:r>
          </a:p>
          <a:p>
            <a:pPr defTabSz="914400">
              <a:defRPr/>
            </a:pPr>
            <a:r>
              <a:rPr lang="en-US" sz="1100" kern="0" dirty="0" err="1">
                <a:solidFill>
                  <a:sysClr val="windowText" lastClr="000000"/>
                </a:solidFill>
                <a:latin typeface="Lucida Console" panose="020B0609040504020204" pitchFamily="49" charset="0"/>
              </a:rPr>
              <a:t>azure.VirtualMachines.Define</a:t>
            </a:r>
            <a:r>
              <a:rPr lang="en-US" sz="1100" kern="0" dirty="0">
                <a:solidFill>
                  <a:sysClr val="windowText" lastClr="000000"/>
                </a:solidFill>
                <a:latin typeface="Lucida Console" panose="020B0609040504020204" pitchFamily="49" charset="0"/>
              </a:rPr>
              <a:t>(</a:t>
            </a:r>
            <a:r>
              <a:rPr lang="en-US" sz="1100" kern="0" dirty="0" err="1">
                <a:solidFill>
                  <a:sysClr val="windowText" lastClr="000000"/>
                </a:solidFill>
                <a:latin typeface="Lucida Console" panose="020B0609040504020204" pitchFamily="49" charset="0"/>
              </a:rPr>
              <a:t>vmName</a:t>
            </a:r>
            <a:r>
              <a:rPr lang="en-US" sz="1100" kern="0" dirty="0">
                <a:solidFill>
                  <a:sysClr val="windowText" lastClr="000000"/>
                </a:solidFill>
                <a:latin typeface="Lucida Console" panose="020B0609040504020204" pitchFamily="49" charset="0"/>
              </a:rPr>
              <a:t>)</a:t>
            </a:r>
          </a:p>
          <a:p>
            <a:pPr defTabSz="914400">
              <a:defRPr/>
            </a:pPr>
            <a:r>
              <a:rPr lang="en-US" sz="1100" kern="0" dirty="0">
                <a:solidFill>
                  <a:sysClr val="windowText" lastClr="000000"/>
                </a:solidFill>
                <a:latin typeface="Lucida Console" panose="020B0609040504020204" pitchFamily="49" charset="0"/>
              </a:rPr>
              <a:t>    .</a:t>
            </a:r>
            <a:r>
              <a:rPr lang="en-US" sz="1100" kern="0" dirty="0" err="1">
                <a:solidFill>
                  <a:sysClr val="windowText" lastClr="000000"/>
                </a:solidFill>
                <a:latin typeface="Lucida Console" panose="020B0609040504020204" pitchFamily="49" charset="0"/>
              </a:rPr>
              <a:t>WithRegion</a:t>
            </a:r>
            <a:r>
              <a:rPr lang="en-US" sz="1100" kern="0" dirty="0">
                <a:solidFill>
                  <a:sysClr val="windowText" lastClr="000000"/>
                </a:solidFill>
                <a:latin typeface="Lucida Console" panose="020B0609040504020204" pitchFamily="49" charset="0"/>
              </a:rPr>
              <a:t>(location)</a:t>
            </a:r>
          </a:p>
          <a:p>
            <a:pPr defTabSz="914400">
              <a:defRPr/>
            </a:pPr>
            <a:r>
              <a:rPr lang="en-US" sz="1100" kern="0" dirty="0">
                <a:solidFill>
                  <a:sysClr val="windowText" lastClr="000000"/>
                </a:solidFill>
                <a:latin typeface="Lucida Console" panose="020B0609040504020204" pitchFamily="49" charset="0"/>
              </a:rPr>
              <a:t>    .</a:t>
            </a:r>
            <a:r>
              <a:rPr lang="en-US" sz="1100" kern="0" dirty="0" err="1">
                <a:solidFill>
                  <a:sysClr val="windowText" lastClr="000000"/>
                </a:solidFill>
                <a:latin typeface="Lucida Console" panose="020B0609040504020204" pitchFamily="49" charset="0"/>
              </a:rPr>
              <a:t>WithExistingResourceGroup</a:t>
            </a:r>
            <a:r>
              <a:rPr lang="en-US" sz="1100" kern="0" dirty="0">
                <a:solidFill>
                  <a:sysClr val="windowText" lastClr="000000"/>
                </a:solidFill>
                <a:latin typeface="Lucida Console" panose="020B0609040504020204" pitchFamily="49" charset="0"/>
              </a:rPr>
              <a:t>(</a:t>
            </a:r>
            <a:r>
              <a:rPr lang="en-US" sz="1100" kern="0" dirty="0" err="1">
                <a:solidFill>
                  <a:sysClr val="windowText" lastClr="000000"/>
                </a:solidFill>
                <a:latin typeface="Lucida Console" panose="020B0609040504020204" pitchFamily="49" charset="0"/>
              </a:rPr>
              <a:t>groupName</a:t>
            </a:r>
            <a:r>
              <a:rPr lang="en-US" sz="1100" kern="0" dirty="0">
                <a:solidFill>
                  <a:sysClr val="windowText" lastClr="000000"/>
                </a:solidFill>
                <a:latin typeface="Lucida Console" panose="020B0609040504020204" pitchFamily="49" charset="0"/>
              </a:rPr>
              <a:t>)</a:t>
            </a:r>
          </a:p>
          <a:p>
            <a:pPr defTabSz="914400">
              <a:defRPr/>
            </a:pPr>
            <a:r>
              <a:rPr lang="en-US" sz="1100" kern="0" dirty="0">
                <a:solidFill>
                  <a:sysClr val="windowText" lastClr="000000"/>
                </a:solidFill>
                <a:latin typeface="Lucida Console" panose="020B0609040504020204" pitchFamily="49" charset="0"/>
              </a:rPr>
              <a:t>    .</a:t>
            </a:r>
            <a:r>
              <a:rPr lang="en-US" sz="1100" kern="0" dirty="0" err="1">
                <a:solidFill>
                  <a:sysClr val="windowText" lastClr="000000"/>
                </a:solidFill>
                <a:latin typeface="Lucida Console" panose="020B0609040504020204" pitchFamily="49" charset="0"/>
              </a:rPr>
              <a:t>WithExistingPrimaryNetworkInterface</a:t>
            </a:r>
            <a:r>
              <a:rPr lang="en-US" sz="1100" kern="0" dirty="0">
                <a:solidFill>
                  <a:sysClr val="windowText" lastClr="000000"/>
                </a:solidFill>
                <a:latin typeface="Lucida Console" panose="020B0609040504020204" pitchFamily="49" charset="0"/>
              </a:rPr>
              <a:t>(</a:t>
            </a:r>
            <a:r>
              <a:rPr lang="en-US" sz="1100" kern="0" dirty="0" err="1">
                <a:solidFill>
                  <a:sysClr val="windowText" lastClr="000000"/>
                </a:solidFill>
                <a:latin typeface="Lucida Console" panose="020B0609040504020204" pitchFamily="49" charset="0"/>
              </a:rPr>
              <a:t>networkInterface</a:t>
            </a:r>
            <a:r>
              <a:rPr lang="en-US" sz="1100" kern="0" dirty="0">
                <a:solidFill>
                  <a:sysClr val="windowText" lastClr="000000"/>
                </a:solidFill>
                <a:latin typeface="Lucida Console" panose="020B0609040504020204" pitchFamily="49" charset="0"/>
              </a:rPr>
              <a:t>)</a:t>
            </a:r>
          </a:p>
          <a:p>
            <a:pPr defTabSz="914400">
              <a:defRPr/>
            </a:pPr>
            <a:r>
              <a:rPr lang="en-US" sz="1100" kern="0" dirty="0">
                <a:solidFill>
                  <a:sysClr val="windowText" lastClr="000000"/>
                </a:solidFill>
                <a:latin typeface="Lucida Console" panose="020B0609040504020204" pitchFamily="49" charset="0"/>
              </a:rPr>
              <a:t>    .</a:t>
            </a:r>
            <a:r>
              <a:rPr lang="en-US" sz="1100" kern="0" dirty="0" err="1">
                <a:solidFill>
                  <a:sysClr val="windowText" lastClr="000000"/>
                </a:solidFill>
                <a:latin typeface="Lucida Console" panose="020B0609040504020204" pitchFamily="49" charset="0"/>
              </a:rPr>
              <a:t>WithLatestWindowsImage</a:t>
            </a:r>
            <a:r>
              <a:rPr lang="en-US" sz="1100" kern="0" dirty="0">
                <a:solidFill>
                  <a:sysClr val="windowText" lastClr="000000"/>
                </a:solidFill>
                <a:latin typeface="Lucida Console" panose="020B0609040504020204" pitchFamily="49" charset="0"/>
              </a:rPr>
              <a:t>("</a:t>
            </a:r>
            <a:r>
              <a:rPr lang="en-US" sz="1100" kern="0" dirty="0" err="1">
                <a:solidFill>
                  <a:sysClr val="windowText" lastClr="000000"/>
                </a:solidFill>
                <a:latin typeface="Lucida Console" panose="020B0609040504020204" pitchFamily="49" charset="0"/>
              </a:rPr>
              <a:t>MicrosoftWindowsServer</a:t>
            </a:r>
            <a:r>
              <a:rPr lang="en-US" sz="1100" kern="0" dirty="0">
                <a:solidFill>
                  <a:sysClr val="windowText" lastClr="000000"/>
                </a:solidFill>
                <a:latin typeface="Lucida Console" panose="020B0609040504020204" pitchFamily="49" charset="0"/>
              </a:rPr>
              <a:t>", </a:t>
            </a:r>
          </a:p>
          <a:p>
            <a:pPr defTabSz="914400">
              <a:defRPr/>
            </a:pPr>
            <a:r>
              <a:rPr lang="en-US" sz="1100" kern="0" dirty="0">
                <a:solidFill>
                  <a:sysClr val="windowText" lastClr="000000"/>
                </a:solidFill>
                <a:latin typeface="Lucida Console" panose="020B0609040504020204" pitchFamily="49" charset="0"/>
              </a:rPr>
              <a:t>...</a:t>
            </a:r>
          </a:p>
        </p:txBody>
      </p:sp>
      <p:pic>
        <p:nvPicPr>
          <p:cNvPr id="15" name="Picture 14">
            <a:extLst>
              <a:ext uri="{FF2B5EF4-FFF2-40B4-BE49-F238E27FC236}">
                <a16:creationId xmlns:a16="http://schemas.microsoft.com/office/drawing/2014/main" id="{6EEEEBC0-8CF7-4E7C-AAEF-E6DBC9268D6B}"/>
              </a:ext>
            </a:extLst>
          </p:cNvPr>
          <p:cNvPicPr>
            <a:picLocks noChangeAspect="1"/>
          </p:cNvPicPr>
          <p:nvPr/>
        </p:nvPicPr>
        <p:blipFill>
          <a:blip r:embed="rId3"/>
          <a:stretch>
            <a:fillRect/>
          </a:stretch>
        </p:blipFill>
        <p:spPr>
          <a:xfrm>
            <a:off x="475665" y="2168698"/>
            <a:ext cx="3136135" cy="3050715"/>
          </a:xfrm>
          <a:prstGeom prst="rect">
            <a:avLst/>
          </a:prstGeom>
        </p:spPr>
      </p:pic>
      <p:sp>
        <p:nvSpPr>
          <p:cNvPr id="16" name="Oval 15">
            <a:extLst>
              <a:ext uri="{FF2B5EF4-FFF2-40B4-BE49-F238E27FC236}">
                <a16:creationId xmlns:a16="http://schemas.microsoft.com/office/drawing/2014/main" id="{1C16D927-CCB0-4418-979E-99BC9BD21505}"/>
              </a:ext>
            </a:extLst>
          </p:cNvPr>
          <p:cNvSpPr/>
          <p:nvPr/>
        </p:nvSpPr>
        <p:spPr>
          <a:xfrm>
            <a:off x="226882" y="1271992"/>
            <a:ext cx="435374" cy="4247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br>
              <a:rPr lang="en-US" sz="2000" b="1" dirty="0"/>
            </a:br>
            <a:br>
              <a:rPr lang="en-US" sz="2000" b="1" dirty="0"/>
            </a:br>
            <a:endParaRPr lang="en-US" sz="2000" b="1" dirty="0"/>
          </a:p>
          <a:p>
            <a:pPr algn="r"/>
            <a:endParaRPr lang="en-US" sz="2000" b="1" dirty="0"/>
          </a:p>
          <a:p>
            <a:pPr algn="r"/>
            <a:r>
              <a:rPr lang="en-US" sz="1600" b="1" dirty="0"/>
              <a:t>1</a:t>
            </a:r>
          </a:p>
        </p:txBody>
      </p:sp>
      <p:sp>
        <p:nvSpPr>
          <p:cNvPr id="17" name="Oval 16">
            <a:extLst>
              <a:ext uri="{FF2B5EF4-FFF2-40B4-BE49-F238E27FC236}">
                <a16:creationId xmlns:a16="http://schemas.microsoft.com/office/drawing/2014/main" id="{1BA1815B-88B4-47EE-8F07-30846E2E7D3C}"/>
              </a:ext>
            </a:extLst>
          </p:cNvPr>
          <p:cNvSpPr/>
          <p:nvPr/>
        </p:nvSpPr>
        <p:spPr>
          <a:xfrm>
            <a:off x="3860581" y="1288450"/>
            <a:ext cx="435374" cy="4247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br>
              <a:rPr lang="en-US" sz="2000" b="1" dirty="0"/>
            </a:br>
            <a:br>
              <a:rPr lang="en-US" sz="2000" b="1" dirty="0"/>
            </a:br>
            <a:endParaRPr lang="en-US" sz="2000" b="1" dirty="0"/>
          </a:p>
          <a:p>
            <a:pPr algn="r"/>
            <a:endParaRPr lang="en-US" sz="2000" b="1" dirty="0"/>
          </a:p>
          <a:p>
            <a:pPr algn="r"/>
            <a:r>
              <a:rPr lang="en-US" sz="1600" b="1" dirty="0"/>
              <a:t>2</a:t>
            </a:r>
          </a:p>
        </p:txBody>
      </p:sp>
      <p:sp>
        <p:nvSpPr>
          <p:cNvPr id="18" name="Oval 17">
            <a:extLst>
              <a:ext uri="{FF2B5EF4-FFF2-40B4-BE49-F238E27FC236}">
                <a16:creationId xmlns:a16="http://schemas.microsoft.com/office/drawing/2014/main" id="{6C44710B-07F3-4AF3-8791-8D4C4428B5AE}"/>
              </a:ext>
            </a:extLst>
          </p:cNvPr>
          <p:cNvSpPr/>
          <p:nvPr/>
        </p:nvSpPr>
        <p:spPr>
          <a:xfrm>
            <a:off x="5719004" y="3431047"/>
            <a:ext cx="435374" cy="4247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br>
              <a:rPr lang="en-US" sz="2000" b="1" dirty="0"/>
            </a:br>
            <a:br>
              <a:rPr lang="en-US" sz="2000" b="1" dirty="0"/>
            </a:br>
            <a:endParaRPr lang="en-US" sz="2000" b="1" dirty="0"/>
          </a:p>
          <a:p>
            <a:pPr algn="r"/>
            <a:endParaRPr lang="en-US" sz="2000" b="1" dirty="0"/>
          </a:p>
          <a:p>
            <a:pPr algn="r"/>
            <a:r>
              <a:rPr lang="en-US" sz="1600" b="1" dirty="0"/>
              <a:t>3</a:t>
            </a:r>
          </a:p>
        </p:txBody>
      </p:sp>
      <p:sp>
        <p:nvSpPr>
          <p:cNvPr id="3" name="Text Placeholder 2">
            <a:extLst>
              <a:ext uri="{FF2B5EF4-FFF2-40B4-BE49-F238E27FC236}">
                <a16:creationId xmlns:a16="http://schemas.microsoft.com/office/drawing/2014/main" id="{D649E4D5-5A3E-4105-AFB4-11A4401AF44F}"/>
              </a:ext>
            </a:extLst>
          </p:cNvPr>
          <p:cNvSpPr>
            <a:spLocks noGrp="1"/>
          </p:cNvSpPr>
          <p:nvPr>
            <p:ph type="body" sz="quarter" idx="10"/>
          </p:nvPr>
        </p:nvSpPr>
        <p:spPr/>
        <p:txBody>
          <a:bodyPr/>
          <a:lstStyle/>
          <a:p>
            <a:endParaRPr lang="en-US" dirty="0"/>
          </a:p>
        </p:txBody>
      </p:sp>
      <p:sp>
        <p:nvSpPr>
          <p:cNvPr id="20" name="TextBox 19">
            <a:extLst>
              <a:ext uri="{FF2B5EF4-FFF2-40B4-BE49-F238E27FC236}">
                <a16:creationId xmlns:a16="http://schemas.microsoft.com/office/drawing/2014/main" id="{E6D92D16-203E-4B24-A36B-3528CF5F417D}"/>
              </a:ext>
            </a:extLst>
          </p:cNvPr>
          <p:cNvSpPr txBox="1"/>
          <p:nvPr/>
        </p:nvSpPr>
        <p:spPr>
          <a:xfrm>
            <a:off x="7158559" y="2605920"/>
            <a:ext cx="5008516" cy="738664"/>
          </a:xfrm>
          <a:prstGeom prst="rect">
            <a:avLst/>
          </a:prstGeom>
          <a:solidFill>
            <a:schemeClr val="tx1"/>
          </a:solidFill>
        </p:spPr>
        <p:txBody>
          <a:bodyPr vert="horz" wrap="square" lIns="91440" tIns="91440" rIns="91440" bIns="91440" rtlCol="0" anchor="t">
            <a:spAutoFit/>
          </a:bodyPr>
          <a:lstStyle/>
          <a:p>
            <a:r>
              <a:rPr lang="en-US" sz="1200">
                <a:solidFill>
                  <a:schemeClr val="bg1"/>
                </a:solidFill>
                <a:latin typeface="Lucida Console" panose="020B0609040504020204" pitchFamily="49" charset="0"/>
                <a:ea typeface="Segoe UI" pitchFamily="34" charset="0"/>
                <a:cs typeface="Calibri" panose="020F0502020204030204" pitchFamily="34" charset="0"/>
              </a:rPr>
              <a:t>az vm create --resource-group myResourceGroup --name myVM --image win2016datacenter --admin-username azureuser --admin-password myPassword12</a:t>
            </a:r>
            <a:endParaRPr lang="en-US" sz="1200" dirty="0" err="1">
              <a:solidFill>
                <a:schemeClr val="bg1"/>
              </a:solidFill>
              <a:latin typeface="Lucida Console" panose="020B0609040504020204" pitchFamily="49" charset="0"/>
              <a:ea typeface="Segoe UI" pitchFamily="34" charset="0"/>
              <a:cs typeface="Calibri" panose="020F0502020204030204" pitchFamily="34" charset="0"/>
            </a:endParaRPr>
          </a:p>
        </p:txBody>
      </p:sp>
      <p:sp>
        <p:nvSpPr>
          <p:cNvPr id="21" name="Text Placeholder 2">
            <a:extLst>
              <a:ext uri="{FF2B5EF4-FFF2-40B4-BE49-F238E27FC236}">
                <a16:creationId xmlns:a16="http://schemas.microsoft.com/office/drawing/2014/main" id="{539F77BB-4E15-4A8E-9CA8-E924BAAD4E87}"/>
              </a:ext>
            </a:extLst>
          </p:cNvPr>
          <p:cNvSpPr txBox="1">
            <a:spLocks/>
          </p:cNvSpPr>
          <p:nvPr/>
        </p:nvSpPr>
        <p:spPr>
          <a:xfrm>
            <a:off x="5972597" y="5303934"/>
            <a:ext cx="954666" cy="493927"/>
          </a:xfrm>
          <a:prstGeom prst="rect">
            <a:avLst/>
          </a:prstGeom>
          <a:ln>
            <a:solidFill>
              <a:schemeClr val="tx1"/>
            </a:solidFill>
          </a:ln>
        </p:spPr>
        <p:txBody>
          <a:bodyPr vert="horz" lIns="182880" tIns="0" rIns="0" bIns="0" rtlCol="0" anchor="ctr">
            <a:normAutofit/>
          </a:bodyPr>
          <a:lstStyle>
            <a:lvl1pPr marL="0" indent="0" algn="l" defTabSz="1184575" rtl="0" eaLnBrk="1" latinLnBrk="0" hangingPunct="1">
              <a:lnSpc>
                <a:spcPct val="90000"/>
              </a:lnSpc>
              <a:spcBef>
                <a:spcPts val="588"/>
              </a:spcBef>
              <a:spcAft>
                <a:spcPts val="588"/>
              </a:spcAft>
              <a:buFontTx/>
              <a:buNone/>
              <a:defRPr sz="392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sz="196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a:lstStyle>
          <a:p>
            <a:pPr>
              <a:defRPr/>
            </a:pPr>
            <a:r>
              <a:rPr lang="en-US" sz="2400" dirty="0">
                <a:solidFill>
                  <a:schemeClr val="accent2"/>
                </a:solidFill>
              </a:rPr>
              <a:t>API</a:t>
            </a:r>
          </a:p>
        </p:txBody>
      </p:sp>
      <p:sp>
        <p:nvSpPr>
          <p:cNvPr id="22" name="Rectangle 21">
            <a:extLst>
              <a:ext uri="{FF2B5EF4-FFF2-40B4-BE49-F238E27FC236}">
                <a16:creationId xmlns:a16="http://schemas.microsoft.com/office/drawing/2014/main" id="{21C315C7-53A4-4651-86F4-43D5B688D8B0}"/>
              </a:ext>
            </a:extLst>
          </p:cNvPr>
          <p:cNvSpPr/>
          <p:nvPr/>
        </p:nvSpPr>
        <p:spPr>
          <a:xfrm>
            <a:off x="7092841" y="5303933"/>
            <a:ext cx="5074235" cy="1107996"/>
          </a:xfrm>
          <a:prstGeom prst="rect">
            <a:avLst/>
          </a:prstGeom>
          <a:solidFill>
            <a:schemeClr val="bg1">
              <a:lumMod val="95000"/>
            </a:schemeClr>
          </a:solidFill>
        </p:spPr>
        <p:txBody>
          <a:bodyPr wrap="square">
            <a:spAutoFit/>
          </a:bodyPr>
          <a:lstStyle/>
          <a:p>
            <a:pPr defTabSz="914400">
              <a:defRPr/>
            </a:pPr>
            <a:r>
              <a:rPr lang="en-US" sz="1100" kern="0">
                <a:solidFill>
                  <a:sysClr val="windowText" lastClr="000000"/>
                </a:solidFill>
                <a:latin typeface="Lucida Console" panose="020B0609040504020204" pitchFamily="49" charset="0"/>
              </a:rPr>
              <a:t>"OSDisk": {</a:t>
            </a:r>
          </a:p>
          <a:p>
            <a:pPr defTabSz="914400">
              <a:defRPr/>
            </a:pPr>
            <a:r>
              <a:rPr lang="en-US" sz="1100" kern="0">
                <a:solidFill>
                  <a:sysClr val="windowText" lastClr="000000"/>
                </a:solidFill>
                <a:latin typeface="Lucida Console" panose="020B0609040504020204" pitchFamily="49" charset="0"/>
              </a:rPr>
              <a:t>   "EncryptionSettings": null,</a:t>
            </a:r>
          </a:p>
          <a:p>
            <a:pPr defTabSz="914400">
              <a:defRPr/>
            </a:pPr>
            <a:r>
              <a:rPr lang="en-US" sz="1100" kern="0">
                <a:solidFill>
                  <a:sysClr val="windowText" lastClr="000000"/>
                </a:solidFill>
                <a:latin typeface="Lucida Console" panose="020B0609040504020204" pitchFamily="49" charset="0"/>
              </a:rPr>
              <a:t>   "OperatingSystemType": "Windows",</a:t>
            </a:r>
          </a:p>
          <a:p>
            <a:pPr defTabSz="914400">
              <a:defRPr/>
            </a:pPr>
            <a:r>
              <a:rPr lang="en-US" sz="1100" kern="0">
                <a:solidFill>
                  <a:sysClr val="windowText" lastClr="000000"/>
                </a:solidFill>
                <a:latin typeface="Lucida Console" panose="020B0609040504020204" pitchFamily="49" charset="0"/>
              </a:rPr>
              <a:t>   "Caching": "ReadWrite",</a:t>
            </a:r>
          </a:p>
          <a:p>
            <a:pPr defTabSz="914400">
              <a:defRPr/>
            </a:pPr>
            <a:r>
              <a:rPr lang="en-US" sz="1100" kern="0">
                <a:solidFill>
                  <a:sysClr val="windowText" lastClr="000000"/>
                </a:solidFill>
                <a:latin typeface="Lucida Console" panose="020B0609040504020204" pitchFamily="49" charset="0"/>
              </a:rPr>
              <a:t>   "CreateOption": "FromImage",</a:t>
            </a:r>
          </a:p>
          <a:p>
            <a:pPr defTabSz="914400">
              <a:defRPr/>
            </a:pPr>
            <a:r>
              <a:rPr lang="en-US" sz="1100" kern="0">
                <a:solidFill>
                  <a:sysClr val="windowText" lastClr="000000"/>
                </a:solidFill>
                <a:latin typeface="Lucida Console" panose="020B0609040504020204" pitchFamily="49" charset="0"/>
              </a:rPr>
              <a:t>...</a:t>
            </a:r>
            <a:endParaRPr lang="en-US" sz="1100" kern="0" dirty="0">
              <a:solidFill>
                <a:sysClr val="windowText" lastClr="000000"/>
              </a:solidFill>
              <a:latin typeface="Lucida Console" panose="020B0609040504020204" pitchFamily="49" charset="0"/>
            </a:endParaRPr>
          </a:p>
        </p:txBody>
      </p:sp>
      <p:sp>
        <p:nvSpPr>
          <p:cNvPr id="23" name="Oval 22">
            <a:extLst>
              <a:ext uri="{FF2B5EF4-FFF2-40B4-BE49-F238E27FC236}">
                <a16:creationId xmlns:a16="http://schemas.microsoft.com/office/drawing/2014/main" id="{D0378150-29BC-46A0-A28C-C7182573BE6B}"/>
              </a:ext>
            </a:extLst>
          </p:cNvPr>
          <p:cNvSpPr/>
          <p:nvPr/>
        </p:nvSpPr>
        <p:spPr>
          <a:xfrm>
            <a:off x="5719004" y="5091574"/>
            <a:ext cx="435374" cy="4247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br>
              <a:rPr lang="en-US" sz="2000" b="1" dirty="0"/>
            </a:br>
            <a:br>
              <a:rPr lang="en-US" sz="2000" b="1" dirty="0"/>
            </a:br>
            <a:endParaRPr lang="en-US" sz="2000" b="1" dirty="0"/>
          </a:p>
          <a:p>
            <a:pPr algn="r"/>
            <a:endParaRPr lang="en-US" sz="2000" b="1" dirty="0"/>
          </a:p>
          <a:p>
            <a:pPr algn="r"/>
            <a:r>
              <a:rPr lang="en-US" sz="1600" b="1" dirty="0"/>
              <a:t>4</a:t>
            </a:r>
          </a:p>
        </p:txBody>
      </p:sp>
      <p:sp>
        <p:nvSpPr>
          <p:cNvPr id="24" name="Text Placeholder 2">
            <a:extLst>
              <a:ext uri="{FF2B5EF4-FFF2-40B4-BE49-F238E27FC236}">
                <a16:creationId xmlns:a16="http://schemas.microsoft.com/office/drawing/2014/main" id="{2176239E-6937-4A6D-879D-CE59F078FD4C}"/>
              </a:ext>
            </a:extLst>
          </p:cNvPr>
          <p:cNvSpPr txBox="1">
            <a:spLocks/>
          </p:cNvSpPr>
          <p:nvPr/>
        </p:nvSpPr>
        <p:spPr>
          <a:xfrm>
            <a:off x="1688270" y="5797861"/>
            <a:ext cx="1669936" cy="493927"/>
          </a:xfrm>
          <a:prstGeom prst="rect">
            <a:avLst/>
          </a:prstGeom>
          <a:ln>
            <a:solidFill>
              <a:schemeClr val="tx1"/>
            </a:solidFill>
          </a:ln>
        </p:spPr>
        <p:txBody>
          <a:bodyPr vert="horz" lIns="182880" tIns="0" rIns="0" bIns="0" rtlCol="0" anchor="ctr">
            <a:normAutofit/>
          </a:bodyPr>
          <a:lstStyle>
            <a:lvl1pPr marL="0" indent="0" algn="l" defTabSz="1184575" rtl="0" eaLnBrk="1" latinLnBrk="0" hangingPunct="1">
              <a:lnSpc>
                <a:spcPct val="90000"/>
              </a:lnSpc>
              <a:spcBef>
                <a:spcPts val="588"/>
              </a:spcBef>
              <a:spcAft>
                <a:spcPts val="588"/>
              </a:spcAft>
              <a:buFontTx/>
              <a:buNone/>
              <a:defRPr sz="392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1pPr>
            <a:lvl2pPr marL="0" marR="0" indent="0" algn="l" defTabSz="1184575" rtl="0" eaLnBrk="1" fontAlgn="auto" latinLnBrk="0" hangingPunct="1">
              <a:lnSpc>
                <a:spcPct val="90000"/>
              </a:lnSpc>
              <a:spcBef>
                <a:spcPct val="20000"/>
              </a:spcBef>
              <a:spcAft>
                <a:spcPts val="0"/>
              </a:spcAft>
              <a:buClrTx/>
              <a:buSzTx/>
              <a:buFontTx/>
              <a:buNone/>
              <a:tabLst/>
              <a:defRPr sz="1961" kern="1200" baseline="0">
                <a:solidFill>
                  <a:schemeClr val="tx1"/>
                </a:solidFill>
                <a:latin typeface="Segoe UI" panose="020B0502040204020203" pitchFamily="34" charset="0"/>
                <a:ea typeface="Segoe UI" panose="020B0502040204020203" pitchFamily="34" charset="0"/>
                <a:cs typeface="Segoe UI" panose="020B0502040204020203" pitchFamily="34" charset="0"/>
              </a:defRPr>
            </a:lvl2pPr>
            <a:lvl3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3pPr>
            <a:lvl4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4pPr>
            <a:lvl5pPr marL="0" indent="0" algn="l" defTabSz="1184575" rtl="0" eaLnBrk="1" latinLnBrk="0" hangingPunct="1">
              <a:lnSpc>
                <a:spcPct val="90000"/>
              </a:lnSpc>
              <a:spcBef>
                <a:spcPts val="588"/>
              </a:spcBef>
              <a:spcAft>
                <a:spcPts val="588"/>
              </a:spcAft>
              <a:buFontTx/>
              <a:buNone/>
              <a:defRPr sz="1961" kern="1200">
                <a:solidFill>
                  <a:srgbClr val="58595B"/>
                </a:solidFill>
                <a:latin typeface="Segoe UI" panose="020B0502040204020203" pitchFamily="34" charset="0"/>
                <a:ea typeface="Segoe UI" panose="020B0502040204020203" pitchFamily="34" charset="0"/>
                <a:cs typeface="Segoe UI" panose="020B0502040204020203" pitchFamily="34" charset="0"/>
              </a:defRPr>
            </a:lvl5pPr>
            <a:lvl6pPr marL="3257580"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6pPr>
            <a:lvl7pPr marL="3849867"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7pPr>
            <a:lvl8pPr marL="4442155"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8pPr>
            <a:lvl9pPr marL="5034441" indent="-296144" algn="l" defTabSz="1184575" rtl="0" eaLnBrk="1" latinLnBrk="0" hangingPunct="1">
              <a:spcBef>
                <a:spcPct val="20000"/>
              </a:spcBef>
              <a:buFont typeface="Arial" panose="020B0604020202020204" pitchFamily="34" charset="0"/>
              <a:buChar char="•"/>
              <a:defRPr sz="2549" kern="1200">
                <a:solidFill>
                  <a:schemeClr val="tx1"/>
                </a:solidFill>
                <a:latin typeface="+mn-lt"/>
                <a:ea typeface="+mn-ea"/>
                <a:cs typeface="+mn-cs"/>
              </a:defRPr>
            </a:lvl9pPr>
          </a:lstStyle>
          <a:p>
            <a:pPr algn="ctr">
              <a:defRPr/>
            </a:pPr>
            <a:r>
              <a:rPr lang="en-US" sz="2400" dirty="0">
                <a:solidFill>
                  <a:schemeClr val="accent2"/>
                </a:solidFill>
              </a:rPr>
              <a:t>Templates</a:t>
            </a:r>
          </a:p>
        </p:txBody>
      </p:sp>
      <p:sp>
        <p:nvSpPr>
          <p:cNvPr id="25" name="Oval 24">
            <a:extLst>
              <a:ext uri="{FF2B5EF4-FFF2-40B4-BE49-F238E27FC236}">
                <a16:creationId xmlns:a16="http://schemas.microsoft.com/office/drawing/2014/main" id="{95FA1699-9ED1-4408-83AB-BA4121688DD7}"/>
              </a:ext>
            </a:extLst>
          </p:cNvPr>
          <p:cNvSpPr/>
          <p:nvPr/>
        </p:nvSpPr>
        <p:spPr>
          <a:xfrm>
            <a:off x="1434677" y="5585501"/>
            <a:ext cx="435374" cy="424718"/>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br>
              <a:rPr lang="en-US" sz="2000" b="1" dirty="0"/>
            </a:br>
            <a:br>
              <a:rPr lang="en-US" sz="2000" b="1" dirty="0"/>
            </a:br>
            <a:endParaRPr lang="en-US" sz="2000" b="1" dirty="0"/>
          </a:p>
          <a:p>
            <a:pPr algn="r"/>
            <a:endParaRPr lang="en-US" sz="2000" b="1" dirty="0"/>
          </a:p>
          <a:p>
            <a:pPr algn="r"/>
            <a:r>
              <a:rPr lang="en-US" sz="1600" b="1" dirty="0"/>
              <a:t>5</a:t>
            </a:r>
          </a:p>
        </p:txBody>
      </p:sp>
      <p:pic>
        <p:nvPicPr>
          <p:cNvPr id="1026" name="Picture 2" descr="Image result for Azure Resource Manager template">
            <a:extLst>
              <a:ext uri="{FF2B5EF4-FFF2-40B4-BE49-F238E27FC236}">
                <a16:creationId xmlns:a16="http://schemas.microsoft.com/office/drawing/2014/main" id="{8793D364-CCD9-46B8-BB63-5CF6AB765348}"/>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11800" y="5649669"/>
            <a:ext cx="1206549" cy="979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4249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fade">
                                      <p:cBhvr>
                                        <p:cTn id="41" dur="500"/>
                                        <p:tgtEl>
                                          <p:spTgt spid="1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par>
                          <p:cTn id="45" fill="hold">
                            <p:stCondLst>
                              <p:cond delay="500"/>
                            </p:stCondLst>
                            <p:childTnLst>
                              <p:par>
                                <p:cTn id="46" presetID="10" presetClass="entr" presetSubtype="0"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fade">
                                      <p:cBhvr>
                                        <p:cTn id="48" dur="500"/>
                                        <p:tgtEl>
                                          <p:spTgt spid="14"/>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500"/>
                                        <p:tgtEl>
                                          <p:spTgt spid="23"/>
                                        </p:tgtEl>
                                      </p:cBhvr>
                                    </p:animEffect>
                                  </p:childTnLst>
                                </p:cTn>
                              </p:par>
                            </p:childTnLst>
                          </p:cTn>
                        </p:par>
                        <p:par>
                          <p:cTn id="57" fill="hold">
                            <p:stCondLst>
                              <p:cond delay="500"/>
                            </p:stCondLst>
                            <p:childTnLst>
                              <p:par>
                                <p:cTn id="58" presetID="10" presetClass="entr" presetSubtype="0" fill="hold" grpId="0" nodeType="after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fade">
                                      <p:cBhvr>
                                        <p:cTn id="60" dur="500"/>
                                        <p:tgtEl>
                                          <p:spTgt spid="2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fade">
                                      <p:cBhvr>
                                        <p:cTn id="68" dur="500"/>
                                        <p:tgtEl>
                                          <p:spTgt spid="25"/>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1026"/>
                                        </p:tgtEl>
                                        <p:attrNameLst>
                                          <p:attrName>style.visibility</p:attrName>
                                        </p:attrNameLst>
                                      </p:cBhvr>
                                      <p:to>
                                        <p:strVal val="visible"/>
                                      </p:to>
                                    </p:set>
                                    <p:animEffect transition="in" filter="fade">
                                      <p:cBhvr>
                                        <p:cTn id="72"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1" grpId="0"/>
      <p:bldP spid="12" grpId="0"/>
      <p:bldP spid="13" grpId="0" animBg="1"/>
      <p:bldP spid="14" grpId="0" animBg="1"/>
      <p:bldP spid="16" grpId="0" animBg="1"/>
      <p:bldP spid="17" grpId="0" animBg="1"/>
      <p:bldP spid="18" grpId="0" animBg="1"/>
      <p:bldP spid="20" grpId="0" animBg="1"/>
      <p:bldP spid="21" grpId="0" animBg="1"/>
      <p:bldP spid="22" grpId="0" animBg="1"/>
      <p:bldP spid="23" grpId="0" animBg="1"/>
      <p:bldP spid="24" grpId="0" animBg="1"/>
      <p:bldP spid="25"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NZ" dirty="0"/>
              <a:t>Distributed Cloud Application Architecture</a:t>
            </a:r>
            <a:endParaRPr lang="en-US" dirty="0"/>
          </a:p>
        </p:txBody>
      </p:sp>
    </p:spTree>
    <p:extLst>
      <p:ext uri="{BB962C8B-B14F-4D97-AF65-F5344CB8AC3E}">
        <p14:creationId xmlns:p14="http://schemas.microsoft.com/office/powerpoint/2010/main" val="1428747444"/>
      </p:ext>
    </p:extLst>
  </p:cSld>
  <p:clrMapOvr>
    <a:masterClrMapping/>
  </p:clrMapOvr>
  <p:transition>
    <p:fade/>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2329032" y="1420483"/>
            <a:ext cx="8994750" cy="5200547"/>
          </a:xfrm>
          <a:prstGeom prst="rect">
            <a:avLst/>
          </a:prstGeom>
          <a:solidFill>
            <a:schemeClr val="bg1"/>
          </a:solidFill>
          <a:ln w="76200" cap="flat" cmpd="sng" algn="ctr">
            <a:solidFill>
              <a:schemeClr val="tx1"/>
            </a:solidFill>
            <a:prstDash val="solid"/>
            <a:round/>
            <a:headEnd type="none" w="sm" len="sm"/>
            <a:tailEnd type="triangle" w="lg" len="lg"/>
          </a:ln>
          <a:effectLst/>
        </p:spPr>
        <p:txBody>
          <a:bodyPr vert="horz" wrap="square" lIns="45713" tIns="45713" rIns="45713" bIns="45713" numCol="1" rtlCol="0" anchor="t" anchorCtr="1" compatLnSpc="1">
            <a:prstTxWarp prst="textNoShape">
              <a:avLst/>
            </a:prstTxWarp>
            <a:noAutofit/>
          </a:bodyPr>
          <a:lstStyle/>
          <a:p>
            <a:pPr algn="ctr"/>
            <a:r>
              <a:rPr lang="en-US" sz="2400" b="1" dirty="0">
                <a:latin typeface="Segoe UI" panose="020B0502040204020203" pitchFamily="34" charset="0"/>
                <a:cs typeface="Segoe UI" panose="020B0502040204020203" pitchFamily="34" charset="0"/>
              </a:rPr>
              <a:t>E-Commerce Application</a:t>
            </a:r>
          </a:p>
        </p:txBody>
      </p:sp>
      <p:sp>
        <p:nvSpPr>
          <p:cNvPr id="2" name="Title 1"/>
          <p:cNvSpPr>
            <a:spLocks noGrp="1"/>
          </p:cNvSpPr>
          <p:nvPr>
            <p:ph type="title"/>
          </p:nvPr>
        </p:nvSpPr>
        <p:spPr>
          <a:xfrm>
            <a:off x="352760" y="262927"/>
            <a:ext cx="11494184" cy="658903"/>
          </a:xfrm>
        </p:spPr>
        <p:txBody>
          <a:bodyPr lIns="0">
            <a:normAutofit/>
          </a:bodyPr>
          <a:lstStyle/>
          <a:p>
            <a:r>
              <a:rPr lang="en-US" b="1" dirty="0"/>
              <a:t>Distributed applications </a:t>
            </a:r>
            <a:r>
              <a:rPr lang="en-US" dirty="0"/>
              <a:t>consist of many (micro)services</a:t>
            </a:r>
          </a:p>
        </p:txBody>
      </p:sp>
      <p:sp>
        <p:nvSpPr>
          <p:cNvPr id="49" name="Rectangle 48"/>
          <p:cNvSpPr/>
          <p:nvPr/>
        </p:nvSpPr>
        <p:spPr bwMode="auto">
          <a:xfrm>
            <a:off x="2611884" y="3259477"/>
            <a:ext cx="1047719" cy="657265"/>
          </a:xfrm>
          <a:prstGeom prst="rect">
            <a:avLst/>
          </a:prstGeom>
          <a:gradFill flip="none" rotWithShape="1">
            <a:gsLst>
              <a:gs pos="0">
                <a:srgbClr val="442359">
                  <a:lumMod val="40000"/>
                  <a:lumOff val="60000"/>
                </a:srgbClr>
              </a:gs>
              <a:gs pos="46000">
                <a:srgbClr val="442359">
                  <a:lumMod val="95000"/>
                  <a:lumOff val="5000"/>
                </a:srgbClr>
              </a:gs>
              <a:gs pos="100000">
                <a:srgbClr val="442359">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0"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Load Balancer</a:t>
            </a:r>
          </a:p>
        </p:txBody>
      </p:sp>
      <p:pic>
        <p:nvPicPr>
          <p:cNvPr id="50" name="Picture 2" descr="C:\Users\Jeffrey\AppData\Local\Microsoft\Windows\Temporary Internet Files\Content.IE5\Z5GQZJYD\MC90043256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540" y="2702531"/>
            <a:ext cx="1774039" cy="1774039"/>
          </a:xfrm>
          <a:prstGeom prst="rect">
            <a:avLst/>
          </a:prstGeom>
          <a:noFill/>
          <a:extLst>
            <a:ext uri="{909E8E84-426E-40DD-AFC4-6F175D3DCCD1}">
              <a14:hiddenFill xmlns:a14="http://schemas.microsoft.com/office/drawing/2010/main">
                <a:solidFill>
                  <a:srgbClr val="FFFFFF"/>
                </a:solidFill>
              </a14:hiddenFill>
            </a:ext>
          </a:extLst>
        </p:spPr>
      </p:pic>
      <p:cxnSp>
        <p:nvCxnSpPr>
          <p:cNvPr id="51" name="Straight Arrow Connector 50"/>
          <p:cNvCxnSpPr>
            <a:stCxn id="50" idx="3"/>
            <a:endCxn id="49" idx="1"/>
          </p:cNvCxnSpPr>
          <p:nvPr/>
        </p:nvCxnSpPr>
        <p:spPr>
          <a:xfrm flipV="1">
            <a:off x="2134579" y="3588110"/>
            <a:ext cx="477305" cy="1441"/>
          </a:xfrm>
          <a:prstGeom prst="straightConnector1">
            <a:avLst/>
          </a:prstGeom>
          <a:noFill/>
          <a:ln w="57150" cap="flat" cmpd="sng" algn="ctr">
            <a:solidFill>
              <a:srgbClr val="505050">
                <a:lumMod val="75000"/>
                <a:lumOff val="25000"/>
              </a:srgbClr>
            </a:solidFill>
            <a:prstDash val="solid"/>
            <a:tailEnd type="none"/>
          </a:ln>
          <a:effectLst/>
        </p:spPr>
      </p:cxnSp>
      <p:cxnSp>
        <p:nvCxnSpPr>
          <p:cNvPr id="52" name="Straight Arrow Connector 51"/>
          <p:cNvCxnSpPr>
            <a:cxnSpLocks/>
            <a:stCxn id="49" idx="3"/>
            <a:endCxn id="66" idx="1"/>
          </p:cNvCxnSpPr>
          <p:nvPr/>
        </p:nvCxnSpPr>
        <p:spPr>
          <a:xfrm flipV="1">
            <a:off x="3659603" y="3139410"/>
            <a:ext cx="578650" cy="448700"/>
          </a:xfrm>
          <a:prstGeom prst="straightConnector1">
            <a:avLst/>
          </a:prstGeom>
          <a:noFill/>
          <a:ln w="57150" cap="flat" cmpd="sng" algn="ctr">
            <a:solidFill>
              <a:srgbClr val="505050">
                <a:lumMod val="75000"/>
                <a:lumOff val="25000"/>
              </a:srgbClr>
            </a:solidFill>
            <a:prstDash val="solid"/>
            <a:tailEnd type="none"/>
          </a:ln>
          <a:effectLst/>
        </p:spPr>
      </p:cxnSp>
      <p:cxnSp>
        <p:nvCxnSpPr>
          <p:cNvPr id="53" name="Straight Arrow Connector 52"/>
          <p:cNvCxnSpPr>
            <a:cxnSpLocks/>
            <a:stCxn id="49" idx="3"/>
            <a:endCxn id="68" idx="1"/>
          </p:cNvCxnSpPr>
          <p:nvPr/>
        </p:nvCxnSpPr>
        <p:spPr>
          <a:xfrm>
            <a:off x="3659603" y="3588110"/>
            <a:ext cx="576580" cy="445266"/>
          </a:xfrm>
          <a:prstGeom prst="straightConnector1">
            <a:avLst/>
          </a:prstGeom>
          <a:noFill/>
          <a:ln w="57150" cap="flat" cmpd="sng" algn="ctr">
            <a:solidFill>
              <a:srgbClr val="505050">
                <a:lumMod val="75000"/>
                <a:lumOff val="25000"/>
              </a:srgbClr>
            </a:solidFill>
            <a:prstDash val="solid"/>
            <a:tailEnd type="none"/>
          </a:ln>
          <a:effectLst/>
        </p:spPr>
      </p:cxnSp>
      <p:cxnSp>
        <p:nvCxnSpPr>
          <p:cNvPr id="54" name="Straight Arrow Connector 53"/>
          <p:cNvCxnSpPr>
            <a:cxnSpLocks/>
            <a:stCxn id="49" idx="3"/>
            <a:endCxn id="67" idx="1"/>
          </p:cNvCxnSpPr>
          <p:nvPr/>
        </p:nvCxnSpPr>
        <p:spPr>
          <a:xfrm>
            <a:off x="3659603" y="3588110"/>
            <a:ext cx="576580" cy="2386"/>
          </a:xfrm>
          <a:prstGeom prst="straightConnector1">
            <a:avLst/>
          </a:prstGeom>
          <a:noFill/>
          <a:ln w="57150" cap="flat" cmpd="sng" algn="ctr">
            <a:solidFill>
              <a:srgbClr val="505050">
                <a:lumMod val="75000"/>
                <a:lumOff val="25000"/>
              </a:srgbClr>
            </a:solidFill>
            <a:prstDash val="solid"/>
            <a:tailEnd type="none"/>
          </a:ln>
          <a:effectLst/>
        </p:spPr>
      </p:cxnSp>
      <p:sp>
        <p:nvSpPr>
          <p:cNvPr id="55" name="Rectangle 54"/>
          <p:cNvSpPr/>
          <p:nvPr/>
        </p:nvSpPr>
        <p:spPr>
          <a:xfrm>
            <a:off x="6746460" y="2471811"/>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Inventory #1</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56" name="Rectangle 55"/>
          <p:cNvSpPr/>
          <p:nvPr/>
        </p:nvSpPr>
        <p:spPr>
          <a:xfrm>
            <a:off x="6746459" y="2932088"/>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Inventory #2</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57" name="Can 56"/>
          <p:cNvSpPr/>
          <p:nvPr/>
        </p:nvSpPr>
        <p:spPr bwMode="auto">
          <a:xfrm>
            <a:off x="8865930" y="2471810"/>
            <a:ext cx="2108478" cy="829595"/>
          </a:xfrm>
          <a:prstGeom prst="can">
            <a:avLst/>
          </a:prstGeom>
          <a:solidFill>
            <a:srgbClr val="FF000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 store</a:t>
            </a:r>
          </a:p>
        </p:txBody>
      </p:sp>
      <p:sp>
        <p:nvSpPr>
          <p:cNvPr id="58" name="Rectangle: Rounded Corners 1"/>
          <p:cNvSpPr/>
          <p:nvPr/>
        </p:nvSpPr>
        <p:spPr bwMode="auto">
          <a:xfrm>
            <a:off x="6574010" y="1919122"/>
            <a:ext cx="4611223" cy="1821858"/>
          </a:xfrm>
          <a:prstGeom prst="roundRect">
            <a:avLst/>
          </a:prstGeom>
          <a:noFill/>
          <a:ln w="38100" cap="flat" cmpd="sng" algn="ctr">
            <a:solidFill>
              <a:srgbClr val="505050"/>
            </a:solidFill>
            <a:prstDash val="sysDot"/>
            <a:headEnd type="none" w="med" len="med"/>
            <a:tailEnd type="none" w="med" len="med"/>
          </a:ln>
          <a:effectLst/>
        </p:spPr>
        <p:txBody>
          <a:bodyPr vert="horz" wrap="square" lIns="0" tIns="46637" rIns="0" bIns="46637" numCol="1" rtlCol="0" anchor="t" anchorCtr="1"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a:ea typeface="+mn-ea"/>
                <a:cs typeface="+mn-cs"/>
              </a:rPr>
              <a:t>Inventory Service</a:t>
            </a:r>
          </a:p>
        </p:txBody>
      </p:sp>
      <p:sp>
        <p:nvSpPr>
          <p:cNvPr id="59" name="Rectangle 58"/>
          <p:cNvSpPr/>
          <p:nvPr/>
        </p:nvSpPr>
        <p:spPr>
          <a:xfrm>
            <a:off x="6746460" y="4626908"/>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Orders #1</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0" name="Rectangle 59"/>
          <p:cNvSpPr/>
          <p:nvPr/>
        </p:nvSpPr>
        <p:spPr>
          <a:xfrm>
            <a:off x="6746459" y="5068708"/>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Orders #2</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1" name="Can 14"/>
          <p:cNvSpPr/>
          <p:nvPr/>
        </p:nvSpPr>
        <p:spPr bwMode="auto">
          <a:xfrm>
            <a:off x="8865930" y="4626908"/>
            <a:ext cx="2108478" cy="811118"/>
          </a:xfrm>
          <a:prstGeom prst="can">
            <a:avLst/>
          </a:prstGeom>
          <a:solidFill>
            <a:srgbClr val="FF000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 store</a:t>
            </a:r>
          </a:p>
        </p:txBody>
      </p:sp>
      <p:sp>
        <p:nvSpPr>
          <p:cNvPr id="62" name="Rectangle: Rounded Corners 44"/>
          <p:cNvSpPr/>
          <p:nvPr/>
        </p:nvSpPr>
        <p:spPr bwMode="auto">
          <a:xfrm>
            <a:off x="6574010" y="4046510"/>
            <a:ext cx="4611223" cy="2435973"/>
          </a:xfrm>
          <a:prstGeom prst="roundRect">
            <a:avLst/>
          </a:prstGeom>
          <a:noFill/>
          <a:ln w="38100" cap="flat" cmpd="sng" algn="ctr">
            <a:solidFill>
              <a:srgbClr val="505050"/>
            </a:solidFill>
            <a:prstDash val="sysDot"/>
            <a:headEnd type="none" w="med" len="med"/>
            <a:tailEnd type="none" w="med" len="med"/>
          </a:ln>
          <a:effectLst/>
        </p:spPr>
        <p:txBody>
          <a:bodyPr vert="horz" wrap="square" lIns="0" tIns="46637" rIns="0" bIns="46637" numCol="1" rtlCol="0" anchor="t" anchorCtr="1"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a:ea typeface="+mn-ea"/>
                <a:cs typeface="+mn-cs"/>
              </a:rPr>
              <a:t>Orders Service</a:t>
            </a:r>
          </a:p>
        </p:txBody>
      </p:sp>
      <p:sp>
        <p:nvSpPr>
          <p:cNvPr id="63" name="Rectangle 62"/>
          <p:cNvSpPr/>
          <p:nvPr/>
        </p:nvSpPr>
        <p:spPr>
          <a:xfrm>
            <a:off x="6746459" y="5503487"/>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Orders #3</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4" name="Rectangle 63"/>
          <p:cNvSpPr/>
          <p:nvPr/>
        </p:nvSpPr>
        <p:spPr>
          <a:xfrm>
            <a:off x="6746458" y="5937570"/>
            <a:ext cx="1898775"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Orders #4</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grpSp>
        <p:nvGrpSpPr>
          <p:cNvPr id="65" name="Group 64"/>
          <p:cNvGrpSpPr/>
          <p:nvPr/>
        </p:nvGrpSpPr>
        <p:grpSpPr>
          <a:xfrm>
            <a:off x="3946206" y="2440984"/>
            <a:ext cx="2203273" cy="1956052"/>
            <a:chOff x="3724535" y="1703516"/>
            <a:chExt cx="2203273" cy="1956052"/>
          </a:xfrm>
        </p:grpSpPr>
        <p:sp>
          <p:nvSpPr>
            <p:cNvPr id="66" name="Rectangle 65"/>
            <p:cNvSpPr/>
            <p:nvPr/>
          </p:nvSpPr>
          <p:spPr bwMode="auto">
            <a:xfrm>
              <a:off x="4016582" y="2217283"/>
              <a:ext cx="1552945" cy="369318"/>
            </a:xfrm>
            <a:prstGeom prst="rect">
              <a:avLst/>
            </a:prstGeom>
            <a:gradFill flip="none" rotWithShape="1">
              <a:gsLst>
                <a:gs pos="0">
                  <a:srgbClr val="B4009E">
                    <a:lumMod val="40000"/>
                    <a:lumOff val="60000"/>
                  </a:srgbClr>
                </a:gs>
                <a:gs pos="19000">
                  <a:srgbClr val="B4009E">
                    <a:lumMod val="95000"/>
                    <a:lumOff val="5000"/>
                  </a:srgbClr>
                </a:gs>
                <a:gs pos="100000">
                  <a:srgbClr val="B4009E">
                    <a:lumMod val="60000"/>
                  </a:srgbClr>
                </a:gs>
              </a:gsLst>
              <a:path path="circle">
                <a:fillToRect l="50000" t="130000" r="50000" b="-30000"/>
              </a:path>
              <a:tileRect/>
            </a:gradFill>
            <a:ln w="19050" cap="flat" cmpd="sng" algn="ctr">
              <a:solidFill>
                <a:srgbClr val="505050"/>
              </a:solidFill>
              <a:prstDash val="sysDot"/>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Web Site #1</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7" name="Rectangle 66"/>
            <p:cNvSpPr/>
            <p:nvPr/>
          </p:nvSpPr>
          <p:spPr bwMode="auto">
            <a:xfrm>
              <a:off x="4014512" y="2668369"/>
              <a:ext cx="1552945" cy="369318"/>
            </a:xfrm>
            <a:prstGeom prst="rect">
              <a:avLst/>
            </a:prstGeom>
            <a:gradFill flip="none" rotWithShape="1">
              <a:gsLst>
                <a:gs pos="0">
                  <a:srgbClr val="B4009E">
                    <a:lumMod val="40000"/>
                    <a:lumOff val="60000"/>
                  </a:srgbClr>
                </a:gs>
                <a:gs pos="19000">
                  <a:srgbClr val="B4009E">
                    <a:lumMod val="95000"/>
                    <a:lumOff val="5000"/>
                  </a:srgbClr>
                </a:gs>
                <a:gs pos="100000">
                  <a:srgbClr val="B4009E">
                    <a:lumMod val="60000"/>
                  </a:srgbClr>
                </a:gs>
              </a:gsLst>
              <a:path path="circle">
                <a:fillToRect l="50000" t="130000" r="50000" b="-30000"/>
              </a:path>
              <a:tileRect/>
            </a:gradFill>
            <a:ln w="19050" cap="flat" cmpd="sng" algn="ctr">
              <a:solidFill>
                <a:srgbClr val="505050"/>
              </a:solidFill>
              <a:prstDash val="sysDot"/>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Web Site #2</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8" name="Rectangle 67"/>
            <p:cNvSpPr/>
            <p:nvPr/>
          </p:nvSpPr>
          <p:spPr bwMode="auto">
            <a:xfrm>
              <a:off x="4014512" y="3111249"/>
              <a:ext cx="1552945" cy="369318"/>
            </a:xfrm>
            <a:prstGeom prst="rect">
              <a:avLst/>
            </a:prstGeom>
            <a:gradFill flip="none" rotWithShape="1">
              <a:gsLst>
                <a:gs pos="0">
                  <a:srgbClr val="B4009E">
                    <a:lumMod val="40000"/>
                    <a:lumOff val="60000"/>
                  </a:srgbClr>
                </a:gs>
                <a:gs pos="19000">
                  <a:srgbClr val="B4009E">
                    <a:lumMod val="95000"/>
                    <a:lumOff val="5000"/>
                  </a:srgbClr>
                </a:gs>
                <a:gs pos="100000">
                  <a:srgbClr val="B4009E">
                    <a:lumMod val="60000"/>
                  </a:srgbClr>
                </a:gs>
              </a:gsLst>
              <a:path path="circle">
                <a:fillToRect l="50000" t="130000" r="50000" b="-30000"/>
              </a:path>
              <a:tileRect/>
            </a:gradFill>
            <a:ln w="19050" cap="flat" cmpd="sng" algn="ctr">
              <a:solidFill>
                <a:srgbClr val="505050"/>
              </a:solidFill>
              <a:prstDash val="sysDot"/>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Web Site #3</a:t>
              </a:r>
              <a:endParaRPr kumimoji="0" lang="en-US" sz="180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9" name="Rectangle: Rounded Corners 52"/>
            <p:cNvSpPr/>
            <p:nvPr/>
          </p:nvSpPr>
          <p:spPr bwMode="auto">
            <a:xfrm>
              <a:off x="3724535" y="1703516"/>
              <a:ext cx="2203273" cy="1956052"/>
            </a:xfrm>
            <a:prstGeom prst="roundRect">
              <a:avLst/>
            </a:prstGeom>
            <a:noFill/>
            <a:ln w="38100" cap="flat" cmpd="sng" algn="ctr">
              <a:solidFill>
                <a:srgbClr val="505050"/>
              </a:solidFill>
              <a:prstDash val="sysDot"/>
              <a:headEnd type="none" w="med" len="med"/>
              <a:tailEnd type="none" w="med" len="med"/>
            </a:ln>
            <a:effectLst/>
          </p:spPr>
          <p:txBody>
            <a:bodyPr vert="horz" wrap="square" lIns="0" tIns="46637" rIns="0" bIns="46637" numCol="1" rtlCol="0" anchor="t" anchorCtr="1"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solidFill>
                    <a:srgbClr val="505050"/>
                  </a:solidFill>
                  <a:effectLst/>
                  <a:uLnTx/>
                  <a:uFillTx/>
                  <a:latin typeface="Segoe UI"/>
                  <a:ea typeface="+mn-ea"/>
                  <a:cs typeface="+mn-cs"/>
                </a:rPr>
                <a:t>Website Service</a:t>
              </a:r>
            </a:p>
          </p:txBody>
        </p:sp>
      </p:grpSp>
      <p:sp>
        <p:nvSpPr>
          <p:cNvPr id="70" name="TextBox 69"/>
          <p:cNvSpPr txBox="1"/>
          <p:nvPr/>
        </p:nvSpPr>
        <p:spPr>
          <a:xfrm>
            <a:off x="163153" y="675657"/>
            <a:ext cx="11114622" cy="603242"/>
          </a:xfrm>
          <a:prstGeom prst="rect">
            <a:avLst/>
          </a:prstGeom>
          <a:noFill/>
        </p:spPr>
        <p:txBody>
          <a:bodyPr wrap="square" lIns="182880" tIns="146304" rIns="182880" bIns="146304" rtlCol="0">
            <a:sp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00" b="1" i="1" u="none" strike="noStrike" kern="0" cap="none" spc="0" normalizeH="0" baseline="0" noProof="0" dirty="0">
                <a:ln>
                  <a:noFill/>
                </a:ln>
                <a:solidFill>
                  <a:schemeClr val="tx1">
                    <a:lumMod val="75000"/>
                    <a:lumOff val="25000"/>
                  </a:schemeClr>
                </a:solidFill>
                <a:effectLst/>
                <a:uLnTx/>
                <a:uFillTx/>
              </a:rPr>
              <a:t>Each service solves a domain-specific problem &amp; has </a:t>
            </a:r>
            <a:r>
              <a:rPr kumimoji="0" lang="en-US" sz="2000" b="1" i="1" u="sng" strike="noStrike" kern="0" cap="none" spc="0" normalizeH="0" baseline="0" noProof="0" dirty="0">
                <a:ln>
                  <a:noFill/>
                </a:ln>
                <a:solidFill>
                  <a:schemeClr val="tx1">
                    <a:lumMod val="75000"/>
                    <a:lumOff val="25000"/>
                  </a:schemeClr>
                </a:solidFill>
                <a:effectLst/>
                <a:uLnTx/>
                <a:uFillTx/>
              </a:rPr>
              <a:t>exclusive access to its own data store</a:t>
            </a:r>
          </a:p>
        </p:txBody>
      </p:sp>
    </p:spTree>
    <p:extLst>
      <p:ext uri="{BB962C8B-B14F-4D97-AF65-F5344CB8AC3E}">
        <p14:creationId xmlns:p14="http://schemas.microsoft.com/office/powerpoint/2010/main" val="1019013672"/>
      </p:ext>
    </p:extLst>
  </p:cSld>
  <p:clrMapOvr>
    <a:masterClrMapping/>
  </p:clrMapOvr>
  <p:transition>
    <p:fade/>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Rectangle 93"/>
          <p:cNvSpPr/>
          <p:nvPr/>
        </p:nvSpPr>
        <p:spPr>
          <a:xfrm>
            <a:off x="3796236" y="2300831"/>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95" name="Rectangle 94"/>
          <p:cNvSpPr/>
          <p:nvPr/>
        </p:nvSpPr>
        <p:spPr>
          <a:xfrm>
            <a:off x="3640802" y="2145397"/>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96" name="Rectangle 95"/>
          <p:cNvSpPr/>
          <p:nvPr/>
        </p:nvSpPr>
        <p:spPr>
          <a:xfrm>
            <a:off x="1227945" y="2495425"/>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97" name="Rectangle 96"/>
          <p:cNvSpPr/>
          <p:nvPr/>
        </p:nvSpPr>
        <p:spPr>
          <a:xfrm>
            <a:off x="1072511" y="2339991"/>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98" name="Rectangle 97"/>
          <p:cNvSpPr/>
          <p:nvPr/>
        </p:nvSpPr>
        <p:spPr>
          <a:xfrm>
            <a:off x="917077" y="2184557"/>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99" name="Rectangle 98"/>
          <p:cNvSpPr/>
          <p:nvPr/>
        </p:nvSpPr>
        <p:spPr>
          <a:xfrm>
            <a:off x="761643" y="2029123"/>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00" name="Rectangle 99"/>
          <p:cNvSpPr/>
          <p:nvPr/>
        </p:nvSpPr>
        <p:spPr>
          <a:xfrm>
            <a:off x="3485368" y="1989963"/>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01" name="Rectangle 100"/>
          <p:cNvSpPr/>
          <p:nvPr/>
        </p:nvSpPr>
        <p:spPr>
          <a:xfrm>
            <a:off x="6807457" y="4046516"/>
            <a:ext cx="4649795" cy="1157181"/>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Photo </a:t>
            </a: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 Service</a:t>
            </a:r>
          </a:p>
        </p:txBody>
      </p:sp>
      <p:sp>
        <p:nvSpPr>
          <p:cNvPr id="102" name="Rectangle 101"/>
          <p:cNvSpPr/>
          <p:nvPr/>
        </p:nvSpPr>
        <p:spPr>
          <a:xfrm>
            <a:off x="9250580" y="4439265"/>
            <a:ext cx="1685066" cy="31860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p>
        </p:txBody>
      </p:sp>
      <p:sp>
        <p:nvSpPr>
          <p:cNvPr id="103" name="Rectangle 102"/>
          <p:cNvSpPr/>
          <p:nvPr/>
        </p:nvSpPr>
        <p:spPr>
          <a:xfrm>
            <a:off x="9250581" y="4774068"/>
            <a:ext cx="1685067" cy="318608"/>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SharedLib-v7</a:t>
            </a:r>
          </a:p>
        </p:txBody>
      </p:sp>
      <p:sp>
        <p:nvSpPr>
          <p:cNvPr id="104" name="Rectangle 103"/>
          <p:cNvSpPr/>
          <p:nvPr/>
        </p:nvSpPr>
        <p:spPr>
          <a:xfrm>
            <a:off x="6807457" y="5520101"/>
            <a:ext cx="1926069" cy="1135481"/>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05" name="Rectangle 104"/>
          <p:cNvSpPr/>
          <p:nvPr/>
        </p:nvSpPr>
        <p:spPr>
          <a:xfrm>
            <a:off x="6927438" y="6170113"/>
            <a:ext cx="1685066"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SharedLib-v1</a:t>
            </a:r>
          </a:p>
        </p:txBody>
      </p:sp>
      <p:sp>
        <p:nvSpPr>
          <p:cNvPr id="106" name="Rectangle 105"/>
          <p:cNvSpPr/>
          <p:nvPr/>
        </p:nvSpPr>
        <p:spPr>
          <a:xfrm>
            <a:off x="6807458" y="2155947"/>
            <a:ext cx="1926069" cy="923316"/>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node.js</a:t>
            </a:r>
          </a:p>
        </p:txBody>
      </p:sp>
      <p:sp>
        <p:nvSpPr>
          <p:cNvPr id="107" name="Rectangle 106"/>
          <p:cNvSpPr/>
          <p:nvPr/>
        </p:nvSpPr>
        <p:spPr>
          <a:xfrm>
            <a:off x="9531183" y="2099852"/>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.NET</a:t>
            </a:r>
          </a:p>
        </p:txBody>
      </p:sp>
      <p:sp>
        <p:nvSpPr>
          <p:cNvPr id="108" name="Rectangle 107"/>
          <p:cNvSpPr/>
          <p:nvPr/>
        </p:nvSpPr>
        <p:spPr>
          <a:xfrm>
            <a:off x="834338" y="4326537"/>
            <a:ext cx="1926069" cy="671949"/>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 (V1)</a:t>
            </a:r>
          </a:p>
        </p:txBody>
      </p:sp>
      <p:sp>
        <p:nvSpPr>
          <p:cNvPr id="109" name="Rectangle 108"/>
          <p:cNvSpPr/>
          <p:nvPr/>
        </p:nvSpPr>
        <p:spPr>
          <a:xfrm>
            <a:off x="3558063" y="4542768"/>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V1</a:t>
            </a:r>
          </a:p>
        </p:txBody>
      </p:sp>
      <p:sp>
        <p:nvSpPr>
          <p:cNvPr id="110" name="Rectangle 109"/>
          <p:cNvSpPr/>
          <p:nvPr/>
        </p:nvSpPr>
        <p:spPr>
          <a:xfrm>
            <a:off x="9531183" y="5529726"/>
            <a:ext cx="1926069" cy="1125857"/>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11" name="Rectangle 110"/>
          <p:cNvSpPr/>
          <p:nvPr/>
        </p:nvSpPr>
        <p:spPr>
          <a:xfrm>
            <a:off x="9667213" y="6188129"/>
            <a:ext cx="1658072"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SharedLib-v7</a:t>
            </a:r>
          </a:p>
        </p:txBody>
      </p:sp>
      <p:sp>
        <p:nvSpPr>
          <p:cNvPr id="112" name="TextBox 111"/>
          <p:cNvSpPr txBox="1"/>
          <p:nvPr/>
        </p:nvSpPr>
        <p:spPr>
          <a:xfrm>
            <a:off x="761644" y="1113692"/>
            <a:ext cx="4960661" cy="992982"/>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Scale Independently</a:t>
            </a:r>
            <a:b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(Balance cost with speed)</a:t>
            </a:r>
          </a:p>
        </p:txBody>
      </p:sp>
      <p:sp>
        <p:nvSpPr>
          <p:cNvPr id="113" name="TextBox 112"/>
          <p:cNvSpPr txBox="1"/>
          <p:nvPr/>
        </p:nvSpPr>
        <p:spPr>
          <a:xfrm>
            <a:off x="6807458" y="1167978"/>
            <a:ext cx="4649795" cy="647165"/>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Different Technology Stacks</a:t>
            </a:r>
          </a:p>
        </p:txBody>
      </p:sp>
      <p:sp>
        <p:nvSpPr>
          <p:cNvPr id="114" name="TextBox 113"/>
          <p:cNvSpPr txBox="1"/>
          <p:nvPr/>
        </p:nvSpPr>
        <p:spPr>
          <a:xfrm>
            <a:off x="7091275" y="3399351"/>
            <a:ext cx="4780332" cy="647165"/>
          </a:xfrm>
          <a:prstGeom prst="rect">
            <a:avLst/>
          </a:prstGeom>
          <a:noFill/>
        </p:spPr>
        <p:txBody>
          <a:bodyPr wrap="square" lIns="186521" tIns="149217" rIns="186521" bIns="149217" rtlCol="0" anchor="t" anchorCtr="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Conflicting Dependencies</a:t>
            </a:r>
          </a:p>
        </p:txBody>
      </p:sp>
      <p:sp>
        <p:nvSpPr>
          <p:cNvPr id="115" name="TextBox 114"/>
          <p:cNvSpPr txBox="1"/>
          <p:nvPr/>
        </p:nvSpPr>
        <p:spPr>
          <a:xfrm>
            <a:off x="560445" y="3380490"/>
            <a:ext cx="5849087" cy="992982"/>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a:ln>
                  <a:noFill/>
                </a:ln>
                <a:gradFill>
                  <a:gsLst>
                    <a:gs pos="2917">
                      <a:srgbClr val="505050"/>
                    </a:gs>
                    <a:gs pos="30000">
                      <a:srgbClr val="505050"/>
                    </a:gs>
                  </a:gsLst>
                  <a:lin ang="5400000" scaled="0"/>
                </a:gradFill>
                <a:effectLst/>
                <a:uLnTx/>
                <a:uFillTx/>
              </a:rPr>
              <a:t>2+ </a:t>
            </a: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Clients</a:t>
            </a:r>
            <a:b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(Clients adopt new features at will)</a:t>
            </a:r>
          </a:p>
        </p:txBody>
      </p:sp>
      <p:sp>
        <p:nvSpPr>
          <p:cNvPr id="116" name="Rectangle 115"/>
          <p:cNvSpPr/>
          <p:nvPr/>
        </p:nvSpPr>
        <p:spPr>
          <a:xfrm>
            <a:off x="3551237" y="4542768"/>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V2</a:t>
            </a:r>
          </a:p>
        </p:txBody>
      </p:sp>
      <p:sp>
        <p:nvSpPr>
          <p:cNvPr id="117" name="Rectangle 116"/>
          <p:cNvSpPr/>
          <p:nvPr/>
        </p:nvSpPr>
        <p:spPr>
          <a:xfrm>
            <a:off x="7232438" y="4440449"/>
            <a:ext cx="1685066"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SharedLib-v1</a:t>
            </a:r>
          </a:p>
        </p:txBody>
      </p:sp>
      <p:cxnSp>
        <p:nvCxnSpPr>
          <p:cNvPr id="118" name="Straight Arrow Connector 117"/>
          <p:cNvCxnSpPr>
            <a:cxnSpLocks/>
            <a:stCxn id="108" idx="3"/>
            <a:endCxn id="116" idx="1"/>
          </p:cNvCxnSpPr>
          <p:nvPr/>
        </p:nvCxnSpPr>
        <p:spPr>
          <a:xfrm>
            <a:off x="2760408" y="4662512"/>
            <a:ext cx="797656" cy="400466"/>
          </a:xfrm>
          <a:prstGeom prst="straightConnector1">
            <a:avLst/>
          </a:prstGeom>
          <a:noFill/>
          <a:ln w="63500" cap="flat" cmpd="sng" algn="ctr">
            <a:solidFill>
              <a:srgbClr val="505050"/>
            </a:solidFill>
            <a:prstDash val="solid"/>
            <a:headEnd type="none"/>
            <a:tailEnd type="triangle"/>
          </a:ln>
          <a:effectLst/>
        </p:spPr>
      </p:cxnSp>
      <p:cxnSp>
        <p:nvCxnSpPr>
          <p:cNvPr id="119" name="Straight Arrow Connector 118"/>
          <p:cNvCxnSpPr>
            <a:stCxn id="106" idx="3"/>
            <a:endCxn id="107" idx="1"/>
          </p:cNvCxnSpPr>
          <p:nvPr/>
        </p:nvCxnSpPr>
        <p:spPr>
          <a:xfrm>
            <a:off x="8733527" y="2617605"/>
            <a:ext cx="797656" cy="0"/>
          </a:xfrm>
          <a:prstGeom prst="straightConnector1">
            <a:avLst/>
          </a:prstGeom>
          <a:noFill/>
          <a:ln w="63500" cap="flat" cmpd="sng" algn="ctr">
            <a:solidFill>
              <a:srgbClr val="505050"/>
            </a:solidFill>
            <a:prstDash val="solid"/>
            <a:headEnd type="none"/>
            <a:tailEnd type="triangle"/>
          </a:ln>
          <a:effectLst/>
        </p:spPr>
      </p:cxnSp>
      <p:cxnSp>
        <p:nvCxnSpPr>
          <p:cNvPr id="120" name="Straight Arrow Connector 119"/>
          <p:cNvCxnSpPr>
            <a:stCxn id="99" idx="3"/>
            <a:endCxn id="100" idx="1"/>
          </p:cNvCxnSpPr>
          <p:nvPr/>
        </p:nvCxnSpPr>
        <p:spPr>
          <a:xfrm>
            <a:off x="2687713" y="2352282"/>
            <a:ext cx="797656" cy="0"/>
          </a:xfrm>
          <a:prstGeom prst="straightConnector1">
            <a:avLst/>
          </a:prstGeom>
          <a:noFill/>
          <a:ln w="63500" cap="flat" cmpd="sng" algn="ctr">
            <a:solidFill>
              <a:srgbClr val="505050"/>
            </a:solidFill>
            <a:prstDash val="solid"/>
            <a:headEnd type="none"/>
            <a:tailEnd type="triangle"/>
          </a:ln>
          <a:effectLst/>
        </p:spPr>
      </p:cxnSp>
      <p:cxnSp>
        <p:nvCxnSpPr>
          <p:cNvPr id="121" name="Straight Arrow Connector 120"/>
          <p:cNvCxnSpPr>
            <a:stCxn id="104" idx="3"/>
            <a:endCxn id="110" idx="1"/>
          </p:cNvCxnSpPr>
          <p:nvPr/>
        </p:nvCxnSpPr>
        <p:spPr>
          <a:xfrm>
            <a:off x="8733526" y="6087842"/>
            <a:ext cx="797657" cy="4813"/>
          </a:xfrm>
          <a:prstGeom prst="straightConnector1">
            <a:avLst/>
          </a:prstGeom>
          <a:noFill/>
          <a:ln w="63500" cap="flat" cmpd="sng" algn="ctr">
            <a:solidFill>
              <a:srgbClr val="505050"/>
            </a:solidFill>
            <a:prstDash val="solid"/>
            <a:headEnd type="none"/>
            <a:tailEnd type="triangle"/>
          </a:ln>
          <a:effectLst/>
        </p:spPr>
      </p:cxnSp>
      <p:sp>
        <p:nvSpPr>
          <p:cNvPr id="122" name="Rectangle 121"/>
          <p:cNvSpPr/>
          <p:nvPr/>
        </p:nvSpPr>
        <p:spPr>
          <a:xfrm>
            <a:off x="834338" y="5299856"/>
            <a:ext cx="1926069" cy="671949"/>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Video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 (V1)</a:t>
            </a:r>
          </a:p>
        </p:txBody>
      </p:sp>
      <p:cxnSp>
        <p:nvCxnSpPr>
          <p:cNvPr id="123" name="Straight Arrow Connector 122"/>
          <p:cNvCxnSpPr>
            <a:cxnSpLocks/>
            <a:stCxn id="122" idx="3"/>
            <a:endCxn id="116" idx="1"/>
          </p:cNvCxnSpPr>
          <p:nvPr/>
        </p:nvCxnSpPr>
        <p:spPr>
          <a:xfrm flipV="1">
            <a:off x="2760408" y="5062977"/>
            <a:ext cx="797656" cy="572853"/>
          </a:xfrm>
          <a:prstGeom prst="straightConnector1">
            <a:avLst/>
          </a:prstGeom>
          <a:noFill/>
          <a:ln w="63500" cap="flat" cmpd="sng" algn="ctr">
            <a:solidFill>
              <a:srgbClr val="505050"/>
            </a:solidFill>
            <a:prstDash val="solid"/>
            <a:headEnd type="none"/>
            <a:tailEnd type="triangle"/>
          </a:ln>
          <a:effectLst/>
        </p:spPr>
      </p:cxnSp>
      <p:sp>
        <p:nvSpPr>
          <p:cNvPr id="124" name="Callout: Line with No Border 9"/>
          <p:cNvSpPr/>
          <p:nvPr/>
        </p:nvSpPr>
        <p:spPr bwMode="auto">
          <a:xfrm>
            <a:off x="3284733" y="6078142"/>
            <a:ext cx="2472729" cy="433264"/>
          </a:xfrm>
          <a:prstGeom prst="callout1">
            <a:avLst>
              <a:gd name="adj1" fmla="val -27108"/>
              <a:gd name="adj2" fmla="val 50578"/>
              <a:gd name="adj3" fmla="val -106846"/>
              <a:gd name="adj4" fmla="val 50687"/>
            </a:avLst>
          </a:prstGeom>
          <a:noFill/>
          <a:ln w="19050" cap="flat" cmpd="sng" algn="ctr">
            <a:solidFill>
              <a:srgbClr val="505050"/>
            </a:solidFill>
            <a:prstDash val="solid"/>
            <a:round/>
            <a:headEnd type="none" w="sm" len="sm"/>
            <a:tailEnd type="triangle" w="lg" len="lg"/>
          </a:ln>
          <a:effectLst/>
        </p:spPr>
        <p:txBody>
          <a:bodyPr rot="0" spcFirstLastPara="0" vertOverflow="overflow" horzOverflow="overflow" vert="horz" wrap="square" lIns="46623" tIns="46623" rIns="46623" bIns="46623" numCol="1" spcCol="0" rtlCol="0" fromWordArt="0" anchor="ctr" anchorCtr="1"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0" i="1" u="none" strike="noStrike" kern="0" cap="none" spc="0" normalizeH="0" baseline="0" noProof="0" dirty="0">
                <a:ln>
                  <a:noFill/>
                </a:ln>
                <a:solidFill>
                  <a:srgbClr val="505050"/>
                </a:solidFill>
                <a:effectLst/>
                <a:uLnTx/>
                <a:uFillTx/>
                <a:cs typeface="Segoe UI" panose="020B0502040204020203" pitchFamily="34" charset="0"/>
              </a:rPr>
              <a:t>Backward compatibility must be maintained</a:t>
            </a:r>
          </a:p>
        </p:txBody>
      </p:sp>
      <p:sp>
        <p:nvSpPr>
          <p:cNvPr id="34" name="Title 1"/>
          <p:cNvSpPr txBox="1">
            <a:spLocks/>
          </p:cNvSpPr>
          <p:nvPr/>
        </p:nvSpPr>
        <p:spPr>
          <a:xfrm>
            <a:off x="352759" y="262927"/>
            <a:ext cx="12436475" cy="658903"/>
          </a:xfrm>
          <a:prstGeom prst="rect">
            <a:avLst/>
          </a:prstGeom>
        </p:spPr>
        <p:txBody>
          <a:bodyPr lIns="0">
            <a:normAutofit/>
          </a:bodyPr>
          <a:lstStyle>
            <a:lvl1pPr marL="0" algn="l" defTabSz="1109758" rtl="0" eaLnBrk="1" latinLnBrk="0" hangingPunct="1">
              <a:lnSpc>
                <a:spcPct val="90000"/>
              </a:lnSpc>
              <a:spcBef>
                <a:spcPct val="0"/>
              </a:spcBef>
              <a:buNone/>
              <a:defRPr lang="en-US" sz="3200" kern="1200" spc="-59" baseline="0">
                <a:solidFill>
                  <a:schemeClr val="tx1"/>
                </a:solidFill>
                <a:latin typeface="Segoe UI Light" pitchFamily="34" charset="0"/>
                <a:ea typeface="Segoe UI" pitchFamily="34" charset="0"/>
                <a:cs typeface="Segoe UI" pitchFamily="34" charset="0"/>
              </a:defRPr>
            </a:lvl1pPr>
          </a:lstStyle>
          <a:p>
            <a:r>
              <a:rPr lang="en-US" dirty="0"/>
              <a:t>Key Challenges Solved by Distributed Architecture</a:t>
            </a:r>
          </a:p>
        </p:txBody>
      </p:sp>
    </p:spTree>
    <p:extLst>
      <p:ext uri="{BB962C8B-B14F-4D97-AF65-F5344CB8AC3E}">
        <p14:creationId xmlns:p14="http://schemas.microsoft.com/office/powerpoint/2010/main" val="3913001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 calcmode="lin" valueType="num">
                                      <p:cBhvr>
                                        <p:cTn id="7" dur="500" fill="hold"/>
                                        <p:tgtEl>
                                          <p:spTgt spid="95"/>
                                        </p:tgtEl>
                                        <p:attrNameLst>
                                          <p:attrName>ppt_w</p:attrName>
                                        </p:attrNameLst>
                                      </p:cBhvr>
                                      <p:tavLst>
                                        <p:tav tm="0">
                                          <p:val>
                                            <p:fltVal val="0"/>
                                          </p:val>
                                        </p:tav>
                                        <p:tav tm="100000">
                                          <p:val>
                                            <p:strVal val="#ppt_w"/>
                                          </p:val>
                                        </p:tav>
                                      </p:tavLst>
                                    </p:anim>
                                    <p:anim calcmode="lin" valueType="num">
                                      <p:cBhvr>
                                        <p:cTn id="8" dur="500" fill="hold"/>
                                        <p:tgtEl>
                                          <p:spTgt spid="95"/>
                                        </p:tgtEl>
                                        <p:attrNameLst>
                                          <p:attrName>ppt_h</p:attrName>
                                        </p:attrNameLst>
                                      </p:cBhvr>
                                      <p:tavLst>
                                        <p:tav tm="0">
                                          <p:val>
                                            <p:fltVal val="0"/>
                                          </p:val>
                                        </p:tav>
                                        <p:tav tm="100000">
                                          <p:val>
                                            <p:strVal val="#ppt_h"/>
                                          </p:val>
                                        </p:tav>
                                      </p:tavLst>
                                    </p:anim>
                                    <p:animEffect transition="in" filter="fade">
                                      <p:cBhvr>
                                        <p:cTn id="9" dur="500"/>
                                        <p:tgtEl>
                                          <p:spTgt spid="9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94"/>
                                        </p:tgtEl>
                                        <p:attrNameLst>
                                          <p:attrName>style.visibility</p:attrName>
                                        </p:attrNameLst>
                                      </p:cBhvr>
                                      <p:to>
                                        <p:strVal val="visible"/>
                                      </p:to>
                                    </p:set>
                                    <p:anim calcmode="lin" valueType="num">
                                      <p:cBhvr>
                                        <p:cTn id="13" dur="500" fill="hold"/>
                                        <p:tgtEl>
                                          <p:spTgt spid="94"/>
                                        </p:tgtEl>
                                        <p:attrNameLst>
                                          <p:attrName>ppt_w</p:attrName>
                                        </p:attrNameLst>
                                      </p:cBhvr>
                                      <p:tavLst>
                                        <p:tav tm="0">
                                          <p:val>
                                            <p:fltVal val="0"/>
                                          </p:val>
                                        </p:tav>
                                        <p:tav tm="100000">
                                          <p:val>
                                            <p:strVal val="#ppt_w"/>
                                          </p:val>
                                        </p:tav>
                                      </p:tavLst>
                                    </p:anim>
                                    <p:anim calcmode="lin" valueType="num">
                                      <p:cBhvr>
                                        <p:cTn id="14" dur="500" fill="hold"/>
                                        <p:tgtEl>
                                          <p:spTgt spid="94"/>
                                        </p:tgtEl>
                                        <p:attrNameLst>
                                          <p:attrName>ppt_h</p:attrName>
                                        </p:attrNameLst>
                                      </p:cBhvr>
                                      <p:tavLst>
                                        <p:tav tm="0">
                                          <p:val>
                                            <p:fltVal val="0"/>
                                          </p:val>
                                        </p:tav>
                                        <p:tav tm="100000">
                                          <p:val>
                                            <p:strVal val="#ppt_h"/>
                                          </p:val>
                                        </p:tav>
                                      </p:tavLst>
                                    </p:anim>
                                    <p:animEffect transition="in" filter="fade">
                                      <p:cBhvr>
                                        <p:cTn id="15" dur="500"/>
                                        <p:tgtEl>
                                          <p:spTgt spid="9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xit" presetSubtype="32" fill="hold" grpId="1" nodeType="clickEffect">
                                  <p:stCondLst>
                                    <p:cond delay="0"/>
                                  </p:stCondLst>
                                  <p:childTnLst>
                                    <p:anim calcmode="lin" valueType="num">
                                      <p:cBhvr>
                                        <p:cTn id="19" dur="500"/>
                                        <p:tgtEl>
                                          <p:spTgt spid="94"/>
                                        </p:tgtEl>
                                        <p:attrNameLst>
                                          <p:attrName>ppt_w</p:attrName>
                                        </p:attrNameLst>
                                      </p:cBhvr>
                                      <p:tavLst>
                                        <p:tav tm="0">
                                          <p:val>
                                            <p:strVal val="ppt_w"/>
                                          </p:val>
                                        </p:tav>
                                        <p:tav tm="100000">
                                          <p:val>
                                            <p:fltVal val="0"/>
                                          </p:val>
                                        </p:tav>
                                      </p:tavLst>
                                    </p:anim>
                                    <p:anim calcmode="lin" valueType="num">
                                      <p:cBhvr>
                                        <p:cTn id="20" dur="500"/>
                                        <p:tgtEl>
                                          <p:spTgt spid="94"/>
                                        </p:tgtEl>
                                        <p:attrNameLst>
                                          <p:attrName>ppt_h</p:attrName>
                                        </p:attrNameLst>
                                      </p:cBhvr>
                                      <p:tavLst>
                                        <p:tav tm="0">
                                          <p:val>
                                            <p:strVal val="ppt_h"/>
                                          </p:val>
                                        </p:tav>
                                        <p:tav tm="100000">
                                          <p:val>
                                            <p:fltVal val="0"/>
                                          </p:val>
                                        </p:tav>
                                      </p:tavLst>
                                    </p:anim>
                                    <p:animEffect transition="out" filter="fade">
                                      <p:cBhvr>
                                        <p:cTn id="21" dur="500"/>
                                        <p:tgtEl>
                                          <p:spTgt spid="94"/>
                                        </p:tgtEl>
                                      </p:cBhvr>
                                    </p:animEffect>
                                    <p:set>
                                      <p:cBhvr>
                                        <p:cTn id="22" dur="1" fill="hold">
                                          <p:stCondLst>
                                            <p:cond delay="499"/>
                                          </p:stCondLst>
                                        </p:cTn>
                                        <p:tgtEl>
                                          <p:spTgt spid="9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6"/>
                                        </p:tgtEl>
                                        <p:attrNameLst>
                                          <p:attrName>style.visibility</p:attrName>
                                        </p:attrNameLst>
                                      </p:cBhvr>
                                      <p:to>
                                        <p:strVal val="visible"/>
                                      </p:to>
                                    </p:set>
                                    <p:animEffect transition="in" filter="fade">
                                      <p:cBhvr>
                                        <p:cTn id="30" dur="500"/>
                                        <p:tgtEl>
                                          <p:spTgt spid="10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7"/>
                                        </p:tgtEl>
                                        <p:attrNameLst>
                                          <p:attrName>style.visibility</p:attrName>
                                        </p:attrNameLst>
                                      </p:cBhvr>
                                      <p:to>
                                        <p:strVal val="visible"/>
                                      </p:to>
                                    </p:set>
                                    <p:animEffect transition="in" filter="fade">
                                      <p:cBhvr>
                                        <p:cTn id="33" dur="500"/>
                                        <p:tgtEl>
                                          <p:spTgt spid="107"/>
                                        </p:tgtEl>
                                      </p:cBhvr>
                                    </p:animEffect>
                                  </p:childTnLst>
                                </p:cTn>
                              </p:par>
                              <p:par>
                                <p:cTn id="34" presetID="10" presetClass="entr" presetSubtype="0" fill="hold" nodeType="withEffect">
                                  <p:stCondLst>
                                    <p:cond delay="0"/>
                                  </p:stCondLst>
                                  <p:childTnLst>
                                    <p:set>
                                      <p:cBhvr>
                                        <p:cTn id="35" dur="1" fill="hold">
                                          <p:stCondLst>
                                            <p:cond delay="0"/>
                                          </p:stCondLst>
                                        </p:cTn>
                                        <p:tgtEl>
                                          <p:spTgt spid="119"/>
                                        </p:tgtEl>
                                        <p:attrNameLst>
                                          <p:attrName>style.visibility</p:attrName>
                                        </p:attrNameLst>
                                      </p:cBhvr>
                                      <p:to>
                                        <p:strVal val="visible"/>
                                      </p:to>
                                    </p:set>
                                    <p:animEffect transition="in" filter="fade">
                                      <p:cBhvr>
                                        <p:cTn id="36" dur="500"/>
                                        <p:tgtEl>
                                          <p:spTgt spid="119"/>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1" nodeType="clickEffect">
                                  <p:stCondLst>
                                    <p:cond delay="0"/>
                                  </p:stCondLst>
                                  <p:childTnLst>
                                    <p:set>
                                      <p:cBhvr>
                                        <p:cTn id="40" dur="1" fill="hold">
                                          <p:stCondLst>
                                            <p:cond delay="0"/>
                                          </p:stCondLst>
                                        </p:cTn>
                                        <p:tgtEl>
                                          <p:spTgt spid="109"/>
                                        </p:tgtEl>
                                        <p:attrNameLst>
                                          <p:attrName>style.visibility</p:attrName>
                                        </p:attrNameLst>
                                      </p:cBhvr>
                                      <p:to>
                                        <p:strVal val="visible"/>
                                      </p:to>
                                    </p:set>
                                    <p:animEffect transition="in" filter="fade">
                                      <p:cBhvr>
                                        <p:cTn id="41" dur="500"/>
                                        <p:tgtEl>
                                          <p:spTgt spid="10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15"/>
                                        </p:tgtEl>
                                        <p:attrNameLst>
                                          <p:attrName>style.visibility</p:attrName>
                                        </p:attrNameLst>
                                      </p:cBhvr>
                                      <p:to>
                                        <p:strVal val="visible"/>
                                      </p:to>
                                    </p:set>
                                    <p:animEffect transition="in" filter="fade">
                                      <p:cBhvr>
                                        <p:cTn id="44" dur="500"/>
                                        <p:tgtEl>
                                          <p:spTgt spid="11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8"/>
                                        </p:tgtEl>
                                        <p:attrNameLst>
                                          <p:attrName>style.visibility</p:attrName>
                                        </p:attrNameLst>
                                      </p:cBhvr>
                                      <p:to>
                                        <p:strVal val="visible"/>
                                      </p:to>
                                    </p:set>
                                    <p:animEffect transition="in" filter="fade">
                                      <p:cBhvr>
                                        <p:cTn id="47" dur="500"/>
                                        <p:tgtEl>
                                          <p:spTgt spid="108"/>
                                        </p:tgtEl>
                                      </p:cBhvr>
                                    </p:animEffect>
                                  </p:childTnLst>
                                </p:cTn>
                              </p:par>
                              <p:par>
                                <p:cTn id="48" presetID="10" presetClass="entr" presetSubtype="0" fill="hold" nodeType="withEffect">
                                  <p:stCondLst>
                                    <p:cond delay="0"/>
                                  </p:stCondLst>
                                  <p:childTnLst>
                                    <p:set>
                                      <p:cBhvr>
                                        <p:cTn id="49" dur="1" fill="hold">
                                          <p:stCondLst>
                                            <p:cond delay="0"/>
                                          </p:stCondLst>
                                        </p:cTn>
                                        <p:tgtEl>
                                          <p:spTgt spid="118"/>
                                        </p:tgtEl>
                                        <p:attrNameLst>
                                          <p:attrName>style.visibility</p:attrName>
                                        </p:attrNameLst>
                                      </p:cBhvr>
                                      <p:to>
                                        <p:strVal val="visible"/>
                                      </p:to>
                                    </p:set>
                                    <p:animEffect transition="in" filter="fade">
                                      <p:cBhvr>
                                        <p:cTn id="50" dur="500"/>
                                        <p:tgtEl>
                                          <p:spTgt spid="1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22"/>
                                        </p:tgtEl>
                                        <p:attrNameLst>
                                          <p:attrName>style.visibility</p:attrName>
                                        </p:attrNameLst>
                                      </p:cBhvr>
                                      <p:to>
                                        <p:strVal val="visible"/>
                                      </p:to>
                                    </p:set>
                                    <p:animEffect transition="in" filter="fade">
                                      <p:cBhvr>
                                        <p:cTn id="53" dur="500"/>
                                        <p:tgtEl>
                                          <p:spTgt spid="122"/>
                                        </p:tgtEl>
                                      </p:cBhvr>
                                    </p:animEffect>
                                  </p:childTnLst>
                                </p:cTn>
                              </p:par>
                              <p:par>
                                <p:cTn id="54" presetID="10" presetClass="entr" presetSubtype="0" fill="hold" nodeType="with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fad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xit" presetSubtype="32" fill="hold" grpId="0" nodeType="clickEffect">
                                  <p:stCondLst>
                                    <p:cond delay="0"/>
                                  </p:stCondLst>
                                  <p:childTnLst>
                                    <p:anim calcmode="lin" valueType="num">
                                      <p:cBhvr>
                                        <p:cTn id="60" dur="500"/>
                                        <p:tgtEl>
                                          <p:spTgt spid="109"/>
                                        </p:tgtEl>
                                        <p:attrNameLst>
                                          <p:attrName>ppt_w</p:attrName>
                                        </p:attrNameLst>
                                      </p:cBhvr>
                                      <p:tavLst>
                                        <p:tav tm="0">
                                          <p:val>
                                            <p:strVal val="ppt_w"/>
                                          </p:val>
                                        </p:tav>
                                        <p:tav tm="100000">
                                          <p:val>
                                            <p:fltVal val="0"/>
                                          </p:val>
                                        </p:tav>
                                      </p:tavLst>
                                    </p:anim>
                                    <p:anim calcmode="lin" valueType="num">
                                      <p:cBhvr>
                                        <p:cTn id="61" dur="500"/>
                                        <p:tgtEl>
                                          <p:spTgt spid="109"/>
                                        </p:tgtEl>
                                        <p:attrNameLst>
                                          <p:attrName>ppt_h</p:attrName>
                                        </p:attrNameLst>
                                      </p:cBhvr>
                                      <p:tavLst>
                                        <p:tav tm="0">
                                          <p:val>
                                            <p:strVal val="ppt_h"/>
                                          </p:val>
                                        </p:tav>
                                        <p:tav tm="100000">
                                          <p:val>
                                            <p:fltVal val="0"/>
                                          </p:val>
                                        </p:tav>
                                      </p:tavLst>
                                    </p:anim>
                                    <p:animEffect transition="out" filter="fade">
                                      <p:cBhvr>
                                        <p:cTn id="62" dur="500"/>
                                        <p:tgtEl>
                                          <p:spTgt spid="109"/>
                                        </p:tgtEl>
                                      </p:cBhvr>
                                    </p:animEffect>
                                    <p:set>
                                      <p:cBhvr>
                                        <p:cTn id="63" dur="1" fill="hold">
                                          <p:stCondLst>
                                            <p:cond delay="499"/>
                                          </p:stCondLst>
                                        </p:cTn>
                                        <p:tgtEl>
                                          <p:spTgt spid="109"/>
                                        </p:tgtEl>
                                        <p:attrNameLst>
                                          <p:attrName>style.visibility</p:attrName>
                                        </p:attrNameLst>
                                      </p:cBhvr>
                                      <p:to>
                                        <p:strVal val="hidden"/>
                                      </p:to>
                                    </p:set>
                                  </p:childTnLst>
                                </p:cTn>
                              </p:par>
                            </p:childTnLst>
                          </p:cTn>
                        </p:par>
                        <p:par>
                          <p:cTn id="64" fill="hold">
                            <p:stCondLst>
                              <p:cond delay="500"/>
                            </p:stCondLst>
                            <p:childTnLst>
                              <p:par>
                                <p:cTn id="65" presetID="53" presetClass="entr" presetSubtype="16"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 calcmode="lin" valueType="num">
                                      <p:cBhvr>
                                        <p:cTn id="67" dur="500" fill="hold"/>
                                        <p:tgtEl>
                                          <p:spTgt spid="116"/>
                                        </p:tgtEl>
                                        <p:attrNameLst>
                                          <p:attrName>ppt_w</p:attrName>
                                        </p:attrNameLst>
                                      </p:cBhvr>
                                      <p:tavLst>
                                        <p:tav tm="0">
                                          <p:val>
                                            <p:fltVal val="0"/>
                                          </p:val>
                                        </p:tav>
                                        <p:tav tm="100000">
                                          <p:val>
                                            <p:strVal val="#ppt_w"/>
                                          </p:val>
                                        </p:tav>
                                      </p:tavLst>
                                    </p:anim>
                                    <p:anim calcmode="lin" valueType="num">
                                      <p:cBhvr>
                                        <p:cTn id="68" dur="500" fill="hold"/>
                                        <p:tgtEl>
                                          <p:spTgt spid="116"/>
                                        </p:tgtEl>
                                        <p:attrNameLst>
                                          <p:attrName>ppt_h</p:attrName>
                                        </p:attrNameLst>
                                      </p:cBhvr>
                                      <p:tavLst>
                                        <p:tav tm="0">
                                          <p:val>
                                            <p:fltVal val="0"/>
                                          </p:val>
                                        </p:tav>
                                        <p:tav tm="100000">
                                          <p:val>
                                            <p:strVal val="#ppt_h"/>
                                          </p:val>
                                        </p:tav>
                                      </p:tavLst>
                                    </p:anim>
                                    <p:animEffect transition="in" filter="fade">
                                      <p:cBhvr>
                                        <p:cTn id="69" dur="500"/>
                                        <p:tgtEl>
                                          <p:spTgt spid="116"/>
                                        </p:tgtEl>
                                      </p:cBhvr>
                                    </p:animEffect>
                                  </p:childTnLst>
                                </p:cTn>
                              </p:par>
                            </p:childTnLst>
                          </p:cTn>
                        </p:par>
                        <p:par>
                          <p:cTn id="70" fill="hold">
                            <p:stCondLst>
                              <p:cond delay="1000"/>
                            </p:stCondLst>
                            <p:childTnLst>
                              <p:par>
                                <p:cTn id="71" presetID="10" presetClass="entr" presetSubtype="0" fill="hold" grpId="0" nodeType="afterEffect">
                                  <p:stCondLst>
                                    <p:cond delay="0"/>
                                  </p:stCondLst>
                                  <p:childTnLst>
                                    <p:set>
                                      <p:cBhvr>
                                        <p:cTn id="72" dur="1" fill="hold">
                                          <p:stCondLst>
                                            <p:cond delay="0"/>
                                          </p:stCondLst>
                                        </p:cTn>
                                        <p:tgtEl>
                                          <p:spTgt spid="124"/>
                                        </p:tgtEl>
                                        <p:attrNameLst>
                                          <p:attrName>style.visibility</p:attrName>
                                        </p:attrNameLst>
                                      </p:cBhvr>
                                      <p:to>
                                        <p:strVal val="visible"/>
                                      </p:to>
                                    </p:set>
                                    <p:animEffect transition="in" filter="fade">
                                      <p:cBhvr>
                                        <p:cTn id="73" dur="500"/>
                                        <p:tgtEl>
                                          <p:spTgt spid="12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14"/>
                                        </p:tgtEl>
                                        <p:attrNameLst>
                                          <p:attrName>style.visibility</p:attrName>
                                        </p:attrNameLst>
                                      </p:cBhvr>
                                      <p:to>
                                        <p:strVal val="visible"/>
                                      </p:to>
                                    </p:set>
                                    <p:animEffect transition="in" filter="fade">
                                      <p:cBhvr>
                                        <p:cTn id="78" dur="500"/>
                                        <p:tgtEl>
                                          <p:spTgt spid="11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1"/>
                                        </p:tgtEl>
                                        <p:attrNameLst>
                                          <p:attrName>style.visibility</p:attrName>
                                        </p:attrNameLst>
                                      </p:cBhvr>
                                      <p:to>
                                        <p:strVal val="visible"/>
                                      </p:to>
                                    </p:set>
                                    <p:animEffect transition="in" filter="fade">
                                      <p:cBhvr>
                                        <p:cTn id="81" dur="500"/>
                                        <p:tgtEl>
                                          <p:spTgt spid="10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7"/>
                                        </p:tgtEl>
                                        <p:attrNameLst>
                                          <p:attrName>style.visibility</p:attrName>
                                        </p:attrNameLst>
                                      </p:cBhvr>
                                      <p:to>
                                        <p:strVal val="visible"/>
                                      </p:to>
                                    </p:set>
                                    <p:animEffect transition="in" filter="fade">
                                      <p:cBhvr>
                                        <p:cTn id="84" dur="500"/>
                                        <p:tgtEl>
                                          <p:spTgt spid="117"/>
                                        </p:tgtEl>
                                      </p:cBhvr>
                                    </p:animEffect>
                                  </p:childTnLst>
                                </p:cTn>
                              </p:par>
                            </p:childTnLst>
                          </p:cTn>
                        </p:par>
                      </p:childTnLst>
                    </p:cTn>
                  </p:par>
                  <p:par>
                    <p:cTn id="85" fill="hold">
                      <p:stCondLst>
                        <p:cond delay="indefinite"/>
                      </p:stCondLst>
                      <p:childTnLst>
                        <p:par>
                          <p:cTn id="86" fill="hold">
                            <p:stCondLst>
                              <p:cond delay="0"/>
                            </p:stCondLst>
                            <p:childTnLst>
                              <p:par>
                                <p:cTn id="87" presetID="53" presetClass="entr" presetSubtype="16" fill="hold" grpId="0" nodeType="clickEffect">
                                  <p:stCondLst>
                                    <p:cond delay="0"/>
                                  </p:stCondLst>
                                  <p:childTnLst>
                                    <p:set>
                                      <p:cBhvr>
                                        <p:cTn id="88" dur="1" fill="hold">
                                          <p:stCondLst>
                                            <p:cond delay="0"/>
                                          </p:stCondLst>
                                        </p:cTn>
                                        <p:tgtEl>
                                          <p:spTgt spid="103"/>
                                        </p:tgtEl>
                                        <p:attrNameLst>
                                          <p:attrName>style.visibility</p:attrName>
                                        </p:attrNameLst>
                                      </p:cBhvr>
                                      <p:to>
                                        <p:strVal val="visible"/>
                                      </p:to>
                                    </p:set>
                                    <p:anim calcmode="lin" valueType="num">
                                      <p:cBhvr>
                                        <p:cTn id="89" dur="500" fill="hold"/>
                                        <p:tgtEl>
                                          <p:spTgt spid="103"/>
                                        </p:tgtEl>
                                        <p:attrNameLst>
                                          <p:attrName>ppt_w</p:attrName>
                                        </p:attrNameLst>
                                      </p:cBhvr>
                                      <p:tavLst>
                                        <p:tav tm="0">
                                          <p:val>
                                            <p:fltVal val="0"/>
                                          </p:val>
                                        </p:tav>
                                        <p:tav tm="100000">
                                          <p:val>
                                            <p:strVal val="#ppt_w"/>
                                          </p:val>
                                        </p:tav>
                                      </p:tavLst>
                                    </p:anim>
                                    <p:anim calcmode="lin" valueType="num">
                                      <p:cBhvr>
                                        <p:cTn id="90" dur="500" fill="hold"/>
                                        <p:tgtEl>
                                          <p:spTgt spid="103"/>
                                        </p:tgtEl>
                                        <p:attrNameLst>
                                          <p:attrName>ppt_h</p:attrName>
                                        </p:attrNameLst>
                                      </p:cBhvr>
                                      <p:tavLst>
                                        <p:tav tm="0">
                                          <p:val>
                                            <p:fltVal val="0"/>
                                          </p:val>
                                        </p:tav>
                                        <p:tav tm="100000">
                                          <p:val>
                                            <p:strVal val="#ppt_h"/>
                                          </p:val>
                                        </p:tav>
                                      </p:tavLst>
                                    </p:anim>
                                    <p:animEffect transition="in" filter="fade">
                                      <p:cBhvr>
                                        <p:cTn id="91" dur="500"/>
                                        <p:tgtEl>
                                          <p:spTgt spid="103"/>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102"/>
                                        </p:tgtEl>
                                        <p:attrNameLst>
                                          <p:attrName>style.visibility</p:attrName>
                                        </p:attrNameLst>
                                      </p:cBhvr>
                                      <p:to>
                                        <p:strVal val="visible"/>
                                      </p:to>
                                    </p:set>
                                    <p:anim calcmode="lin" valueType="num">
                                      <p:cBhvr>
                                        <p:cTn id="94" dur="500" fill="hold"/>
                                        <p:tgtEl>
                                          <p:spTgt spid="102"/>
                                        </p:tgtEl>
                                        <p:attrNameLst>
                                          <p:attrName>ppt_w</p:attrName>
                                        </p:attrNameLst>
                                      </p:cBhvr>
                                      <p:tavLst>
                                        <p:tav tm="0">
                                          <p:val>
                                            <p:fltVal val="0"/>
                                          </p:val>
                                        </p:tav>
                                        <p:tav tm="100000">
                                          <p:val>
                                            <p:strVal val="#ppt_w"/>
                                          </p:val>
                                        </p:tav>
                                      </p:tavLst>
                                    </p:anim>
                                    <p:anim calcmode="lin" valueType="num">
                                      <p:cBhvr>
                                        <p:cTn id="95" dur="500" fill="hold"/>
                                        <p:tgtEl>
                                          <p:spTgt spid="102"/>
                                        </p:tgtEl>
                                        <p:attrNameLst>
                                          <p:attrName>ppt_h</p:attrName>
                                        </p:attrNameLst>
                                      </p:cBhvr>
                                      <p:tavLst>
                                        <p:tav tm="0">
                                          <p:val>
                                            <p:fltVal val="0"/>
                                          </p:val>
                                        </p:tav>
                                        <p:tav tm="100000">
                                          <p:val>
                                            <p:strVal val="#ppt_h"/>
                                          </p:val>
                                        </p:tav>
                                      </p:tavLst>
                                    </p:anim>
                                    <p:animEffect transition="in" filter="fade">
                                      <p:cBhvr>
                                        <p:cTn id="96" dur="500"/>
                                        <p:tgtEl>
                                          <p:spTgt spid="102"/>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04"/>
                                        </p:tgtEl>
                                        <p:attrNameLst>
                                          <p:attrName>style.visibility</p:attrName>
                                        </p:attrNameLst>
                                      </p:cBhvr>
                                      <p:to>
                                        <p:strVal val="visible"/>
                                      </p:to>
                                    </p:set>
                                    <p:animEffect transition="in" filter="fade">
                                      <p:cBhvr>
                                        <p:cTn id="101" dur="500"/>
                                        <p:tgtEl>
                                          <p:spTgt spid="104"/>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5"/>
                                        </p:tgtEl>
                                        <p:attrNameLst>
                                          <p:attrName>style.visibility</p:attrName>
                                        </p:attrNameLst>
                                      </p:cBhvr>
                                      <p:to>
                                        <p:strVal val="visible"/>
                                      </p:to>
                                    </p:set>
                                    <p:animEffect transition="in" filter="fade">
                                      <p:cBhvr>
                                        <p:cTn id="104" dur="500"/>
                                        <p:tgtEl>
                                          <p:spTgt spid="10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fade">
                                      <p:cBhvr>
                                        <p:cTn id="107" dur="500"/>
                                        <p:tgtEl>
                                          <p:spTgt spid="110"/>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11"/>
                                        </p:tgtEl>
                                        <p:attrNameLst>
                                          <p:attrName>style.visibility</p:attrName>
                                        </p:attrNameLst>
                                      </p:cBhvr>
                                      <p:to>
                                        <p:strVal val="visible"/>
                                      </p:to>
                                    </p:set>
                                    <p:animEffect transition="in" filter="fade">
                                      <p:cBhvr>
                                        <p:cTn id="110" dur="500"/>
                                        <p:tgtEl>
                                          <p:spTgt spid="111"/>
                                        </p:tgtEl>
                                      </p:cBhvr>
                                    </p:animEffect>
                                  </p:childTnLst>
                                </p:cTn>
                              </p:par>
                              <p:par>
                                <p:cTn id="111" presetID="10" presetClass="entr" presetSubtype="0" fill="hold" nodeType="withEffect">
                                  <p:stCondLst>
                                    <p:cond delay="0"/>
                                  </p:stCondLst>
                                  <p:childTnLst>
                                    <p:set>
                                      <p:cBhvr>
                                        <p:cTn id="112" dur="1" fill="hold">
                                          <p:stCondLst>
                                            <p:cond delay="0"/>
                                          </p:stCondLst>
                                        </p:cTn>
                                        <p:tgtEl>
                                          <p:spTgt spid="121"/>
                                        </p:tgtEl>
                                        <p:attrNameLst>
                                          <p:attrName>style.visibility</p:attrName>
                                        </p:attrNameLst>
                                      </p:cBhvr>
                                      <p:to>
                                        <p:strVal val="visible"/>
                                      </p:to>
                                    </p:set>
                                    <p:animEffect transition="in" filter="fade">
                                      <p:cBhvr>
                                        <p:cTn id="113" dur="500"/>
                                        <p:tgtEl>
                                          <p:spTgt spid="121"/>
                                        </p:tgtEl>
                                      </p:cBhvr>
                                    </p:animEffect>
                                  </p:childTnLst>
                                </p:cTn>
                              </p:par>
                            </p:childTnLst>
                          </p:cTn>
                        </p:par>
                        <p:par>
                          <p:cTn id="114" fill="hold">
                            <p:stCondLst>
                              <p:cond delay="500"/>
                            </p:stCondLst>
                            <p:childTnLst>
                              <p:par>
                                <p:cTn id="115" presetID="9" presetClass="emph" presetSubtype="0" grpId="1" nodeType="afterEffect">
                                  <p:stCondLst>
                                    <p:cond delay="0"/>
                                  </p:stCondLst>
                                  <p:childTnLst>
                                    <p:set>
                                      <p:cBhvr>
                                        <p:cTn id="116" dur="indefinite"/>
                                        <p:tgtEl>
                                          <p:spTgt spid="101"/>
                                        </p:tgtEl>
                                        <p:attrNameLst>
                                          <p:attrName>style.opacity</p:attrName>
                                        </p:attrNameLst>
                                      </p:cBhvr>
                                      <p:to>
                                        <p:strVal val="0.5"/>
                                      </p:to>
                                    </p:set>
                                    <p:animEffect filter="image" prLst="opacity: 0.5">
                                      <p:cBhvr rctx="IE">
                                        <p:cTn id="117" dur="indefinite"/>
                                        <p:tgtEl>
                                          <p:spTgt spid="101"/>
                                        </p:tgtEl>
                                      </p:cBhvr>
                                    </p:animEffect>
                                  </p:childTnLst>
                                </p:cTn>
                              </p:par>
                            </p:childTnLst>
                          </p:cTn>
                        </p:par>
                        <p:par>
                          <p:cTn id="118" fill="hold">
                            <p:stCondLst>
                              <p:cond delay="500"/>
                            </p:stCondLst>
                            <p:childTnLst>
                              <p:par>
                                <p:cTn id="119" presetID="9" presetClass="emph" presetSubtype="0" grpId="1" nodeType="afterEffect">
                                  <p:stCondLst>
                                    <p:cond delay="0"/>
                                  </p:stCondLst>
                                  <p:childTnLst>
                                    <p:set>
                                      <p:cBhvr>
                                        <p:cTn id="120" dur="indefinite"/>
                                        <p:tgtEl>
                                          <p:spTgt spid="117"/>
                                        </p:tgtEl>
                                        <p:attrNameLst>
                                          <p:attrName>style.opacity</p:attrName>
                                        </p:attrNameLst>
                                      </p:cBhvr>
                                      <p:to>
                                        <p:strVal val="0.5"/>
                                      </p:to>
                                    </p:set>
                                    <p:animEffect filter="image" prLst="opacity: 0.5">
                                      <p:cBhvr rctx="IE">
                                        <p:cTn id="121" dur="indefinite"/>
                                        <p:tgtEl>
                                          <p:spTgt spid="117"/>
                                        </p:tgtEl>
                                      </p:cBhvr>
                                    </p:animEffect>
                                  </p:childTnLst>
                                </p:cTn>
                              </p:par>
                            </p:childTnLst>
                          </p:cTn>
                        </p:par>
                        <p:par>
                          <p:cTn id="122" fill="hold">
                            <p:stCondLst>
                              <p:cond delay="500"/>
                            </p:stCondLst>
                            <p:childTnLst>
                              <p:par>
                                <p:cTn id="123" presetID="9" presetClass="emph" presetSubtype="0" grpId="1" nodeType="afterEffect">
                                  <p:stCondLst>
                                    <p:cond delay="0"/>
                                  </p:stCondLst>
                                  <p:childTnLst>
                                    <p:set>
                                      <p:cBhvr>
                                        <p:cTn id="124" dur="indefinite"/>
                                        <p:tgtEl>
                                          <p:spTgt spid="103"/>
                                        </p:tgtEl>
                                        <p:attrNameLst>
                                          <p:attrName>style.opacity</p:attrName>
                                        </p:attrNameLst>
                                      </p:cBhvr>
                                      <p:to>
                                        <p:strVal val="0.5"/>
                                      </p:to>
                                    </p:set>
                                    <p:animEffect filter="image" prLst="opacity: 0.5">
                                      <p:cBhvr rctx="IE">
                                        <p:cTn id="125" dur="indefinite"/>
                                        <p:tgtEl>
                                          <p:spTgt spid="103"/>
                                        </p:tgtEl>
                                      </p:cBhvr>
                                    </p:animEffect>
                                  </p:childTnLst>
                                </p:cTn>
                              </p:par>
                            </p:childTnLst>
                          </p:cTn>
                        </p:par>
                        <p:par>
                          <p:cTn id="126" fill="hold">
                            <p:stCondLst>
                              <p:cond delay="500"/>
                            </p:stCondLst>
                            <p:childTnLst>
                              <p:par>
                                <p:cTn id="127" presetID="9" presetClass="emph" presetSubtype="0" grpId="1" nodeType="afterEffect">
                                  <p:stCondLst>
                                    <p:cond delay="0"/>
                                  </p:stCondLst>
                                  <p:childTnLst>
                                    <p:set>
                                      <p:cBhvr>
                                        <p:cTn id="128" dur="indefinite"/>
                                        <p:tgtEl>
                                          <p:spTgt spid="102"/>
                                        </p:tgtEl>
                                        <p:attrNameLst>
                                          <p:attrName>style.opacity</p:attrName>
                                        </p:attrNameLst>
                                      </p:cBhvr>
                                      <p:to>
                                        <p:strVal val="0.5"/>
                                      </p:to>
                                    </p:set>
                                    <p:animEffect filter="image" prLst="opacity: 0.5">
                                      <p:cBhvr rctx="IE">
                                        <p:cTn id="129" dur="indefinite"/>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P spid="94" grpId="1" animBg="1"/>
      <p:bldP spid="95" grpId="0" animBg="1"/>
      <p:bldP spid="101" grpId="0" animBg="1"/>
      <p:bldP spid="101" grpId="1" animBg="1"/>
      <p:bldP spid="102" grpId="0" animBg="1"/>
      <p:bldP spid="102" grpId="1" animBg="1"/>
      <p:bldP spid="103" grpId="0" animBg="1"/>
      <p:bldP spid="103" grpId="1" animBg="1"/>
      <p:bldP spid="104" grpId="0" animBg="1"/>
      <p:bldP spid="105" grpId="0" animBg="1"/>
      <p:bldP spid="106" grpId="0" animBg="1"/>
      <p:bldP spid="107" grpId="0" animBg="1"/>
      <p:bldP spid="108" grpId="0" animBg="1"/>
      <p:bldP spid="109" grpId="0" animBg="1"/>
      <p:bldP spid="109" grpId="1" animBg="1"/>
      <p:bldP spid="110" grpId="0" animBg="1"/>
      <p:bldP spid="111" grpId="0" animBg="1"/>
      <p:bldP spid="113" grpId="0"/>
      <p:bldP spid="114" grpId="0"/>
      <p:bldP spid="115" grpId="0"/>
      <p:bldP spid="116" grpId="0" animBg="1"/>
      <p:bldP spid="117" grpId="0" animBg="1"/>
      <p:bldP spid="117" grpId="1" animBg="1"/>
      <p:bldP spid="122" grpId="0" animBg="1"/>
      <p:bldP spid="124"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Orchestrators help deal with failure, costs, and scale</a:t>
            </a:r>
            <a:endParaRPr lang="en-US" dirty="0"/>
          </a:p>
        </p:txBody>
      </p:sp>
      <p:sp>
        <p:nvSpPr>
          <p:cNvPr id="2" name="Text Placeholder 1"/>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2899006317"/>
      </p:ext>
    </p:extLst>
  </p:cSld>
  <p:clrMapOvr>
    <a:masterClrMapping/>
  </p:clrMapOvr>
  <p:transition>
    <p:fade/>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lIns="0">
            <a:normAutofit/>
          </a:bodyPr>
          <a:lstStyle/>
          <a:p>
            <a:r>
              <a:rPr lang="en-US" dirty="0"/>
              <a:t>Cloud computing is all about embracing failure</a:t>
            </a:r>
          </a:p>
        </p:txBody>
      </p:sp>
      <p:sp>
        <p:nvSpPr>
          <p:cNvPr id="2" name="Text Placeholder 1"/>
          <p:cNvSpPr>
            <a:spLocks noGrp="1"/>
          </p:cNvSpPr>
          <p:nvPr>
            <p:ph type="body" sz="quarter" idx="4294967295"/>
          </p:nvPr>
        </p:nvSpPr>
        <p:spPr>
          <a:xfrm>
            <a:off x="457200" y="1516063"/>
            <a:ext cx="11426825" cy="5083175"/>
          </a:xfrm>
        </p:spPr>
        <p:txBody>
          <a:bodyPr/>
          <a:lstStyle/>
          <a:p>
            <a:r>
              <a:rPr lang="en-US" sz="1800" b="1" dirty="0">
                <a:latin typeface="+mn-lt"/>
              </a:rPr>
              <a:t>Some reasons why a service instance may fail (stop)</a:t>
            </a:r>
          </a:p>
          <a:p>
            <a:pPr lvl="1"/>
            <a:r>
              <a:rPr lang="en-US" sz="1800" dirty="0"/>
              <a:t>Developer: Unhandled exception</a:t>
            </a:r>
          </a:p>
          <a:p>
            <a:pPr lvl="1"/>
            <a:r>
              <a:rPr lang="en-US" sz="1800" dirty="0"/>
              <a:t>DevOps: Scaling the number of service instances down</a:t>
            </a:r>
          </a:p>
          <a:p>
            <a:pPr lvl="1"/>
            <a:r>
              <a:rPr lang="en-US" sz="1800" dirty="0"/>
              <a:t>DevOps: Updating service code to a new version</a:t>
            </a:r>
          </a:p>
          <a:p>
            <a:pPr lvl="1"/>
            <a:r>
              <a:rPr lang="en-US" sz="1800" dirty="0"/>
              <a:t>Orchestrator: Moving service code from one machine to another</a:t>
            </a:r>
          </a:p>
          <a:p>
            <a:pPr lvl="1"/>
            <a:r>
              <a:rPr lang="en-US" sz="1800" dirty="0"/>
              <a:t>Force majeure: Hardware failure (power supply, fans [overheating], hard disk, network controller,</a:t>
            </a:r>
            <a:br>
              <a:rPr lang="en-US" sz="1800" dirty="0"/>
            </a:br>
            <a:r>
              <a:rPr lang="en-US" sz="1800" dirty="0"/>
              <a:t>router, network cable, etc.)</a:t>
            </a:r>
          </a:p>
          <a:p>
            <a:pPr lvl="1"/>
            <a:r>
              <a:rPr lang="en-US" sz="1800" dirty="0"/>
              <a:t>Force majeure: Data center outages (natural disasters, attacks)</a:t>
            </a:r>
          </a:p>
          <a:p>
            <a:pPr marL="342900" lvl="1" indent="0">
              <a:buNone/>
            </a:pPr>
            <a:endParaRPr lang="en-US" sz="1800" dirty="0"/>
          </a:p>
          <a:p>
            <a:r>
              <a:rPr lang="en-US" sz="1800" b="1" dirty="0">
                <a:latin typeface="+mn-lt"/>
              </a:rPr>
              <a:t>Since failure is inevitable &amp; unavoidable, embrace it</a:t>
            </a:r>
          </a:p>
          <a:p>
            <a:pPr lvl="1"/>
            <a:r>
              <a:rPr lang="en-US" sz="1800" dirty="0"/>
              <a:t>Architects assuming failures will happen; think </a:t>
            </a:r>
            <a:r>
              <a:rPr lang="en-US" sz="1800" i="1" dirty="0"/>
              <a:t>cattle, not pets</a:t>
            </a:r>
          </a:p>
          <a:p>
            <a:pPr lvl="1"/>
            <a:r>
              <a:rPr lang="en-US" sz="1800" dirty="0"/>
              <a:t>Use an orchestrator that avoids single points of failure &amp; monitors health</a:t>
            </a:r>
          </a:p>
          <a:p>
            <a:pPr lvl="2"/>
            <a:r>
              <a:rPr lang="en-US" sz="1800" dirty="0"/>
              <a:t>Run multiple instances of services, replicate data, etc.</a:t>
            </a:r>
          </a:p>
        </p:txBody>
      </p:sp>
    </p:spTree>
    <p:extLst>
      <p:ext uri="{BB962C8B-B14F-4D97-AF65-F5344CB8AC3E}">
        <p14:creationId xmlns:p14="http://schemas.microsoft.com/office/powerpoint/2010/main" val="2572892261"/>
      </p:ext>
    </p:extLst>
  </p:cSld>
  <p:clrMapOvr>
    <a:masterClrMapping/>
  </p:clrMapOvr>
  <p:transition>
    <p:fade/>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2206116" y="1973262"/>
            <a:ext cx="9787080" cy="4032470"/>
          </a:xfrm>
          <a:prstGeom prst="rect">
            <a:avLst/>
          </a:prstGeom>
          <a:noFill/>
          <a:ln w="19050" cap="flat" cmpd="sng" algn="ctr">
            <a:solidFill>
              <a:schemeClr val="tx1"/>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algn="ctr"/>
            <a:r>
              <a:rPr lang="en-US" sz="2448" b="1" dirty="0">
                <a:latin typeface="Segoe UI" panose="020B0502040204020203" pitchFamily="34" charset="0"/>
                <a:cs typeface="Segoe UI" panose="020B0502040204020203" pitchFamily="34" charset="0"/>
              </a:rPr>
              <a:t>Region</a:t>
            </a:r>
          </a:p>
        </p:txBody>
      </p:sp>
      <p:sp>
        <p:nvSpPr>
          <p:cNvPr id="34" name="Title 33"/>
          <p:cNvSpPr>
            <a:spLocks noGrp="1"/>
          </p:cNvSpPr>
          <p:nvPr>
            <p:ph type="title"/>
          </p:nvPr>
        </p:nvSpPr>
        <p:spPr/>
        <p:txBody>
          <a:bodyPr lIns="0">
            <a:normAutofit/>
          </a:bodyPr>
          <a:lstStyle/>
          <a:p>
            <a:r>
              <a:rPr lang="en-US" dirty="0"/>
              <a:t>Infrastructure/Platform/Containers/Functions as a Service (aka Orchestrators)</a:t>
            </a:r>
          </a:p>
        </p:txBody>
      </p:sp>
      <p:sp>
        <p:nvSpPr>
          <p:cNvPr id="27" name="Text Placeholder 26"/>
          <p:cNvSpPr>
            <a:spLocks noGrp="1"/>
          </p:cNvSpPr>
          <p:nvPr>
            <p:ph type="body" sz="quarter" idx="4294967295"/>
          </p:nvPr>
        </p:nvSpPr>
        <p:spPr>
          <a:xfrm>
            <a:off x="503237" y="1135062"/>
            <a:ext cx="10668000" cy="656079"/>
          </a:xfrm>
        </p:spPr>
        <p:txBody>
          <a:bodyPr/>
          <a:lstStyle/>
          <a:p>
            <a:r>
              <a:rPr lang="en-US" sz="1800" dirty="0">
                <a:latin typeface="+mn-lt"/>
              </a:rPr>
              <a:t>Manage a cluster’s (set of PC’s/VM’s/Containers) lifecycle, networking, health, upgrades, scaling,</a:t>
            </a:r>
            <a:br>
              <a:rPr lang="en-US" sz="1800" dirty="0">
                <a:latin typeface="+mn-lt"/>
              </a:rPr>
            </a:br>
            <a:r>
              <a:rPr lang="en-US" sz="1800" dirty="0">
                <a:latin typeface="+mn-lt"/>
              </a:rPr>
              <a:t>&amp; deploys/runs service code</a:t>
            </a:r>
          </a:p>
        </p:txBody>
      </p:sp>
      <p:sp>
        <p:nvSpPr>
          <p:cNvPr id="58" name="Rectangle 57"/>
          <p:cNvSpPr/>
          <p:nvPr/>
        </p:nvSpPr>
        <p:spPr bwMode="auto">
          <a:xfrm>
            <a:off x="2206116" y="1973262"/>
            <a:ext cx="9787080" cy="4032470"/>
          </a:xfrm>
          <a:prstGeom prst="rect">
            <a:avLst/>
          </a:prstGeom>
          <a:no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505050"/>
                </a:solidFill>
                <a:effectLst/>
                <a:uLnTx/>
                <a:uFillTx/>
                <a:cs typeface="Segoe UI" panose="020B0502040204020203" pitchFamily="34" charset="0"/>
              </a:rPr>
              <a:t>Region</a:t>
            </a:r>
          </a:p>
        </p:txBody>
      </p:sp>
      <p:sp>
        <p:nvSpPr>
          <p:cNvPr id="59" name="Rectangle 58"/>
          <p:cNvSpPr/>
          <p:nvPr/>
        </p:nvSpPr>
        <p:spPr bwMode="auto">
          <a:xfrm>
            <a:off x="2803350" y="4655112"/>
            <a:ext cx="1428822" cy="670349"/>
          </a:xfrm>
          <a:prstGeom prst="rect">
            <a:avLst/>
          </a:prstGeom>
          <a:gradFill flip="none" rotWithShape="1">
            <a:gsLst>
              <a:gs pos="0">
                <a:srgbClr val="442359">
                  <a:lumMod val="40000"/>
                  <a:lumOff val="60000"/>
                </a:srgbClr>
              </a:gs>
              <a:gs pos="46000">
                <a:srgbClr val="442359">
                  <a:lumMod val="95000"/>
                  <a:lumOff val="5000"/>
                </a:srgbClr>
              </a:gs>
              <a:gs pos="100000">
                <a:srgbClr val="442359">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0"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Load Balancer</a:t>
            </a:r>
          </a:p>
        </p:txBody>
      </p:sp>
      <p:cxnSp>
        <p:nvCxnSpPr>
          <p:cNvPr id="60" name="Straight Arrow Connector 59"/>
          <p:cNvCxnSpPr>
            <a:cxnSpLocks/>
            <a:endCxn id="59" idx="1"/>
          </p:cNvCxnSpPr>
          <p:nvPr/>
        </p:nvCxnSpPr>
        <p:spPr>
          <a:xfrm>
            <a:off x="2007793" y="4973404"/>
            <a:ext cx="795557" cy="16883"/>
          </a:xfrm>
          <a:prstGeom prst="straightConnector1">
            <a:avLst/>
          </a:prstGeom>
          <a:noFill/>
          <a:ln w="57150" cap="flat" cmpd="sng" algn="ctr">
            <a:solidFill>
              <a:srgbClr val="505050">
                <a:lumMod val="75000"/>
                <a:lumOff val="25000"/>
              </a:srgbClr>
            </a:solidFill>
            <a:prstDash val="solid"/>
            <a:tailEnd type="triangle"/>
          </a:ln>
          <a:effectLst/>
        </p:spPr>
      </p:cxnSp>
      <p:cxnSp>
        <p:nvCxnSpPr>
          <p:cNvPr id="61" name="Straight Arrow Connector 60"/>
          <p:cNvCxnSpPr>
            <a:cxnSpLocks/>
            <a:stCxn id="59" idx="3"/>
          </p:cNvCxnSpPr>
          <p:nvPr/>
        </p:nvCxnSpPr>
        <p:spPr>
          <a:xfrm>
            <a:off x="4232172" y="4990286"/>
            <a:ext cx="590287" cy="2482"/>
          </a:xfrm>
          <a:prstGeom prst="straightConnector1">
            <a:avLst/>
          </a:prstGeom>
          <a:noFill/>
          <a:ln w="57150" cap="flat" cmpd="sng" algn="ctr">
            <a:solidFill>
              <a:srgbClr val="505050">
                <a:lumMod val="75000"/>
                <a:lumOff val="25000"/>
              </a:srgbClr>
            </a:solidFill>
            <a:prstDash val="solid"/>
            <a:tailEnd type="triangle"/>
          </a:ln>
          <a:effectLst/>
        </p:spPr>
      </p:cxnSp>
      <p:sp>
        <p:nvSpPr>
          <p:cNvPr id="62" name="Rectangle 61"/>
          <p:cNvSpPr/>
          <p:nvPr/>
        </p:nvSpPr>
        <p:spPr>
          <a:xfrm>
            <a:off x="5090303" y="2969463"/>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3" name="Rectangle 62"/>
          <p:cNvSpPr/>
          <p:nvPr/>
        </p:nvSpPr>
        <p:spPr>
          <a:xfrm>
            <a:off x="5088425" y="4409113"/>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4" name="Can 63"/>
          <p:cNvSpPr/>
          <p:nvPr/>
        </p:nvSpPr>
        <p:spPr bwMode="auto">
          <a:xfrm>
            <a:off x="2519745" y="2514540"/>
            <a:ext cx="2150452" cy="2027571"/>
          </a:xfrm>
          <a:prstGeom prst="can">
            <a:avLst/>
          </a:prstGeom>
          <a:solidFill>
            <a:srgbClr val="68217A"/>
          </a:solidFill>
          <a:ln w="3175" cap="flat" cmpd="sng" algn="ctr">
            <a:noFill/>
            <a:prstDash val="solid"/>
            <a:headEnd type="none" w="med" len="med"/>
            <a:tailEnd type="none" w="med" len="med"/>
          </a:ln>
          <a:effectLst/>
        </p:spPr>
        <p:txBody>
          <a:bodyPr vert="horz" wrap="square" lIns="0" tIns="47558" rIns="0" bIns="47558" numCol="1" rtlCol="0" anchor="ctr" anchorCtr="0" compatLnSpc="1">
            <a:prstTxWarp prst="textNoShape">
              <a:avLst/>
            </a:prstTxWarp>
          </a:bodyPr>
          <a:lstStyle/>
          <a:p>
            <a:pPr marL="0" marR="0" lvl="0" indent="0" algn="ctr" defTabSz="950846"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 Code Repository</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endPar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66" name="Rectangle: Rounded Corners 1"/>
          <p:cNvSpPr/>
          <p:nvPr/>
        </p:nvSpPr>
        <p:spPr bwMode="auto">
          <a:xfrm>
            <a:off x="4822458" y="2514540"/>
            <a:ext cx="6924859" cy="3323400"/>
          </a:xfrm>
          <a:prstGeom prst="roundRect">
            <a:avLst>
              <a:gd name="adj" fmla="val 7430"/>
            </a:avLst>
          </a:prstGeom>
          <a:noFill/>
          <a:ln w="38100" cap="flat" cmpd="sng" algn="ctr">
            <a:solidFill>
              <a:srgbClr val="505050"/>
            </a:solidFill>
            <a:prstDash val="sysDot"/>
            <a:headEnd type="none" w="med" len="med"/>
            <a:tailEnd type="none" w="med" len="med"/>
          </a:ln>
          <a:effectLst/>
        </p:spPr>
        <p:txBody>
          <a:bodyPr vert="horz" wrap="square" lIns="0" tIns="47565" rIns="0" bIns="47565" numCol="1" rtlCol="0" anchor="t" anchorCtr="1"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solidFill>
                  <a:srgbClr val="505050"/>
                </a:solidFill>
                <a:effectLst/>
                <a:uLnTx/>
                <a:uFillTx/>
                <a:latin typeface="Segoe UI"/>
                <a:ea typeface="+mn-ea"/>
                <a:cs typeface="+mn-cs"/>
              </a:rPr>
              <a:t>Cluster’s Virtual Network</a:t>
            </a:r>
          </a:p>
        </p:txBody>
      </p:sp>
      <p:sp>
        <p:nvSpPr>
          <p:cNvPr id="67" name="Rectangle 66"/>
          <p:cNvSpPr/>
          <p:nvPr/>
        </p:nvSpPr>
        <p:spPr>
          <a:xfrm>
            <a:off x="7375888" y="2969463"/>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8" name="Rectangle 67"/>
          <p:cNvSpPr/>
          <p:nvPr/>
        </p:nvSpPr>
        <p:spPr>
          <a:xfrm>
            <a:off x="7368114" y="4410718"/>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9" name="Rectangle 68"/>
          <p:cNvSpPr/>
          <p:nvPr/>
        </p:nvSpPr>
        <p:spPr>
          <a:xfrm>
            <a:off x="9612824" y="2973742"/>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70" name="Rectangle 69"/>
          <p:cNvSpPr/>
          <p:nvPr/>
        </p:nvSpPr>
        <p:spPr>
          <a:xfrm>
            <a:off x="9612824" y="4409113"/>
            <a:ext cx="1936575" cy="1246706"/>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PC/VM</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1836"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71" name="Scroll: Vertical 2"/>
          <p:cNvSpPr/>
          <p:nvPr/>
        </p:nvSpPr>
        <p:spPr bwMode="auto">
          <a:xfrm>
            <a:off x="490621" y="3894378"/>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2" name="Scroll: Vertical 34"/>
          <p:cNvSpPr/>
          <p:nvPr/>
        </p:nvSpPr>
        <p:spPr bwMode="auto">
          <a:xfrm>
            <a:off x="5434898" y="3412612"/>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3" name="Scroll: Vertical 37"/>
          <p:cNvSpPr/>
          <p:nvPr/>
        </p:nvSpPr>
        <p:spPr bwMode="auto">
          <a:xfrm>
            <a:off x="5423649" y="4851151"/>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4" name="Scroll: Vertical 38"/>
          <p:cNvSpPr/>
          <p:nvPr/>
        </p:nvSpPr>
        <p:spPr bwMode="auto">
          <a:xfrm>
            <a:off x="7748105" y="3417464"/>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5" name="Scroll: Vertical 39"/>
          <p:cNvSpPr/>
          <p:nvPr/>
        </p:nvSpPr>
        <p:spPr bwMode="auto">
          <a:xfrm>
            <a:off x="7729796" y="4863097"/>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6" name="Scroll: Vertical 43"/>
          <p:cNvSpPr/>
          <p:nvPr/>
        </p:nvSpPr>
        <p:spPr bwMode="auto">
          <a:xfrm>
            <a:off x="9974506" y="3443307"/>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
        <p:nvSpPr>
          <p:cNvPr id="77" name="Scroll: Vertical 46"/>
          <p:cNvSpPr/>
          <p:nvPr/>
        </p:nvSpPr>
        <p:spPr bwMode="auto">
          <a:xfrm>
            <a:off x="9978353" y="4851883"/>
            <a:ext cx="1213209" cy="690300"/>
          </a:xfrm>
          <a:prstGeom prst="verticalScroll">
            <a:avLst/>
          </a:prstGeom>
          <a:gradFill flip="none" rotWithShape="1">
            <a:gsLst>
              <a:gs pos="0">
                <a:srgbClr val="0072C6">
                  <a:lumMod val="89000"/>
                </a:srgbClr>
              </a:gs>
              <a:gs pos="23000">
                <a:srgbClr val="0072C6">
                  <a:lumMod val="89000"/>
                </a:srgbClr>
              </a:gs>
              <a:gs pos="69000">
                <a:srgbClr val="0072C6">
                  <a:lumMod val="75000"/>
                </a:srgbClr>
              </a:gs>
              <a:gs pos="97000">
                <a:srgbClr val="0072C6">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Service</a:t>
            </a:r>
            <a:b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Code</a:t>
            </a:r>
          </a:p>
        </p:txBody>
      </p:sp>
    </p:spTree>
    <p:extLst>
      <p:ext uri="{BB962C8B-B14F-4D97-AF65-F5344CB8AC3E}">
        <p14:creationId xmlns:p14="http://schemas.microsoft.com/office/powerpoint/2010/main" val="1808464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1" nodeType="clickEffect">
                                  <p:stCondLst>
                                    <p:cond delay="0"/>
                                  </p:stCondLst>
                                  <p:childTnLst>
                                    <p:animMotion origin="layout" path="M 6.25E-7 7.40741E-7 L 0.20026 -0.02199 " pathEditMode="relative" rAng="0" ptsTypes="AA">
                                      <p:cBhvr>
                                        <p:cTn id="11" dur="2000" fill="hold"/>
                                        <p:tgtEl>
                                          <p:spTgt spid="71"/>
                                        </p:tgtEl>
                                        <p:attrNameLst>
                                          <p:attrName>ppt_x</p:attrName>
                                          <p:attrName>ppt_y</p:attrName>
                                        </p:attrNameLst>
                                      </p:cBhvr>
                                      <p:rCtr x="10013" y="-1111"/>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fade">
                                      <p:cBhvr>
                                        <p:cTn id="16" dur="500"/>
                                        <p:tgtEl>
                                          <p:spTgt spid="62"/>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fade">
                                      <p:cBhvr>
                                        <p:cTn id="20" dur="500"/>
                                        <p:tgtEl>
                                          <p:spTgt spid="63"/>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67"/>
                                        </p:tgtEl>
                                        <p:attrNameLst>
                                          <p:attrName>style.visibility</p:attrName>
                                        </p:attrNameLst>
                                      </p:cBhvr>
                                      <p:to>
                                        <p:strVal val="visible"/>
                                      </p:to>
                                    </p:set>
                                    <p:animEffect transition="in" filter="fade">
                                      <p:cBhvr>
                                        <p:cTn id="24" dur="500"/>
                                        <p:tgtEl>
                                          <p:spTgt spid="67"/>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fade">
                                      <p:cBhvr>
                                        <p:cTn id="33" dur="500"/>
                                        <p:tgtEl>
                                          <p:spTgt spid="6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wipe(left)">
                                      <p:cBhvr>
                                        <p:cTn id="38" dur="500"/>
                                        <p:tgtEl>
                                          <p:spTgt spid="72"/>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73"/>
                                        </p:tgtEl>
                                        <p:attrNameLst>
                                          <p:attrName>style.visibility</p:attrName>
                                        </p:attrNameLst>
                                      </p:cBhvr>
                                      <p:to>
                                        <p:strVal val="visible"/>
                                      </p:to>
                                    </p:set>
                                    <p:animEffect transition="in" filter="wipe(left)">
                                      <p:cBhvr>
                                        <p:cTn id="42" dur="500"/>
                                        <p:tgtEl>
                                          <p:spTgt spid="73"/>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74"/>
                                        </p:tgtEl>
                                        <p:attrNameLst>
                                          <p:attrName>style.visibility</p:attrName>
                                        </p:attrNameLst>
                                      </p:cBhvr>
                                      <p:to>
                                        <p:strVal val="visible"/>
                                      </p:to>
                                    </p:set>
                                    <p:animEffect transition="in" filter="wipe(left)">
                                      <p:cBhvr>
                                        <p:cTn id="46" dur="500"/>
                                        <p:tgtEl>
                                          <p:spTgt spid="74"/>
                                        </p:tgtEl>
                                      </p:cBhvr>
                                    </p:animEffect>
                                  </p:childTnLst>
                                </p:cTn>
                              </p:par>
                            </p:childTnLst>
                          </p:cTn>
                        </p:par>
                        <p:par>
                          <p:cTn id="47" fill="hold">
                            <p:stCondLst>
                              <p:cond delay="1500"/>
                            </p:stCondLst>
                            <p:childTnLst>
                              <p:par>
                                <p:cTn id="48" presetID="22" presetClass="entr" presetSubtype="8" fill="hold" grpId="0" nodeType="afterEffect">
                                  <p:stCondLst>
                                    <p:cond delay="0"/>
                                  </p:stCondLst>
                                  <p:childTnLst>
                                    <p:set>
                                      <p:cBhvr>
                                        <p:cTn id="49" dur="1" fill="hold">
                                          <p:stCondLst>
                                            <p:cond delay="0"/>
                                          </p:stCondLst>
                                        </p:cTn>
                                        <p:tgtEl>
                                          <p:spTgt spid="75"/>
                                        </p:tgtEl>
                                        <p:attrNameLst>
                                          <p:attrName>style.visibility</p:attrName>
                                        </p:attrNameLst>
                                      </p:cBhvr>
                                      <p:to>
                                        <p:strVal val="visible"/>
                                      </p:to>
                                    </p:set>
                                    <p:animEffect transition="in" filter="wipe(left)">
                                      <p:cBhvr>
                                        <p:cTn id="50" dur="500"/>
                                        <p:tgtEl>
                                          <p:spTgt spid="7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left)">
                                      <p:cBhvr>
                                        <p:cTn id="55" dur="500"/>
                                        <p:tgtEl>
                                          <p:spTgt spid="60"/>
                                        </p:tgtEl>
                                      </p:cBhvr>
                                    </p:animEffect>
                                  </p:childTnLst>
                                </p:cTn>
                              </p:par>
                            </p:childTnLst>
                          </p:cTn>
                        </p:par>
                        <p:par>
                          <p:cTn id="56" fill="hold">
                            <p:stCondLst>
                              <p:cond delay="500"/>
                            </p:stCondLst>
                            <p:childTnLst>
                              <p:par>
                                <p:cTn id="57" presetID="10" presetClass="entr" presetSubtype="0" fill="hold" grpId="0" nodeType="after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fade">
                                      <p:cBhvr>
                                        <p:cTn id="59" dur="500"/>
                                        <p:tgtEl>
                                          <p:spTgt spid="59"/>
                                        </p:tgtEl>
                                      </p:cBhvr>
                                    </p:animEffect>
                                  </p:childTnLst>
                                </p:cTn>
                              </p:par>
                            </p:childTnLst>
                          </p:cTn>
                        </p:par>
                        <p:par>
                          <p:cTn id="60" fill="hold">
                            <p:stCondLst>
                              <p:cond delay="1000"/>
                            </p:stCondLst>
                            <p:childTnLst>
                              <p:par>
                                <p:cTn id="61" presetID="22" presetClass="entr" presetSubtype="8" fill="hold" nodeType="afterEffect">
                                  <p:stCondLst>
                                    <p:cond delay="0"/>
                                  </p:stCondLst>
                                  <p:childTnLst>
                                    <p:set>
                                      <p:cBhvr>
                                        <p:cTn id="62" dur="1" fill="hold">
                                          <p:stCondLst>
                                            <p:cond delay="0"/>
                                          </p:stCondLst>
                                        </p:cTn>
                                        <p:tgtEl>
                                          <p:spTgt spid="61"/>
                                        </p:tgtEl>
                                        <p:attrNameLst>
                                          <p:attrName>style.visibility</p:attrName>
                                        </p:attrNameLst>
                                      </p:cBhvr>
                                      <p:to>
                                        <p:strVal val="visible"/>
                                      </p:to>
                                    </p:set>
                                    <p:animEffect transition="in" filter="wipe(left)">
                                      <p:cBhvr>
                                        <p:cTn id="63" dur="500"/>
                                        <p:tgtEl>
                                          <p:spTgt spid="61"/>
                                        </p:tgtEl>
                                      </p:cBhvr>
                                    </p:animEffect>
                                  </p:childTnLst>
                                </p:cTn>
                              </p:par>
                            </p:childTnLst>
                          </p:cTn>
                        </p:par>
                      </p:childTnLst>
                    </p:cTn>
                  </p:par>
                  <p:par>
                    <p:cTn id="64" fill="hold">
                      <p:stCondLst>
                        <p:cond delay="indefinite"/>
                      </p:stCondLst>
                      <p:childTnLst>
                        <p:par>
                          <p:cTn id="65" fill="hold">
                            <p:stCondLst>
                              <p:cond delay="0"/>
                            </p:stCondLst>
                            <p:childTnLst>
                              <p:par>
                                <p:cTn id="66" presetID="49" presetClass="exit" presetSubtype="0" accel="100000" fill="hold" grpId="1" nodeType="clickEffect">
                                  <p:stCondLst>
                                    <p:cond delay="0"/>
                                  </p:stCondLst>
                                  <p:childTnLst>
                                    <p:anim calcmode="lin" valueType="num">
                                      <p:cBhvr>
                                        <p:cTn id="67" dur="500"/>
                                        <p:tgtEl>
                                          <p:spTgt spid="73"/>
                                        </p:tgtEl>
                                        <p:attrNameLst>
                                          <p:attrName>ppt_w</p:attrName>
                                        </p:attrNameLst>
                                      </p:cBhvr>
                                      <p:tavLst>
                                        <p:tav tm="0">
                                          <p:val>
                                            <p:strVal val="ppt_w"/>
                                          </p:val>
                                        </p:tav>
                                        <p:tav tm="100000">
                                          <p:val>
                                            <p:fltVal val="0"/>
                                          </p:val>
                                        </p:tav>
                                      </p:tavLst>
                                    </p:anim>
                                    <p:anim calcmode="lin" valueType="num">
                                      <p:cBhvr>
                                        <p:cTn id="68" dur="500"/>
                                        <p:tgtEl>
                                          <p:spTgt spid="73"/>
                                        </p:tgtEl>
                                        <p:attrNameLst>
                                          <p:attrName>ppt_h</p:attrName>
                                        </p:attrNameLst>
                                      </p:cBhvr>
                                      <p:tavLst>
                                        <p:tav tm="0">
                                          <p:val>
                                            <p:strVal val="ppt_h"/>
                                          </p:val>
                                        </p:tav>
                                        <p:tav tm="100000">
                                          <p:val>
                                            <p:fltVal val="0"/>
                                          </p:val>
                                        </p:tav>
                                      </p:tavLst>
                                    </p:anim>
                                    <p:anim calcmode="lin" valueType="num">
                                      <p:cBhvr>
                                        <p:cTn id="69" dur="500"/>
                                        <p:tgtEl>
                                          <p:spTgt spid="73"/>
                                        </p:tgtEl>
                                        <p:attrNameLst>
                                          <p:attrName>style.rotation</p:attrName>
                                        </p:attrNameLst>
                                      </p:cBhvr>
                                      <p:tavLst>
                                        <p:tav tm="0">
                                          <p:val>
                                            <p:fltVal val="0"/>
                                          </p:val>
                                        </p:tav>
                                        <p:tav tm="100000">
                                          <p:val>
                                            <p:fltVal val="360"/>
                                          </p:val>
                                        </p:tav>
                                      </p:tavLst>
                                    </p:anim>
                                    <p:animEffect transition="out" filter="fade">
                                      <p:cBhvr>
                                        <p:cTn id="70" dur="500"/>
                                        <p:tgtEl>
                                          <p:spTgt spid="73"/>
                                        </p:tgtEl>
                                      </p:cBhvr>
                                    </p:animEffect>
                                    <p:set>
                                      <p:cBhvr>
                                        <p:cTn id="71" dur="1" fill="hold">
                                          <p:stCondLst>
                                            <p:cond delay="499"/>
                                          </p:stCondLst>
                                        </p:cTn>
                                        <p:tgtEl>
                                          <p:spTgt spid="73"/>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49" presetClass="entr" presetSubtype="0" decel="100000" fill="hold" grpId="2" nodeType="clickEffect">
                                  <p:stCondLst>
                                    <p:cond delay="0"/>
                                  </p:stCondLst>
                                  <p:childTnLst>
                                    <p:set>
                                      <p:cBhvr>
                                        <p:cTn id="75" dur="1" fill="hold">
                                          <p:stCondLst>
                                            <p:cond delay="0"/>
                                          </p:stCondLst>
                                        </p:cTn>
                                        <p:tgtEl>
                                          <p:spTgt spid="73"/>
                                        </p:tgtEl>
                                        <p:attrNameLst>
                                          <p:attrName>style.visibility</p:attrName>
                                        </p:attrNameLst>
                                      </p:cBhvr>
                                      <p:to>
                                        <p:strVal val="visible"/>
                                      </p:to>
                                    </p:set>
                                    <p:anim calcmode="lin" valueType="num">
                                      <p:cBhvr>
                                        <p:cTn id="76" dur="500" fill="hold"/>
                                        <p:tgtEl>
                                          <p:spTgt spid="73"/>
                                        </p:tgtEl>
                                        <p:attrNameLst>
                                          <p:attrName>ppt_w</p:attrName>
                                        </p:attrNameLst>
                                      </p:cBhvr>
                                      <p:tavLst>
                                        <p:tav tm="0">
                                          <p:val>
                                            <p:fltVal val="0"/>
                                          </p:val>
                                        </p:tav>
                                        <p:tav tm="100000">
                                          <p:val>
                                            <p:strVal val="#ppt_w"/>
                                          </p:val>
                                        </p:tav>
                                      </p:tavLst>
                                    </p:anim>
                                    <p:anim calcmode="lin" valueType="num">
                                      <p:cBhvr>
                                        <p:cTn id="77" dur="500" fill="hold"/>
                                        <p:tgtEl>
                                          <p:spTgt spid="73"/>
                                        </p:tgtEl>
                                        <p:attrNameLst>
                                          <p:attrName>ppt_h</p:attrName>
                                        </p:attrNameLst>
                                      </p:cBhvr>
                                      <p:tavLst>
                                        <p:tav tm="0">
                                          <p:val>
                                            <p:fltVal val="0"/>
                                          </p:val>
                                        </p:tav>
                                        <p:tav tm="100000">
                                          <p:val>
                                            <p:strVal val="#ppt_h"/>
                                          </p:val>
                                        </p:tav>
                                      </p:tavLst>
                                    </p:anim>
                                    <p:anim calcmode="lin" valueType="num">
                                      <p:cBhvr>
                                        <p:cTn id="78" dur="500" fill="hold"/>
                                        <p:tgtEl>
                                          <p:spTgt spid="73"/>
                                        </p:tgtEl>
                                        <p:attrNameLst>
                                          <p:attrName>style.rotation</p:attrName>
                                        </p:attrNameLst>
                                      </p:cBhvr>
                                      <p:tavLst>
                                        <p:tav tm="0">
                                          <p:val>
                                            <p:fltVal val="360"/>
                                          </p:val>
                                        </p:tav>
                                        <p:tav tm="100000">
                                          <p:val>
                                            <p:fltVal val="0"/>
                                          </p:val>
                                        </p:tav>
                                      </p:tavLst>
                                    </p:anim>
                                    <p:animEffect transition="in" filter="fade">
                                      <p:cBhvr>
                                        <p:cTn id="79" dur="500"/>
                                        <p:tgtEl>
                                          <p:spTgt spid="73"/>
                                        </p:tgtEl>
                                      </p:cBhvr>
                                    </p:animEffect>
                                  </p:childTnLst>
                                </p:cTn>
                              </p:par>
                            </p:childTnLst>
                          </p:cTn>
                        </p:par>
                      </p:childTnLst>
                    </p:cTn>
                  </p:par>
                  <p:par>
                    <p:cTn id="80" fill="hold">
                      <p:stCondLst>
                        <p:cond delay="indefinite"/>
                      </p:stCondLst>
                      <p:childTnLst>
                        <p:par>
                          <p:cTn id="81" fill="hold">
                            <p:stCondLst>
                              <p:cond delay="0"/>
                            </p:stCondLst>
                            <p:childTnLst>
                              <p:par>
                                <p:cTn id="82" presetID="49" presetClass="exit" presetSubtype="0" accel="100000" fill="hold" grpId="1" nodeType="clickEffect">
                                  <p:stCondLst>
                                    <p:cond delay="0"/>
                                  </p:stCondLst>
                                  <p:childTnLst>
                                    <p:anim calcmode="lin" valueType="num">
                                      <p:cBhvr>
                                        <p:cTn id="83" dur="500"/>
                                        <p:tgtEl>
                                          <p:spTgt spid="67"/>
                                        </p:tgtEl>
                                        <p:attrNameLst>
                                          <p:attrName>ppt_w</p:attrName>
                                        </p:attrNameLst>
                                      </p:cBhvr>
                                      <p:tavLst>
                                        <p:tav tm="0">
                                          <p:val>
                                            <p:strVal val="ppt_w"/>
                                          </p:val>
                                        </p:tav>
                                        <p:tav tm="100000">
                                          <p:val>
                                            <p:fltVal val="0"/>
                                          </p:val>
                                        </p:tav>
                                      </p:tavLst>
                                    </p:anim>
                                    <p:anim calcmode="lin" valueType="num">
                                      <p:cBhvr>
                                        <p:cTn id="84" dur="500"/>
                                        <p:tgtEl>
                                          <p:spTgt spid="67"/>
                                        </p:tgtEl>
                                        <p:attrNameLst>
                                          <p:attrName>ppt_h</p:attrName>
                                        </p:attrNameLst>
                                      </p:cBhvr>
                                      <p:tavLst>
                                        <p:tav tm="0">
                                          <p:val>
                                            <p:strVal val="ppt_h"/>
                                          </p:val>
                                        </p:tav>
                                        <p:tav tm="100000">
                                          <p:val>
                                            <p:fltVal val="0"/>
                                          </p:val>
                                        </p:tav>
                                      </p:tavLst>
                                    </p:anim>
                                    <p:anim calcmode="lin" valueType="num">
                                      <p:cBhvr>
                                        <p:cTn id="85" dur="500"/>
                                        <p:tgtEl>
                                          <p:spTgt spid="67"/>
                                        </p:tgtEl>
                                        <p:attrNameLst>
                                          <p:attrName>style.rotation</p:attrName>
                                        </p:attrNameLst>
                                      </p:cBhvr>
                                      <p:tavLst>
                                        <p:tav tm="0">
                                          <p:val>
                                            <p:fltVal val="0"/>
                                          </p:val>
                                        </p:tav>
                                        <p:tav tm="100000">
                                          <p:val>
                                            <p:fltVal val="360"/>
                                          </p:val>
                                        </p:tav>
                                      </p:tavLst>
                                    </p:anim>
                                    <p:animEffect transition="out" filter="fade">
                                      <p:cBhvr>
                                        <p:cTn id="86" dur="500"/>
                                        <p:tgtEl>
                                          <p:spTgt spid="67"/>
                                        </p:tgtEl>
                                      </p:cBhvr>
                                    </p:animEffect>
                                    <p:set>
                                      <p:cBhvr>
                                        <p:cTn id="87" dur="1" fill="hold">
                                          <p:stCondLst>
                                            <p:cond delay="499"/>
                                          </p:stCondLst>
                                        </p:cTn>
                                        <p:tgtEl>
                                          <p:spTgt spid="67"/>
                                        </p:tgtEl>
                                        <p:attrNameLst>
                                          <p:attrName>style.visibility</p:attrName>
                                        </p:attrNameLst>
                                      </p:cBhvr>
                                      <p:to>
                                        <p:strVal val="hidden"/>
                                      </p:to>
                                    </p:set>
                                  </p:childTnLst>
                                </p:cTn>
                              </p:par>
                              <p:par>
                                <p:cTn id="88" presetID="49" presetClass="exit" presetSubtype="0" accel="100000" fill="hold" grpId="1" nodeType="withEffect">
                                  <p:stCondLst>
                                    <p:cond delay="0"/>
                                  </p:stCondLst>
                                  <p:childTnLst>
                                    <p:anim calcmode="lin" valueType="num">
                                      <p:cBhvr>
                                        <p:cTn id="89" dur="500"/>
                                        <p:tgtEl>
                                          <p:spTgt spid="74"/>
                                        </p:tgtEl>
                                        <p:attrNameLst>
                                          <p:attrName>ppt_w</p:attrName>
                                        </p:attrNameLst>
                                      </p:cBhvr>
                                      <p:tavLst>
                                        <p:tav tm="0">
                                          <p:val>
                                            <p:strVal val="ppt_w"/>
                                          </p:val>
                                        </p:tav>
                                        <p:tav tm="100000">
                                          <p:val>
                                            <p:fltVal val="0"/>
                                          </p:val>
                                        </p:tav>
                                      </p:tavLst>
                                    </p:anim>
                                    <p:anim calcmode="lin" valueType="num">
                                      <p:cBhvr>
                                        <p:cTn id="90" dur="500"/>
                                        <p:tgtEl>
                                          <p:spTgt spid="74"/>
                                        </p:tgtEl>
                                        <p:attrNameLst>
                                          <p:attrName>ppt_h</p:attrName>
                                        </p:attrNameLst>
                                      </p:cBhvr>
                                      <p:tavLst>
                                        <p:tav tm="0">
                                          <p:val>
                                            <p:strVal val="ppt_h"/>
                                          </p:val>
                                        </p:tav>
                                        <p:tav tm="100000">
                                          <p:val>
                                            <p:fltVal val="0"/>
                                          </p:val>
                                        </p:tav>
                                      </p:tavLst>
                                    </p:anim>
                                    <p:anim calcmode="lin" valueType="num">
                                      <p:cBhvr>
                                        <p:cTn id="91" dur="500"/>
                                        <p:tgtEl>
                                          <p:spTgt spid="74"/>
                                        </p:tgtEl>
                                        <p:attrNameLst>
                                          <p:attrName>style.rotation</p:attrName>
                                        </p:attrNameLst>
                                      </p:cBhvr>
                                      <p:tavLst>
                                        <p:tav tm="0">
                                          <p:val>
                                            <p:fltVal val="0"/>
                                          </p:val>
                                        </p:tav>
                                        <p:tav tm="100000">
                                          <p:val>
                                            <p:fltVal val="360"/>
                                          </p:val>
                                        </p:tav>
                                      </p:tavLst>
                                    </p:anim>
                                    <p:animEffect transition="out" filter="fade">
                                      <p:cBhvr>
                                        <p:cTn id="92" dur="500"/>
                                        <p:tgtEl>
                                          <p:spTgt spid="74"/>
                                        </p:tgtEl>
                                      </p:cBhvr>
                                    </p:animEffect>
                                    <p:set>
                                      <p:cBhvr>
                                        <p:cTn id="93" dur="1" fill="hold">
                                          <p:stCondLst>
                                            <p:cond delay="499"/>
                                          </p:stCondLst>
                                        </p:cTn>
                                        <p:tgtEl>
                                          <p:spTgt spid="74"/>
                                        </p:tgtEl>
                                        <p:attrNameLst>
                                          <p:attrName>style.visibility</p:attrName>
                                        </p:attrNameLst>
                                      </p:cBhvr>
                                      <p:to>
                                        <p:strVal val="hidden"/>
                                      </p:to>
                                    </p:se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69"/>
                                        </p:tgtEl>
                                        <p:attrNameLst>
                                          <p:attrName>style.visibility</p:attrName>
                                        </p:attrNameLst>
                                      </p:cBhvr>
                                      <p:to>
                                        <p:strVal val="visible"/>
                                      </p:to>
                                    </p:set>
                                    <p:animEffect transition="in" filter="fade">
                                      <p:cBhvr>
                                        <p:cTn id="98" dur="500"/>
                                        <p:tgtEl>
                                          <p:spTgt spid="69"/>
                                        </p:tgtEl>
                                      </p:cBhvr>
                                    </p:animEffect>
                                  </p:childTnLst>
                                </p:cTn>
                              </p:par>
                            </p:childTnLst>
                          </p:cTn>
                        </p:par>
                        <p:par>
                          <p:cTn id="99" fill="hold">
                            <p:stCondLst>
                              <p:cond delay="500"/>
                            </p:stCondLst>
                            <p:childTnLst>
                              <p:par>
                                <p:cTn id="100" presetID="22" presetClass="entr" presetSubtype="8" fill="hold" grpId="0" nodeType="afterEffect">
                                  <p:stCondLst>
                                    <p:cond delay="0"/>
                                  </p:stCondLst>
                                  <p:childTnLst>
                                    <p:set>
                                      <p:cBhvr>
                                        <p:cTn id="101" dur="1" fill="hold">
                                          <p:stCondLst>
                                            <p:cond delay="0"/>
                                          </p:stCondLst>
                                        </p:cTn>
                                        <p:tgtEl>
                                          <p:spTgt spid="76"/>
                                        </p:tgtEl>
                                        <p:attrNameLst>
                                          <p:attrName>style.visibility</p:attrName>
                                        </p:attrNameLst>
                                      </p:cBhvr>
                                      <p:to>
                                        <p:strVal val="visible"/>
                                      </p:to>
                                    </p:set>
                                    <p:animEffect transition="in" filter="wipe(left)">
                                      <p:cBhvr>
                                        <p:cTn id="102" dur="500"/>
                                        <p:tgtEl>
                                          <p:spTgt spid="76"/>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grpId="0" nodeType="clickEffect">
                                  <p:stCondLst>
                                    <p:cond delay="0"/>
                                  </p:stCondLst>
                                  <p:childTnLst>
                                    <p:set>
                                      <p:cBhvr>
                                        <p:cTn id="106" dur="1" fill="hold">
                                          <p:stCondLst>
                                            <p:cond delay="0"/>
                                          </p:stCondLst>
                                        </p:cTn>
                                        <p:tgtEl>
                                          <p:spTgt spid="70"/>
                                        </p:tgtEl>
                                        <p:attrNameLst>
                                          <p:attrName>style.visibility</p:attrName>
                                        </p:attrNameLst>
                                      </p:cBhvr>
                                      <p:to>
                                        <p:strVal val="visible"/>
                                      </p:to>
                                    </p:set>
                                    <p:animEffect transition="in" filter="fade">
                                      <p:cBhvr>
                                        <p:cTn id="107" dur="500"/>
                                        <p:tgtEl>
                                          <p:spTgt spid="70"/>
                                        </p:tgtEl>
                                      </p:cBhvr>
                                    </p:animEffect>
                                  </p:childTnLst>
                                </p:cTn>
                              </p:par>
                            </p:childTnLst>
                          </p:cTn>
                        </p:par>
                        <p:par>
                          <p:cTn id="108" fill="hold">
                            <p:stCondLst>
                              <p:cond delay="500"/>
                            </p:stCondLst>
                            <p:childTnLst>
                              <p:par>
                                <p:cTn id="109" presetID="22" presetClass="entr" presetSubtype="8" fill="hold" grpId="0" nodeType="afterEffect">
                                  <p:stCondLst>
                                    <p:cond delay="0"/>
                                  </p:stCondLst>
                                  <p:childTnLst>
                                    <p:set>
                                      <p:cBhvr>
                                        <p:cTn id="110" dur="1" fill="hold">
                                          <p:stCondLst>
                                            <p:cond delay="0"/>
                                          </p:stCondLst>
                                        </p:cTn>
                                        <p:tgtEl>
                                          <p:spTgt spid="77"/>
                                        </p:tgtEl>
                                        <p:attrNameLst>
                                          <p:attrName>style.visibility</p:attrName>
                                        </p:attrNameLst>
                                      </p:cBhvr>
                                      <p:to>
                                        <p:strVal val="visible"/>
                                      </p:to>
                                    </p:set>
                                    <p:animEffect transition="in" filter="wipe(left)">
                                      <p:cBhvr>
                                        <p:cTn id="111"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2" grpId="0" animBg="1"/>
      <p:bldP spid="63" grpId="0" animBg="1"/>
      <p:bldP spid="66" grpId="0" animBg="1"/>
      <p:bldP spid="67" grpId="0" animBg="1"/>
      <p:bldP spid="67" grpId="1" animBg="1"/>
      <p:bldP spid="68" grpId="0" animBg="1"/>
      <p:bldP spid="69" grpId="0" animBg="1"/>
      <p:bldP spid="70" grpId="0" animBg="1"/>
      <p:bldP spid="71" grpId="0" animBg="1"/>
      <p:bldP spid="71" grpId="1" animBg="1"/>
      <p:bldP spid="72" grpId="0" animBg="1"/>
      <p:bldP spid="73" grpId="0" animBg="1"/>
      <p:bldP spid="73" grpId="1" animBg="1"/>
      <p:bldP spid="73" grpId="2" animBg="1"/>
      <p:bldP spid="74" grpId="0" animBg="1"/>
      <p:bldP spid="74" grpId="1" animBg="1"/>
      <p:bldP spid="75" grpId="0" animBg="1"/>
      <p:bldP spid="76" grpId="0" animBg="1"/>
      <p:bldP spid="77"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lIns="0">
            <a:normAutofit/>
          </a:bodyPr>
          <a:lstStyle/>
          <a:p>
            <a:r>
              <a:rPr lang="en-US" dirty="0"/>
              <a:t>PC’s, VM’s and Containers:  Isolation Versus Density</a:t>
            </a:r>
          </a:p>
        </p:txBody>
      </p:sp>
      <p:sp>
        <p:nvSpPr>
          <p:cNvPr id="33" name="Rectangle 32"/>
          <p:cNvSpPr/>
          <p:nvPr/>
        </p:nvSpPr>
        <p:spPr>
          <a:xfrm>
            <a:off x="3132604" y="2323030"/>
            <a:ext cx="1493428" cy="1138000"/>
          </a:xfrm>
          <a:prstGeom prst="rect">
            <a:avLst/>
          </a:prstGeom>
          <a:solidFill>
            <a:srgbClr val="0072C6"/>
          </a:solidFill>
          <a:ln w="9525" cap="flat" cmpd="sng" algn="ctr">
            <a:solidFill>
              <a:srgbClr val="002050"/>
            </a:solidFill>
            <a:prstDash val="solid"/>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a:ea typeface="+mn-ea"/>
                <a:cs typeface="+mn-cs"/>
              </a:rPr>
              <a:t>PC</a:t>
            </a:r>
          </a:p>
        </p:txBody>
      </p:sp>
      <p:sp>
        <p:nvSpPr>
          <p:cNvPr id="34" name="Rectangle 33"/>
          <p:cNvSpPr/>
          <p:nvPr/>
        </p:nvSpPr>
        <p:spPr>
          <a:xfrm>
            <a:off x="4903259" y="2424768"/>
            <a:ext cx="1353140" cy="934523"/>
          </a:xfrm>
          <a:prstGeom prst="rect">
            <a:avLst/>
          </a:prstGeom>
          <a:solidFill>
            <a:srgbClr val="0072C6"/>
          </a:solidFill>
          <a:ln w="9525" cap="flat" cmpd="sng" algn="ctr">
            <a:solidFill>
              <a:srgbClr val="002050"/>
            </a:solidFill>
            <a:prstDash val="solid"/>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a:ea typeface="+mn-ea"/>
                <a:cs typeface="+mn-cs"/>
              </a:rPr>
              <a:t>VM</a:t>
            </a:r>
          </a:p>
        </p:txBody>
      </p:sp>
      <p:sp>
        <p:nvSpPr>
          <p:cNvPr id="35" name="Rectangle 34"/>
          <p:cNvSpPr/>
          <p:nvPr/>
        </p:nvSpPr>
        <p:spPr>
          <a:xfrm>
            <a:off x="10059859" y="2683919"/>
            <a:ext cx="1093085" cy="416222"/>
          </a:xfrm>
          <a:prstGeom prst="rect">
            <a:avLst/>
          </a:prstGeom>
          <a:solidFill>
            <a:srgbClr val="0072C6"/>
          </a:solidFill>
          <a:ln w="9525" cap="flat" cmpd="sng" algn="ctr">
            <a:solidFill>
              <a:srgbClr val="002050"/>
            </a:solidFill>
            <a:prstDash val="solid"/>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a:ea typeface="+mn-ea"/>
                <a:cs typeface="+mn-cs"/>
              </a:rPr>
              <a:t>Process</a:t>
            </a:r>
            <a:endParaRPr kumimoji="0" lang="en-US" sz="1428" b="1" i="0" u="none" strike="noStrike" kern="0" cap="none" spc="0" normalizeH="0" baseline="0" noProof="0" dirty="0">
              <a:ln>
                <a:noFill/>
              </a:ln>
              <a:solidFill>
                <a:srgbClr val="FFFFFF"/>
              </a:solidFill>
              <a:effectLst/>
              <a:uLnTx/>
              <a:uFillTx/>
              <a:latin typeface="Segoe UI"/>
              <a:ea typeface="+mn-ea"/>
              <a:cs typeface="+mn-cs"/>
            </a:endParaRPr>
          </a:p>
        </p:txBody>
      </p:sp>
      <p:sp>
        <p:nvSpPr>
          <p:cNvPr id="36" name="Rectangle 35"/>
          <p:cNvSpPr/>
          <p:nvPr/>
        </p:nvSpPr>
        <p:spPr>
          <a:xfrm>
            <a:off x="8246058" y="2565727"/>
            <a:ext cx="1309052" cy="652606"/>
          </a:xfrm>
          <a:prstGeom prst="rect">
            <a:avLst/>
          </a:prstGeom>
          <a:solidFill>
            <a:srgbClr val="0072C6"/>
          </a:solidFill>
          <a:ln w="9525" cap="flat" cmpd="sng" algn="ctr">
            <a:solidFill>
              <a:srgbClr val="002050"/>
            </a:solidFill>
            <a:prstDash val="solid"/>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a:ea typeface="+mn-ea"/>
                <a:cs typeface="+mn-cs"/>
              </a:rPr>
              <a:t>Container</a:t>
            </a:r>
            <a:endParaRPr kumimoji="0" lang="en-US" sz="1632" b="1" i="0" u="none" strike="noStrike" kern="0" cap="none" spc="0" normalizeH="0" baseline="0" noProof="0" dirty="0">
              <a:ln>
                <a:noFill/>
              </a:ln>
              <a:solidFill>
                <a:srgbClr val="FFFFFF"/>
              </a:solidFill>
              <a:effectLst/>
              <a:uLnTx/>
              <a:uFillTx/>
              <a:latin typeface="Segoe UI"/>
              <a:ea typeface="+mn-ea"/>
              <a:cs typeface="+mn-cs"/>
            </a:endParaRPr>
          </a:p>
        </p:txBody>
      </p:sp>
      <p:sp>
        <p:nvSpPr>
          <p:cNvPr id="37" name="Left-Right Arrow 36"/>
          <p:cNvSpPr/>
          <p:nvPr/>
        </p:nvSpPr>
        <p:spPr>
          <a:xfrm>
            <a:off x="3018291" y="1212849"/>
            <a:ext cx="8064223" cy="836819"/>
          </a:xfrm>
          <a:prstGeom prst="leftRightArrow">
            <a:avLst/>
          </a:prstGeom>
          <a:solidFill>
            <a:srgbClr val="0072C6"/>
          </a:solidFill>
          <a:ln w="10795" cap="flat" cmpd="sng" algn="ctr">
            <a:noFill/>
            <a:prstDash val="solid"/>
          </a:ln>
          <a:effectLst>
            <a:innerShdw blurRad="63500" dist="50800" dir="8100000">
              <a:prstClr val="black">
                <a:alpha val="50000"/>
              </a:prstClr>
            </a:innerShdw>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prstClr val="white"/>
                </a:solidFill>
                <a:effectLst/>
                <a:uLnTx/>
                <a:uFillTx/>
                <a:latin typeface="Segoe UI"/>
                <a:ea typeface="+mn-ea"/>
                <a:cs typeface="+mn-cs"/>
              </a:rPr>
              <a:t>More isolation			More density</a:t>
            </a:r>
          </a:p>
        </p:txBody>
      </p:sp>
      <p:graphicFrame>
        <p:nvGraphicFramePr>
          <p:cNvPr id="38" name="Table 37"/>
          <p:cNvGraphicFramePr>
            <a:graphicFrameLocks noGrp="1"/>
          </p:cNvGraphicFramePr>
          <p:nvPr>
            <p:extLst/>
          </p:nvPr>
        </p:nvGraphicFramePr>
        <p:xfrm>
          <a:off x="978924" y="3564235"/>
          <a:ext cx="2070219" cy="2430831"/>
        </p:xfrm>
        <a:graphic>
          <a:graphicData uri="http://schemas.openxmlformats.org/drawingml/2006/table">
            <a:tbl>
              <a:tblPr firstCol="1" bandRow="1"/>
              <a:tblGrid>
                <a:gridCol w="2070219">
                  <a:extLst>
                    <a:ext uri="{9D8B030D-6E8A-4147-A177-3AD203B41FA5}">
                      <a16:colId xmlns:a16="http://schemas.microsoft.com/office/drawing/2014/main" val="20000"/>
                    </a:ext>
                  </a:extLst>
                </a:gridCol>
              </a:tblGrid>
              <a:tr h="770669">
                <a:tc>
                  <a:txBody>
                    <a:bodyPr/>
                    <a:lstStyle>
                      <a:lvl1pPr marL="0" algn="l" defTabSz="1109758" rtl="0" eaLnBrk="1" latinLnBrk="0" hangingPunct="1">
                        <a:defRPr sz="2244" b="1" kern="1200">
                          <a:solidFill>
                            <a:schemeClr val="lt1"/>
                          </a:solidFill>
                          <a:latin typeface="Segoe UI"/>
                        </a:defRPr>
                      </a:lvl1pPr>
                      <a:lvl2pPr marL="554880" algn="l" defTabSz="1109758" rtl="0" eaLnBrk="1" latinLnBrk="0" hangingPunct="1">
                        <a:defRPr sz="2244" b="1" kern="1200">
                          <a:solidFill>
                            <a:schemeClr val="lt1"/>
                          </a:solidFill>
                          <a:latin typeface="Segoe UI"/>
                        </a:defRPr>
                      </a:lvl2pPr>
                      <a:lvl3pPr marL="1109758" algn="l" defTabSz="1109758" rtl="0" eaLnBrk="1" latinLnBrk="0" hangingPunct="1">
                        <a:defRPr sz="2244" b="1" kern="1200">
                          <a:solidFill>
                            <a:schemeClr val="lt1"/>
                          </a:solidFill>
                          <a:latin typeface="Segoe UI"/>
                        </a:defRPr>
                      </a:lvl3pPr>
                      <a:lvl4pPr marL="1664639" algn="l" defTabSz="1109758" rtl="0" eaLnBrk="1" latinLnBrk="0" hangingPunct="1">
                        <a:defRPr sz="2244" b="1" kern="1200">
                          <a:solidFill>
                            <a:schemeClr val="lt1"/>
                          </a:solidFill>
                          <a:latin typeface="Segoe UI"/>
                        </a:defRPr>
                      </a:lvl4pPr>
                      <a:lvl5pPr marL="2219518" algn="l" defTabSz="1109758" rtl="0" eaLnBrk="1" latinLnBrk="0" hangingPunct="1">
                        <a:defRPr sz="2244" b="1" kern="1200">
                          <a:solidFill>
                            <a:schemeClr val="lt1"/>
                          </a:solidFill>
                          <a:latin typeface="Segoe UI"/>
                        </a:defRPr>
                      </a:lvl5pPr>
                      <a:lvl6pPr marL="2774397" algn="l" defTabSz="1109758" rtl="0" eaLnBrk="1" latinLnBrk="0" hangingPunct="1">
                        <a:defRPr sz="2244" b="1" kern="1200">
                          <a:solidFill>
                            <a:schemeClr val="lt1"/>
                          </a:solidFill>
                          <a:latin typeface="Segoe UI"/>
                        </a:defRPr>
                      </a:lvl6pPr>
                      <a:lvl7pPr marL="3329276" algn="l" defTabSz="1109758" rtl="0" eaLnBrk="1" latinLnBrk="0" hangingPunct="1">
                        <a:defRPr sz="2244" b="1" kern="1200">
                          <a:solidFill>
                            <a:schemeClr val="lt1"/>
                          </a:solidFill>
                          <a:latin typeface="Segoe UI"/>
                        </a:defRPr>
                      </a:lvl7pPr>
                      <a:lvl8pPr marL="3884156" algn="l" defTabSz="1109758" rtl="0" eaLnBrk="1" latinLnBrk="0" hangingPunct="1">
                        <a:defRPr sz="2244" b="1" kern="1200">
                          <a:solidFill>
                            <a:schemeClr val="lt1"/>
                          </a:solidFill>
                          <a:latin typeface="Segoe UI"/>
                        </a:defRPr>
                      </a:lvl8pPr>
                      <a:lvl9pPr marL="4439035" algn="l" defTabSz="1109758" rtl="0" eaLnBrk="1" latinLnBrk="0" hangingPunct="1">
                        <a:defRPr sz="2244" b="1" kern="1200">
                          <a:solidFill>
                            <a:schemeClr val="lt1"/>
                          </a:solidFill>
                          <a:latin typeface="Segoe UI"/>
                        </a:defRPr>
                      </a:lvl9pPr>
                    </a:lstStyle>
                    <a:p>
                      <a:pPr algn="ctr"/>
                      <a:r>
                        <a:rPr lang="en-US" sz="1700" dirty="0"/>
                        <a:t>Hardware</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60000"/>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b="1" kern="1200">
                          <a:solidFill>
                            <a:schemeClr val="lt1"/>
                          </a:solidFill>
                          <a:latin typeface="Segoe UI"/>
                        </a:defRPr>
                      </a:lvl1pPr>
                      <a:lvl2pPr marL="554880" algn="l" defTabSz="1109758" rtl="0" eaLnBrk="1" latinLnBrk="0" hangingPunct="1">
                        <a:defRPr sz="2244" b="1" kern="1200">
                          <a:solidFill>
                            <a:schemeClr val="lt1"/>
                          </a:solidFill>
                          <a:latin typeface="Segoe UI"/>
                        </a:defRPr>
                      </a:lvl2pPr>
                      <a:lvl3pPr marL="1109758" algn="l" defTabSz="1109758" rtl="0" eaLnBrk="1" latinLnBrk="0" hangingPunct="1">
                        <a:defRPr sz="2244" b="1" kern="1200">
                          <a:solidFill>
                            <a:schemeClr val="lt1"/>
                          </a:solidFill>
                          <a:latin typeface="Segoe UI"/>
                        </a:defRPr>
                      </a:lvl3pPr>
                      <a:lvl4pPr marL="1664639" algn="l" defTabSz="1109758" rtl="0" eaLnBrk="1" latinLnBrk="0" hangingPunct="1">
                        <a:defRPr sz="2244" b="1" kern="1200">
                          <a:solidFill>
                            <a:schemeClr val="lt1"/>
                          </a:solidFill>
                          <a:latin typeface="Segoe UI"/>
                        </a:defRPr>
                      </a:lvl4pPr>
                      <a:lvl5pPr marL="2219518" algn="l" defTabSz="1109758" rtl="0" eaLnBrk="1" latinLnBrk="0" hangingPunct="1">
                        <a:defRPr sz="2244" b="1" kern="1200">
                          <a:solidFill>
                            <a:schemeClr val="lt1"/>
                          </a:solidFill>
                          <a:latin typeface="Segoe UI"/>
                        </a:defRPr>
                      </a:lvl5pPr>
                      <a:lvl6pPr marL="2774397" algn="l" defTabSz="1109758" rtl="0" eaLnBrk="1" latinLnBrk="0" hangingPunct="1">
                        <a:defRPr sz="2244" b="1" kern="1200">
                          <a:solidFill>
                            <a:schemeClr val="lt1"/>
                          </a:solidFill>
                          <a:latin typeface="Segoe UI"/>
                        </a:defRPr>
                      </a:lvl6pPr>
                      <a:lvl7pPr marL="3329276" algn="l" defTabSz="1109758" rtl="0" eaLnBrk="1" latinLnBrk="0" hangingPunct="1">
                        <a:defRPr sz="2244" b="1" kern="1200">
                          <a:solidFill>
                            <a:schemeClr val="lt1"/>
                          </a:solidFill>
                          <a:latin typeface="Segoe UI"/>
                        </a:defRPr>
                      </a:lvl7pPr>
                      <a:lvl8pPr marL="3884156" algn="l" defTabSz="1109758" rtl="0" eaLnBrk="1" latinLnBrk="0" hangingPunct="1">
                        <a:defRPr sz="2244" b="1" kern="1200">
                          <a:solidFill>
                            <a:schemeClr val="lt1"/>
                          </a:solidFill>
                          <a:latin typeface="Segoe UI"/>
                        </a:defRPr>
                      </a:lvl8pPr>
                      <a:lvl9pPr marL="4439035" algn="l" defTabSz="1109758" rtl="0" eaLnBrk="1" latinLnBrk="0" hangingPunct="1">
                        <a:defRPr sz="2244" b="1" kern="1200">
                          <a:solidFill>
                            <a:schemeClr val="lt1"/>
                          </a:solidFill>
                          <a:latin typeface="Segoe UI"/>
                        </a:defRPr>
                      </a:lvl9pPr>
                    </a:lstStyle>
                    <a:p>
                      <a:pPr algn="ctr"/>
                      <a:r>
                        <a:rPr lang="en-US" sz="1700" dirty="0"/>
                        <a:t>OS Kernel</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60000"/>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b="1" kern="1200">
                          <a:solidFill>
                            <a:schemeClr val="lt1"/>
                          </a:solidFill>
                          <a:latin typeface="Segoe UI"/>
                        </a:defRPr>
                      </a:lvl1pPr>
                      <a:lvl2pPr marL="554880" algn="l" defTabSz="1109758" rtl="0" eaLnBrk="1" latinLnBrk="0" hangingPunct="1">
                        <a:defRPr sz="2244" b="1" kern="1200">
                          <a:solidFill>
                            <a:schemeClr val="lt1"/>
                          </a:solidFill>
                          <a:latin typeface="Segoe UI"/>
                        </a:defRPr>
                      </a:lvl2pPr>
                      <a:lvl3pPr marL="1109758" algn="l" defTabSz="1109758" rtl="0" eaLnBrk="1" latinLnBrk="0" hangingPunct="1">
                        <a:defRPr sz="2244" b="1" kern="1200">
                          <a:solidFill>
                            <a:schemeClr val="lt1"/>
                          </a:solidFill>
                          <a:latin typeface="Segoe UI"/>
                        </a:defRPr>
                      </a:lvl3pPr>
                      <a:lvl4pPr marL="1664639" algn="l" defTabSz="1109758" rtl="0" eaLnBrk="1" latinLnBrk="0" hangingPunct="1">
                        <a:defRPr sz="2244" b="1" kern="1200">
                          <a:solidFill>
                            <a:schemeClr val="lt1"/>
                          </a:solidFill>
                          <a:latin typeface="Segoe UI"/>
                        </a:defRPr>
                      </a:lvl4pPr>
                      <a:lvl5pPr marL="2219518" algn="l" defTabSz="1109758" rtl="0" eaLnBrk="1" latinLnBrk="0" hangingPunct="1">
                        <a:defRPr sz="2244" b="1" kern="1200">
                          <a:solidFill>
                            <a:schemeClr val="lt1"/>
                          </a:solidFill>
                          <a:latin typeface="Segoe UI"/>
                        </a:defRPr>
                      </a:lvl5pPr>
                      <a:lvl6pPr marL="2774397" algn="l" defTabSz="1109758" rtl="0" eaLnBrk="1" latinLnBrk="0" hangingPunct="1">
                        <a:defRPr sz="2244" b="1" kern="1200">
                          <a:solidFill>
                            <a:schemeClr val="lt1"/>
                          </a:solidFill>
                          <a:latin typeface="Segoe UI"/>
                        </a:defRPr>
                      </a:lvl6pPr>
                      <a:lvl7pPr marL="3329276" algn="l" defTabSz="1109758" rtl="0" eaLnBrk="1" latinLnBrk="0" hangingPunct="1">
                        <a:defRPr sz="2244" b="1" kern="1200">
                          <a:solidFill>
                            <a:schemeClr val="lt1"/>
                          </a:solidFill>
                          <a:latin typeface="Segoe UI"/>
                        </a:defRPr>
                      </a:lvl7pPr>
                      <a:lvl8pPr marL="3884156" algn="l" defTabSz="1109758" rtl="0" eaLnBrk="1" latinLnBrk="0" hangingPunct="1">
                        <a:defRPr sz="2244" b="1" kern="1200">
                          <a:solidFill>
                            <a:schemeClr val="lt1"/>
                          </a:solidFill>
                          <a:latin typeface="Segoe UI"/>
                        </a:defRPr>
                      </a:lvl8pPr>
                      <a:lvl9pPr marL="4439035" algn="l" defTabSz="1109758" rtl="0" eaLnBrk="1" latinLnBrk="0" hangingPunct="1">
                        <a:defRPr sz="2244" b="1" kern="1200">
                          <a:solidFill>
                            <a:schemeClr val="lt1"/>
                          </a:solidFill>
                          <a:latin typeface="Segoe UI"/>
                        </a:defRPr>
                      </a:lvl9pPr>
                    </a:lstStyle>
                    <a:p>
                      <a:pPr algn="ctr"/>
                      <a:r>
                        <a:rPr lang="en-US" sz="1700" dirty="0"/>
                        <a:t>System Resources</a:t>
                      </a:r>
                      <a:br>
                        <a:rPr lang="en-US" sz="1700" dirty="0"/>
                      </a:br>
                      <a:r>
                        <a:rPr lang="en-US" sz="1700" dirty="0"/>
                        <a:t>(ex: File System)</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F60000"/>
                    </a:solidFill>
                  </a:tcPr>
                </a:tc>
                <a:extLst>
                  <a:ext uri="{0D108BD9-81ED-4DB2-BD59-A6C34878D82A}">
                    <a16:rowId xmlns:a16="http://schemas.microsoft.com/office/drawing/2014/main" val="10002"/>
                  </a:ext>
                </a:extLst>
              </a:tr>
            </a:tbl>
          </a:graphicData>
        </a:graphic>
      </p:graphicFrame>
      <p:graphicFrame>
        <p:nvGraphicFramePr>
          <p:cNvPr id="39" name="Table 38"/>
          <p:cNvGraphicFramePr>
            <a:graphicFrameLocks noGrp="1"/>
          </p:cNvGraphicFramePr>
          <p:nvPr>
            <p:extLst/>
          </p:nvPr>
        </p:nvGraphicFramePr>
        <p:xfrm>
          <a:off x="4740486" y="3557500"/>
          <a:ext cx="1678686" cy="2430831"/>
        </p:xfrm>
        <a:graphic>
          <a:graphicData uri="http://schemas.openxmlformats.org/drawingml/2006/table">
            <a:tbl>
              <a:tblPr bandRow="1"/>
              <a:tblGrid>
                <a:gridCol w="1678686">
                  <a:extLst>
                    <a:ext uri="{9D8B030D-6E8A-4147-A177-3AD203B41FA5}">
                      <a16:colId xmlns:a16="http://schemas.microsoft.com/office/drawing/2014/main" val="20002"/>
                    </a:ext>
                  </a:extLst>
                </a:gridCol>
              </a:tblGrid>
              <a:tr h="770669">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2"/>
                  </a:ext>
                </a:extLst>
              </a:tr>
            </a:tbl>
          </a:graphicData>
        </a:graphic>
      </p:graphicFrame>
      <p:graphicFrame>
        <p:nvGraphicFramePr>
          <p:cNvPr id="40" name="Table 39"/>
          <p:cNvGraphicFramePr>
            <a:graphicFrameLocks noGrp="1"/>
          </p:cNvGraphicFramePr>
          <p:nvPr>
            <p:extLst/>
          </p:nvPr>
        </p:nvGraphicFramePr>
        <p:xfrm>
          <a:off x="6413427" y="3555757"/>
          <a:ext cx="1678686" cy="2430831"/>
        </p:xfrm>
        <a:graphic>
          <a:graphicData uri="http://schemas.openxmlformats.org/drawingml/2006/table">
            <a:tbl>
              <a:tblPr bandRow="1"/>
              <a:tblGrid>
                <a:gridCol w="1678686">
                  <a:extLst>
                    <a:ext uri="{9D8B030D-6E8A-4147-A177-3AD203B41FA5}">
                      <a16:colId xmlns:a16="http://schemas.microsoft.com/office/drawing/2014/main" val="20002"/>
                    </a:ext>
                  </a:extLst>
                </a:gridCol>
              </a:tblGrid>
              <a:tr h="770669">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2"/>
                  </a:ext>
                </a:extLst>
              </a:tr>
            </a:tbl>
          </a:graphicData>
        </a:graphic>
      </p:graphicFrame>
      <p:sp>
        <p:nvSpPr>
          <p:cNvPr id="41" name="Rectangle 40">
            <a:extLst>
              <a:ext uri="{FF2B5EF4-FFF2-40B4-BE49-F238E27FC236}">
                <a16:creationId xmlns:a16="http://schemas.microsoft.com/office/drawing/2014/main" id="{EEA76820-A1A4-406B-AE5E-C9E6959013B7}"/>
              </a:ext>
            </a:extLst>
          </p:cNvPr>
          <p:cNvSpPr/>
          <p:nvPr/>
        </p:nvSpPr>
        <p:spPr>
          <a:xfrm>
            <a:off x="6594448" y="2492670"/>
            <a:ext cx="1309052" cy="798720"/>
          </a:xfrm>
          <a:prstGeom prst="rect">
            <a:avLst/>
          </a:prstGeom>
          <a:solidFill>
            <a:srgbClr val="0072C6"/>
          </a:solidFill>
          <a:ln w="9525" cap="flat" cmpd="sng" algn="ctr">
            <a:solidFill>
              <a:srgbClr val="002050"/>
            </a:solidFill>
            <a:prstDash val="solid"/>
          </a:ln>
          <a:effectLst/>
        </p:spPr>
        <p:txBody>
          <a:bodyPr rtlCol="0" anchor="ctr"/>
          <a:lstStyle/>
          <a:p>
            <a:pPr marL="0" marR="0" lvl="0" indent="0" algn="ctr" defTabSz="932239"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latin typeface="Segoe UI"/>
                <a:ea typeface="+mn-ea"/>
                <a:cs typeface="+mn-cs"/>
              </a:rPr>
              <a:t>Hyper-V</a:t>
            </a:r>
            <a:br>
              <a:rPr kumimoji="0" lang="en-US" sz="1836" b="1" i="0" u="none" strike="noStrike" kern="0" cap="none" spc="0" normalizeH="0" baseline="0" noProof="0" dirty="0">
                <a:ln>
                  <a:noFill/>
                </a:ln>
                <a:solidFill>
                  <a:srgbClr val="FFFFFF"/>
                </a:solidFill>
                <a:effectLst/>
                <a:uLnTx/>
                <a:uFillTx/>
                <a:latin typeface="Segoe UI"/>
                <a:ea typeface="+mn-ea"/>
                <a:cs typeface="+mn-cs"/>
              </a:rPr>
            </a:br>
            <a:r>
              <a:rPr kumimoji="0" lang="en-US" sz="1836" b="1" i="0" u="none" strike="noStrike" kern="0" cap="none" spc="0" normalizeH="0" baseline="0" noProof="0" dirty="0">
                <a:ln>
                  <a:noFill/>
                </a:ln>
                <a:solidFill>
                  <a:srgbClr val="FFFFFF"/>
                </a:solidFill>
                <a:effectLst/>
                <a:uLnTx/>
                <a:uFillTx/>
                <a:latin typeface="Segoe UI"/>
                <a:ea typeface="+mn-ea"/>
                <a:cs typeface="+mn-cs"/>
              </a:rPr>
              <a:t>Container</a:t>
            </a:r>
            <a:endParaRPr kumimoji="0" lang="en-US" sz="1632" b="1" i="0" u="none" strike="noStrike" kern="0" cap="none" spc="0" normalizeH="0" baseline="0" noProof="0" dirty="0">
              <a:ln>
                <a:noFill/>
              </a:ln>
              <a:solidFill>
                <a:srgbClr val="FFFFFF"/>
              </a:solidFill>
              <a:effectLst/>
              <a:uLnTx/>
              <a:uFillTx/>
              <a:latin typeface="Segoe UI"/>
              <a:ea typeface="+mn-ea"/>
              <a:cs typeface="+mn-cs"/>
            </a:endParaRPr>
          </a:p>
        </p:txBody>
      </p:sp>
      <p:graphicFrame>
        <p:nvGraphicFramePr>
          <p:cNvPr id="42" name="Table 41">
            <a:extLst>
              <a:ext uri="{FF2B5EF4-FFF2-40B4-BE49-F238E27FC236}">
                <a16:creationId xmlns:a16="http://schemas.microsoft.com/office/drawing/2014/main" id="{6973E92A-D543-4F7A-9D3F-3F7883A0AE22}"/>
              </a:ext>
            </a:extLst>
          </p:cNvPr>
          <p:cNvGraphicFramePr>
            <a:graphicFrameLocks noGrp="1"/>
          </p:cNvGraphicFramePr>
          <p:nvPr>
            <p:extLst/>
          </p:nvPr>
        </p:nvGraphicFramePr>
        <p:xfrm>
          <a:off x="8094259" y="3555757"/>
          <a:ext cx="1678686" cy="2430831"/>
        </p:xfrm>
        <a:graphic>
          <a:graphicData uri="http://schemas.openxmlformats.org/drawingml/2006/table">
            <a:tbl>
              <a:tblPr bandRow="1"/>
              <a:tblGrid>
                <a:gridCol w="1678686">
                  <a:extLst>
                    <a:ext uri="{9D8B030D-6E8A-4147-A177-3AD203B41FA5}">
                      <a16:colId xmlns:a16="http://schemas.microsoft.com/office/drawing/2014/main" val="20002"/>
                    </a:ext>
                  </a:extLst>
                </a:gridCol>
              </a:tblGrid>
              <a:tr h="770669">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2"/>
                  </a:ext>
                </a:extLst>
              </a:tr>
            </a:tbl>
          </a:graphicData>
        </a:graphic>
      </p:graphicFrame>
      <p:graphicFrame>
        <p:nvGraphicFramePr>
          <p:cNvPr id="43" name="Table 42">
            <a:extLst>
              <a:ext uri="{FF2B5EF4-FFF2-40B4-BE49-F238E27FC236}">
                <a16:creationId xmlns:a16="http://schemas.microsoft.com/office/drawing/2014/main" id="{83E1A91A-6FE9-4412-80BA-D4C00454C22B}"/>
              </a:ext>
            </a:extLst>
          </p:cNvPr>
          <p:cNvGraphicFramePr>
            <a:graphicFrameLocks noGrp="1"/>
          </p:cNvGraphicFramePr>
          <p:nvPr>
            <p:extLst/>
          </p:nvPr>
        </p:nvGraphicFramePr>
        <p:xfrm>
          <a:off x="9769890" y="3555757"/>
          <a:ext cx="1678686" cy="2430831"/>
        </p:xfrm>
        <a:graphic>
          <a:graphicData uri="http://schemas.openxmlformats.org/drawingml/2006/table">
            <a:tbl>
              <a:tblPr bandRow="1"/>
              <a:tblGrid>
                <a:gridCol w="1678686">
                  <a:extLst>
                    <a:ext uri="{9D8B030D-6E8A-4147-A177-3AD203B41FA5}">
                      <a16:colId xmlns:a16="http://schemas.microsoft.com/office/drawing/2014/main" val="20002"/>
                    </a:ext>
                  </a:extLst>
                </a:gridCol>
              </a:tblGrid>
              <a:tr h="770669">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2"/>
                  </a:ext>
                </a:extLst>
              </a:tr>
            </a:tbl>
          </a:graphicData>
        </a:graphic>
      </p:graphicFrame>
      <p:graphicFrame>
        <p:nvGraphicFramePr>
          <p:cNvPr id="44" name="Table 43">
            <a:extLst>
              <a:ext uri="{FF2B5EF4-FFF2-40B4-BE49-F238E27FC236}">
                <a16:creationId xmlns:a16="http://schemas.microsoft.com/office/drawing/2014/main" id="{3318A5D1-089D-4365-9890-8A36B7B23697}"/>
              </a:ext>
            </a:extLst>
          </p:cNvPr>
          <p:cNvGraphicFramePr>
            <a:graphicFrameLocks noGrp="1"/>
          </p:cNvGraphicFramePr>
          <p:nvPr>
            <p:extLst/>
          </p:nvPr>
        </p:nvGraphicFramePr>
        <p:xfrm>
          <a:off x="3055826" y="3557500"/>
          <a:ext cx="1677980" cy="2430831"/>
        </p:xfrm>
        <a:graphic>
          <a:graphicData uri="http://schemas.openxmlformats.org/drawingml/2006/table">
            <a:tbl>
              <a:tblPr bandRow="1"/>
              <a:tblGrid>
                <a:gridCol w="1677980">
                  <a:extLst>
                    <a:ext uri="{9D8B030D-6E8A-4147-A177-3AD203B41FA5}">
                      <a16:colId xmlns:a16="http://schemas.microsoft.com/office/drawing/2014/main" val="20002"/>
                    </a:ext>
                  </a:extLst>
                </a:gridCol>
              </a:tblGrid>
              <a:tr h="770669">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0"/>
                  </a:ext>
                </a:extLst>
              </a:tr>
              <a:tr h="761892">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20000"/>
                      </a:srgbClr>
                    </a:solidFill>
                  </a:tcPr>
                </a:tc>
                <a:extLst>
                  <a:ext uri="{0D108BD9-81ED-4DB2-BD59-A6C34878D82A}">
                    <a16:rowId xmlns:a16="http://schemas.microsoft.com/office/drawing/2014/main" val="10001"/>
                  </a:ext>
                </a:extLst>
              </a:tr>
              <a:tr h="898270">
                <a:tc>
                  <a:txBody>
                    <a:bodyPr/>
                    <a:lstStyle>
                      <a:lvl1pPr marL="0" algn="l" defTabSz="1109758" rtl="0" eaLnBrk="1" latinLnBrk="0" hangingPunct="1">
                        <a:defRPr sz="2244" kern="1200">
                          <a:solidFill>
                            <a:schemeClr val="dk1"/>
                          </a:solidFill>
                          <a:latin typeface="Segoe UI"/>
                        </a:defRPr>
                      </a:lvl1pPr>
                      <a:lvl2pPr marL="554880" algn="l" defTabSz="1109758" rtl="0" eaLnBrk="1" latinLnBrk="0" hangingPunct="1">
                        <a:defRPr sz="2244" kern="1200">
                          <a:solidFill>
                            <a:schemeClr val="dk1"/>
                          </a:solidFill>
                          <a:latin typeface="Segoe UI"/>
                        </a:defRPr>
                      </a:lvl2pPr>
                      <a:lvl3pPr marL="1109758" algn="l" defTabSz="1109758" rtl="0" eaLnBrk="1" latinLnBrk="0" hangingPunct="1">
                        <a:defRPr sz="2244" kern="1200">
                          <a:solidFill>
                            <a:schemeClr val="dk1"/>
                          </a:solidFill>
                          <a:latin typeface="Segoe UI"/>
                        </a:defRPr>
                      </a:lvl3pPr>
                      <a:lvl4pPr marL="1664639" algn="l" defTabSz="1109758" rtl="0" eaLnBrk="1" latinLnBrk="0" hangingPunct="1">
                        <a:defRPr sz="2244" kern="1200">
                          <a:solidFill>
                            <a:schemeClr val="dk1"/>
                          </a:solidFill>
                          <a:latin typeface="Segoe UI"/>
                        </a:defRPr>
                      </a:lvl4pPr>
                      <a:lvl5pPr marL="2219518" algn="l" defTabSz="1109758" rtl="0" eaLnBrk="1" latinLnBrk="0" hangingPunct="1">
                        <a:defRPr sz="2244" kern="1200">
                          <a:solidFill>
                            <a:schemeClr val="dk1"/>
                          </a:solidFill>
                          <a:latin typeface="Segoe UI"/>
                        </a:defRPr>
                      </a:lvl5pPr>
                      <a:lvl6pPr marL="2774397" algn="l" defTabSz="1109758" rtl="0" eaLnBrk="1" latinLnBrk="0" hangingPunct="1">
                        <a:defRPr sz="2244" kern="1200">
                          <a:solidFill>
                            <a:schemeClr val="dk1"/>
                          </a:solidFill>
                          <a:latin typeface="Segoe UI"/>
                        </a:defRPr>
                      </a:lvl6pPr>
                      <a:lvl7pPr marL="3329276" algn="l" defTabSz="1109758" rtl="0" eaLnBrk="1" latinLnBrk="0" hangingPunct="1">
                        <a:defRPr sz="2244" kern="1200">
                          <a:solidFill>
                            <a:schemeClr val="dk1"/>
                          </a:solidFill>
                          <a:latin typeface="Segoe UI"/>
                        </a:defRPr>
                      </a:lvl7pPr>
                      <a:lvl8pPr marL="3884156" algn="l" defTabSz="1109758" rtl="0" eaLnBrk="1" latinLnBrk="0" hangingPunct="1">
                        <a:defRPr sz="2244" kern="1200">
                          <a:solidFill>
                            <a:schemeClr val="dk1"/>
                          </a:solidFill>
                          <a:latin typeface="Segoe UI"/>
                        </a:defRPr>
                      </a:lvl8pPr>
                      <a:lvl9pPr marL="4439035" algn="l" defTabSz="1109758" rtl="0" eaLnBrk="1" latinLnBrk="0" hangingPunct="1">
                        <a:defRPr sz="2244" kern="1200">
                          <a:solidFill>
                            <a:schemeClr val="dk1"/>
                          </a:solidFill>
                          <a:latin typeface="Segoe UI"/>
                        </a:defRPr>
                      </a:lvl9pPr>
                    </a:lstStyle>
                    <a:p>
                      <a:pPr algn="ctr"/>
                      <a:r>
                        <a:rPr lang="en-US" sz="1700" b="1" dirty="0"/>
                        <a:t>Not</a:t>
                      </a:r>
                      <a:br>
                        <a:rPr lang="en-US" sz="1700" b="1" dirty="0"/>
                      </a:br>
                      <a:r>
                        <a:rPr lang="en-US" sz="1700" b="1" dirty="0"/>
                        <a:t>shared</a:t>
                      </a:r>
                    </a:p>
                  </a:txBody>
                  <a:tcPr marL="91427" marR="91427" marT="45713" marB="45713" anchor="ctr" anchorCtr="1">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442359">
                        <a:tint val="40000"/>
                      </a:srgb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03147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500"/>
                                        <p:tgtEl>
                                          <p:spTgt spid="3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wipe(up)">
                                      <p:cBhvr>
                                        <p:cTn id="11" dur="500"/>
                                        <p:tgtEl>
                                          <p:spTgt spid="3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up)">
                                      <p:cBhvr>
                                        <p:cTn id="16" dur="500"/>
                                        <p:tgtEl>
                                          <p:spTgt spid="36"/>
                                        </p:tgtEl>
                                      </p:cBhvr>
                                    </p:animEffec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wipe(up)">
                                      <p:cBhvr>
                                        <p:cTn id="20" dur="500"/>
                                        <p:tgtEl>
                                          <p:spTgt spid="4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wipe(up)">
                                      <p:cBhvr>
                                        <p:cTn id="25" dur="500"/>
                                        <p:tgtEl>
                                          <p:spTgt spid="41"/>
                                        </p:tgtEl>
                                      </p:cBhvr>
                                    </p:animEffec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up)">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P spid="41"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Network Communication</a:t>
            </a:r>
            <a:endParaRPr lang="en-US" dirty="0"/>
          </a:p>
        </p:txBody>
      </p:sp>
      <p:sp>
        <p:nvSpPr>
          <p:cNvPr id="3" name="Text Placeholder 2">
            <a:extLst>
              <a:ext uri="{FF2B5EF4-FFF2-40B4-BE49-F238E27FC236}">
                <a16:creationId xmlns:a16="http://schemas.microsoft.com/office/drawing/2014/main" id="{C406A844-3DC6-4993-9D48-07EC93280775}"/>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357760307"/>
      </p:ext>
    </p:extLst>
  </p:cSld>
  <p:clrMapOvr>
    <a:masterClrMapping/>
  </p:clrMapOvr>
  <p:transition>
    <p:fade/>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356616" y="265176"/>
            <a:ext cx="12435840" cy="658368"/>
          </a:xfrm>
          <a:prstGeom prst="rect">
            <a:avLst/>
          </a:prstGeom>
        </p:spPr>
        <p:txBody>
          <a:bodyPr lIns="0">
            <a:normAutofit/>
          </a:bodyPr>
          <a:lstStyle>
            <a:lvl1pPr defTabSz="1109758">
              <a:lnSpc>
                <a:spcPct val="90000"/>
              </a:lnSpc>
              <a:spcBef>
                <a:spcPct val="0"/>
              </a:spcBef>
              <a:buNone/>
              <a:defRPr lang="en-US" sz="3200" spc="-59" baseline="0">
                <a:latin typeface="Segoe UI Light" pitchFamily="34" charset="0"/>
                <a:ea typeface="Segoe UI" pitchFamily="34" charset="0"/>
                <a:cs typeface="Segoe UI" pitchFamily="34" charset="0"/>
              </a:defRPr>
            </a:lvl1pPr>
          </a:lstStyle>
          <a:p>
            <a:r>
              <a:rPr lang="en-US" dirty="0"/>
              <a:t>Eight Fallacies of Distributed Computing</a:t>
            </a:r>
          </a:p>
        </p:txBody>
      </p:sp>
      <p:graphicFrame>
        <p:nvGraphicFramePr>
          <p:cNvPr id="4" name="Table 3"/>
          <p:cNvGraphicFramePr>
            <a:graphicFrameLocks noGrp="1"/>
          </p:cNvGraphicFramePr>
          <p:nvPr>
            <p:extLst/>
          </p:nvPr>
        </p:nvGraphicFramePr>
        <p:xfrm>
          <a:off x="579437" y="1516062"/>
          <a:ext cx="11160866" cy="4233186"/>
        </p:xfrm>
        <a:graphic>
          <a:graphicData uri="http://schemas.openxmlformats.org/drawingml/2006/table">
            <a:tbl>
              <a:tblPr firstRow="1" bandRow="1">
                <a:tableStyleId>{21E4AEA4-8DFA-4A89-87EB-49C32662AFE0}</a:tableStyleId>
              </a:tblPr>
              <a:tblGrid>
                <a:gridCol w="4335375">
                  <a:extLst>
                    <a:ext uri="{9D8B030D-6E8A-4147-A177-3AD203B41FA5}">
                      <a16:colId xmlns:a16="http://schemas.microsoft.com/office/drawing/2014/main" val="3357140681"/>
                    </a:ext>
                  </a:extLst>
                </a:gridCol>
                <a:gridCol w="6825491">
                  <a:extLst>
                    <a:ext uri="{9D8B030D-6E8A-4147-A177-3AD203B41FA5}">
                      <a16:colId xmlns:a16="http://schemas.microsoft.com/office/drawing/2014/main" val="661684228"/>
                    </a:ext>
                  </a:extLst>
                </a:gridCol>
              </a:tblGrid>
              <a:tr h="502770">
                <a:tc>
                  <a:txBody>
                    <a:bodyPr/>
                    <a:lstStyle/>
                    <a:p>
                      <a:r>
                        <a:rPr lang="en-US" sz="2000" dirty="0"/>
                        <a:t>Fallacy</a:t>
                      </a:r>
                    </a:p>
                  </a:txBody>
                  <a:tcPr marL="93260" marR="93260" marT="46630" marB="46630"/>
                </a:tc>
                <a:tc>
                  <a:txBody>
                    <a:bodyPr/>
                    <a:lstStyle/>
                    <a:p>
                      <a:r>
                        <a:rPr lang="en-US" sz="2000" dirty="0"/>
                        <a:t>Effect</a:t>
                      </a:r>
                      <a:endParaRPr lang="en-US" sz="2400" dirty="0"/>
                    </a:p>
                  </a:txBody>
                  <a:tcPr marL="93260" marR="93260" marT="46630" marB="46630"/>
                </a:tc>
                <a:extLst>
                  <a:ext uri="{0D108BD9-81ED-4DB2-BD59-A6C34878D82A}">
                    <a16:rowId xmlns:a16="http://schemas.microsoft.com/office/drawing/2014/main" val="4229990677"/>
                  </a:ext>
                </a:extLst>
              </a:tr>
              <a:tr h="466302">
                <a:tc>
                  <a:txBody>
                    <a:bodyPr/>
                    <a:lstStyle/>
                    <a:p>
                      <a:r>
                        <a:rPr lang="en-US" sz="1800" kern="1200" spc="0" baseline="0" dirty="0"/>
                        <a:t>The network is reliable</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App needs error handling/retry</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3340568158"/>
                  </a:ext>
                </a:extLst>
              </a:tr>
              <a:tr h="466302">
                <a:tc>
                  <a:txBody>
                    <a:bodyPr/>
                    <a:lstStyle/>
                    <a:p>
                      <a:r>
                        <a:rPr lang="en-US" sz="1800" kern="1200" spc="0" baseline="0" dirty="0"/>
                        <a:t>Latency is zero</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App should minimize # of requests</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1708346073"/>
                  </a:ext>
                </a:extLst>
              </a:tr>
              <a:tr h="466302">
                <a:tc>
                  <a:txBody>
                    <a:bodyPr/>
                    <a:lstStyle/>
                    <a:p>
                      <a:r>
                        <a:rPr lang="en-US" sz="1800" kern="1200" spc="0" baseline="0" dirty="0"/>
                        <a:t>Bandwidth is infinite</a:t>
                      </a:r>
                      <a:endParaRPr lang="en-US" sz="1800" kern="1200" spc="0" baseline="0" dirty="0">
                        <a:solidFill>
                          <a:schemeClr val="tx1"/>
                        </a:solidFill>
                        <a:latin typeface="+mn-lt"/>
                        <a:ea typeface="+mn-ea"/>
                        <a:cs typeface="+mn-cs"/>
                      </a:endParaRPr>
                    </a:p>
                  </a:txBody>
                  <a:tcPr marL="93260" marR="93260" marT="46630" marB="46630"/>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spc="0" baseline="0" dirty="0"/>
                        <a:t>App should send small payloads</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87157083"/>
                  </a:ext>
                </a:extLst>
              </a:tr>
              <a:tr h="466302">
                <a:tc>
                  <a:txBody>
                    <a:bodyPr/>
                    <a:lstStyle/>
                    <a:p>
                      <a:r>
                        <a:rPr lang="en-US" sz="1800" kern="1200" spc="0" baseline="0" dirty="0"/>
                        <a:t>The network is secure</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App must secure its data/authenticate requests</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830342469"/>
                  </a:ext>
                </a:extLst>
              </a:tr>
              <a:tr h="466302">
                <a:tc>
                  <a:txBody>
                    <a:bodyPr/>
                    <a:lstStyle/>
                    <a:p>
                      <a:r>
                        <a:rPr lang="en-US" sz="1800" kern="1200" spc="0" baseline="0" dirty="0"/>
                        <a:t>Topology doesn't change</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Changes affect latency, bandwidth, &amp; endpoints</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101206034"/>
                  </a:ext>
                </a:extLst>
              </a:tr>
              <a:tr h="466302">
                <a:tc>
                  <a:txBody>
                    <a:bodyPr/>
                    <a:lstStyle/>
                    <a:p>
                      <a:r>
                        <a:rPr lang="en-US" sz="1800" kern="1200" spc="0" baseline="0" dirty="0"/>
                        <a:t>There is one administrator</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Changes affect ability to reach destination</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4082501844"/>
                  </a:ext>
                </a:extLst>
              </a:tr>
              <a:tr h="466302">
                <a:tc>
                  <a:txBody>
                    <a:bodyPr/>
                    <a:lstStyle/>
                    <a:p>
                      <a:r>
                        <a:rPr lang="en-US" sz="1800" kern="1200" spc="0" baseline="0" dirty="0"/>
                        <a:t>Transport cost is zero</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Costs must be budgeted</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455336378"/>
                  </a:ext>
                </a:extLst>
              </a:tr>
              <a:tr h="46630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spc="0" baseline="0" dirty="0"/>
                        <a:t>The network is homogeneous</a:t>
                      </a:r>
                      <a:endParaRPr lang="en-US" sz="1800" kern="1200" spc="0" baseline="0" dirty="0">
                        <a:solidFill>
                          <a:schemeClr val="tx1"/>
                        </a:solidFill>
                        <a:latin typeface="+mn-lt"/>
                        <a:ea typeface="+mn-ea"/>
                        <a:cs typeface="+mn-cs"/>
                      </a:endParaRPr>
                    </a:p>
                  </a:txBody>
                  <a:tcPr marL="93260" marR="93260" marT="46630" marB="46630"/>
                </a:tc>
                <a:tc>
                  <a:txBody>
                    <a:bodyPr/>
                    <a:lstStyle/>
                    <a:p>
                      <a:r>
                        <a:rPr lang="en-US" sz="1800" kern="1200" spc="0" baseline="0" dirty="0"/>
                        <a:t>Affects reliability, latency, &amp; bandwidth</a:t>
                      </a:r>
                      <a:endParaRPr lang="en-US" sz="1800" kern="1200" spc="0" baseline="0" dirty="0">
                        <a:solidFill>
                          <a:schemeClr val="tx1"/>
                        </a:solidFill>
                        <a:latin typeface="+mn-lt"/>
                        <a:ea typeface="+mn-ea"/>
                        <a:cs typeface="+mn-cs"/>
                      </a:endParaRPr>
                    </a:p>
                  </a:txBody>
                  <a:tcPr marL="93260" marR="93260" marT="46630" marB="46630"/>
                </a:tc>
                <a:extLst>
                  <a:ext uri="{0D108BD9-81ED-4DB2-BD59-A6C34878D82A}">
                    <a16:rowId xmlns:a16="http://schemas.microsoft.com/office/drawing/2014/main" val="2781065863"/>
                  </a:ext>
                </a:extLst>
              </a:tr>
            </a:tbl>
          </a:graphicData>
        </a:graphic>
      </p:graphicFrame>
      <p:sp>
        <p:nvSpPr>
          <p:cNvPr id="2" name="TextBox 1">
            <a:extLst>
              <a:ext uri="{FF2B5EF4-FFF2-40B4-BE49-F238E27FC236}">
                <a16:creationId xmlns:a16="http://schemas.microsoft.com/office/drawing/2014/main" id="{27C53333-6134-4F14-B991-E8CEB18E8A8E}"/>
              </a:ext>
            </a:extLst>
          </p:cNvPr>
          <p:cNvSpPr txBox="1"/>
          <p:nvPr/>
        </p:nvSpPr>
        <p:spPr>
          <a:xfrm>
            <a:off x="2715788" y="5918201"/>
            <a:ext cx="6888163" cy="553998"/>
          </a:xfrm>
          <a:prstGeom prst="rect">
            <a:avLst/>
          </a:prstGeom>
        </p:spPr>
        <p:txBody>
          <a:bodyPr vert="horz" wrap="square" lIns="91440" tIns="91440" rIns="91440" bIns="91440" rtlCol="0" anchor="t">
            <a:spAutoFit/>
          </a:bodyPr>
          <a:lstStyle/>
          <a:p>
            <a:r>
              <a:rPr lang="en-US" sz="2400" dirty="0">
                <a:hlinkClick r:id="rId3"/>
              </a:rPr>
              <a:t>http://www.rgoarchitects.com/Files/fallacies.pdf</a:t>
            </a:r>
            <a:endParaRPr lang="en-US" sz="2400"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181790102"/>
      </p:ext>
    </p:extLst>
  </p:cSld>
  <p:clrMapOvr>
    <a:masterClrMapping/>
  </p:clrMapOvr>
  <p:transition>
    <p:fade/>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lIns="0">
            <a:normAutofit/>
          </a:bodyPr>
          <a:lstStyle/>
          <a:p>
            <a:r>
              <a:rPr lang="en-US" dirty="0"/>
              <a:t>Forward &amp; Reverse Proxies</a:t>
            </a:r>
          </a:p>
        </p:txBody>
      </p:sp>
      <p:cxnSp>
        <p:nvCxnSpPr>
          <p:cNvPr id="50" name="Straight Connector 49"/>
          <p:cNvCxnSpPr/>
          <p:nvPr/>
        </p:nvCxnSpPr>
        <p:spPr>
          <a:xfrm>
            <a:off x="6072518" y="1217370"/>
            <a:ext cx="37683" cy="5544004"/>
          </a:xfrm>
          <a:prstGeom prst="line">
            <a:avLst/>
          </a:prstGeom>
          <a:ln w="5080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88" name="TextBox 87"/>
          <p:cNvSpPr txBox="1"/>
          <p:nvPr/>
        </p:nvSpPr>
        <p:spPr>
          <a:xfrm>
            <a:off x="1594078" y="1117069"/>
            <a:ext cx="3604123" cy="647165"/>
          </a:xfrm>
          <a:prstGeom prst="rect">
            <a:avLst/>
          </a:prstGeom>
          <a:noFill/>
        </p:spPr>
        <p:txBody>
          <a:bodyPr wrap="square" lIns="186521" tIns="149217" rIns="186521" bIns="149217" rtlCol="0">
            <a:spAutoFit/>
          </a:bodyPr>
          <a:lstStyle/>
          <a:p>
            <a:pPr>
              <a:lnSpc>
                <a:spcPct val="90000"/>
              </a:lnSpc>
              <a:spcAft>
                <a:spcPts val="612"/>
              </a:spcAft>
            </a:pPr>
            <a:r>
              <a:rPr lang="en-US" sz="2448" b="1" dirty="0">
                <a:gradFill>
                  <a:gsLst>
                    <a:gs pos="2917">
                      <a:schemeClr val="tx1"/>
                    </a:gs>
                    <a:gs pos="30000">
                      <a:schemeClr val="tx1"/>
                    </a:gs>
                  </a:gsLst>
                  <a:lin ang="5400000" scaled="0"/>
                </a:gradFill>
              </a:rPr>
              <a:t>Client Infrastructure</a:t>
            </a:r>
          </a:p>
        </p:txBody>
      </p:sp>
      <p:sp>
        <p:nvSpPr>
          <p:cNvPr id="89" name="TextBox 88"/>
          <p:cNvSpPr txBox="1"/>
          <p:nvPr/>
        </p:nvSpPr>
        <p:spPr>
          <a:xfrm>
            <a:off x="7301955" y="1158567"/>
            <a:ext cx="3604123" cy="647165"/>
          </a:xfrm>
          <a:prstGeom prst="rect">
            <a:avLst/>
          </a:prstGeom>
          <a:noFill/>
        </p:spPr>
        <p:txBody>
          <a:bodyPr wrap="square" lIns="186521" tIns="149217" rIns="186521" bIns="149217" rtlCol="0">
            <a:spAutoFit/>
          </a:bodyPr>
          <a:lstStyle/>
          <a:p>
            <a:pPr algn="ctr">
              <a:lnSpc>
                <a:spcPct val="90000"/>
              </a:lnSpc>
              <a:spcAft>
                <a:spcPts val="612"/>
              </a:spcAft>
            </a:pPr>
            <a:r>
              <a:rPr lang="en-US" sz="2448" b="1" dirty="0">
                <a:gradFill>
                  <a:gsLst>
                    <a:gs pos="2917">
                      <a:schemeClr val="tx1"/>
                    </a:gs>
                    <a:gs pos="30000">
                      <a:schemeClr val="tx1"/>
                    </a:gs>
                  </a:gsLst>
                  <a:lin ang="5400000" scaled="0"/>
                </a:gradFill>
              </a:rPr>
              <a:t>Server Infrastructure</a:t>
            </a:r>
          </a:p>
        </p:txBody>
      </p:sp>
      <p:sp>
        <p:nvSpPr>
          <p:cNvPr id="34" name="Rectangle 33"/>
          <p:cNvSpPr/>
          <p:nvPr/>
        </p:nvSpPr>
        <p:spPr bwMode="auto">
          <a:xfrm>
            <a:off x="906931" y="1892787"/>
            <a:ext cx="1843187"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Client-1</a:t>
            </a:r>
          </a:p>
        </p:txBody>
      </p:sp>
      <p:sp>
        <p:nvSpPr>
          <p:cNvPr id="35" name="Rectangle 34"/>
          <p:cNvSpPr/>
          <p:nvPr/>
        </p:nvSpPr>
        <p:spPr bwMode="auto">
          <a:xfrm>
            <a:off x="906930" y="2710003"/>
            <a:ext cx="1843187" cy="369318"/>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Client-2</a:t>
            </a:r>
          </a:p>
        </p:txBody>
      </p:sp>
      <p:sp>
        <p:nvSpPr>
          <p:cNvPr id="36" name="Rectangle 35"/>
          <p:cNvSpPr/>
          <p:nvPr/>
        </p:nvSpPr>
        <p:spPr bwMode="auto">
          <a:xfrm>
            <a:off x="3662118" y="2075759"/>
            <a:ext cx="1935567" cy="929378"/>
          </a:xfrm>
          <a:prstGeom prst="rect">
            <a:avLst/>
          </a:prstGeom>
          <a:gradFill flip="none" rotWithShape="1">
            <a:gsLst>
              <a:gs pos="0">
                <a:srgbClr val="442359">
                  <a:lumMod val="67000"/>
                </a:srgbClr>
              </a:gs>
              <a:gs pos="48000">
                <a:srgbClr val="442359">
                  <a:lumMod val="97000"/>
                  <a:lumOff val="3000"/>
                </a:srgbClr>
              </a:gs>
              <a:gs pos="100000">
                <a:srgbClr val="442359">
                  <a:lumMod val="60000"/>
                  <a:lumOff val="40000"/>
                </a:srgbClr>
              </a:gs>
            </a:gsLst>
            <a:lin ang="16200000" scaled="1"/>
            <a:tileRect/>
          </a:gradFill>
          <a:ln>
            <a:noFill/>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(Forward)</a:t>
            </a: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Proxy</a:t>
            </a:r>
          </a:p>
        </p:txBody>
      </p:sp>
      <p:cxnSp>
        <p:nvCxnSpPr>
          <p:cNvPr id="37" name="Straight Arrow Connector 36"/>
          <p:cNvCxnSpPr>
            <a:stCxn id="34" idx="3"/>
            <a:endCxn id="36" idx="1"/>
          </p:cNvCxnSpPr>
          <p:nvPr/>
        </p:nvCxnSpPr>
        <p:spPr>
          <a:xfrm>
            <a:off x="2750118" y="2094328"/>
            <a:ext cx="911999" cy="446120"/>
          </a:xfrm>
          <a:prstGeom prst="straightConnector1">
            <a:avLst/>
          </a:prstGeom>
          <a:noFill/>
          <a:ln w="50800" cap="flat" cmpd="sng" algn="ctr">
            <a:solidFill>
              <a:srgbClr val="505050"/>
            </a:solidFill>
            <a:prstDash val="solid"/>
            <a:headEnd type="none"/>
            <a:tailEnd type="triangle"/>
          </a:ln>
          <a:effectLst/>
        </p:spPr>
      </p:cxnSp>
      <p:cxnSp>
        <p:nvCxnSpPr>
          <p:cNvPr id="38" name="Straight Arrow Connector 37"/>
          <p:cNvCxnSpPr>
            <a:stCxn id="35" idx="3"/>
            <a:endCxn id="36" idx="1"/>
          </p:cNvCxnSpPr>
          <p:nvPr/>
        </p:nvCxnSpPr>
        <p:spPr>
          <a:xfrm flipV="1">
            <a:off x="2750118" y="2540449"/>
            <a:ext cx="912000" cy="371096"/>
          </a:xfrm>
          <a:prstGeom prst="straightConnector1">
            <a:avLst/>
          </a:prstGeom>
          <a:noFill/>
          <a:ln w="50800" cap="flat" cmpd="sng" algn="ctr">
            <a:solidFill>
              <a:srgbClr val="505050"/>
            </a:solidFill>
            <a:prstDash val="solid"/>
            <a:headEnd type="none"/>
            <a:tailEnd type="triangle"/>
          </a:ln>
          <a:effectLst/>
        </p:spPr>
      </p:cxnSp>
      <p:cxnSp>
        <p:nvCxnSpPr>
          <p:cNvPr id="39" name="Straight Arrow Connector 38"/>
          <p:cNvCxnSpPr>
            <a:stCxn id="36" idx="3"/>
            <a:endCxn id="41" idx="1"/>
          </p:cNvCxnSpPr>
          <p:nvPr/>
        </p:nvCxnSpPr>
        <p:spPr>
          <a:xfrm>
            <a:off x="5597685" y="2540449"/>
            <a:ext cx="988533" cy="3864"/>
          </a:xfrm>
          <a:prstGeom prst="straightConnector1">
            <a:avLst/>
          </a:prstGeom>
          <a:noFill/>
          <a:ln w="50800" cap="flat" cmpd="sng" algn="ctr">
            <a:solidFill>
              <a:srgbClr val="505050"/>
            </a:solidFill>
            <a:prstDash val="solid"/>
            <a:headEnd type="none"/>
            <a:tailEnd type="triangle"/>
          </a:ln>
          <a:effectLst/>
        </p:spPr>
      </p:cxnSp>
      <p:sp>
        <p:nvSpPr>
          <p:cNvPr id="40" name="Rectangle 39"/>
          <p:cNvSpPr/>
          <p:nvPr/>
        </p:nvSpPr>
        <p:spPr bwMode="auto">
          <a:xfrm>
            <a:off x="9909481" y="1795099"/>
            <a:ext cx="1606148" cy="603200"/>
          </a:xfrm>
          <a:prstGeom prst="rect">
            <a:avLst/>
          </a:prstGeom>
          <a:solidFill>
            <a:srgbClr val="FF000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Server-1</a:t>
            </a:r>
          </a:p>
        </p:txBody>
      </p:sp>
      <p:sp>
        <p:nvSpPr>
          <p:cNvPr id="41" name="Rectangle 40"/>
          <p:cNvSpPr/>
          <p:nvPr/>
        </p:nvSpPr>
        <p:spPr bwMode="auto">
          <a:xfrm>
            <a:off x="6586218" y="2079624"/>
            <a:ext cx="1935567" cy="929378"/>
          </a:xfrm>
          <a:prstGeom prst="rect">
            <a:avLst/>
          </a:prstGeom>
          <a:gradFill flip="none" rotWithShape="1">
            <a:gsLst>
              <a:gs pos="0">
                <a:srgbClr val="442359">
                  <a:lumMod val="67000"/>
                </a:srgbClr>
              </a:gs>
              <a:gs pos="48000">
                <a:srgbClr val="442359">
                  <a:lumMod val="97000"/>
                  <a:lumOff val="3000"/>
                </a:srgbClr>
              </a:gs>
              <a:gs pos="100000">
                <a:srgbClr val="442359">
                  <a:lumMod val="60000"/>
                  <a:lumOff val="40000"/>
                </a:srgbClr>
              </a:gs>
            </a:gsLst>
            <a:lin ang="16200000" scaled="1"/>
            <a:tileRect/>
          </a:gradFill>
          <a:ln>
            <a:noFill/>
          </a:ln>
          <a:effectLst/>
        </p:spPr>
        <p:txBody>
          <a:bodyPr rot="0" spcFirstLastPara="0" vertOverflow="overflow" horzOverflow="overflow" vert="horz" wrap="square" lIns="182854" tIns="146283" rIns="182854" bIns="146283" numCol="1" spcCol="0" rtlCol="0" fromWordArt="0" anchor="ctr"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Reverse</a:t>
            </a: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Proxy</a:t>
            </a:r>
          </a:p>
        </p:txBody>
      </p:sp>
      <p:cxnSp>
        <p:nvCxnSpPr>
          <p:cNvPr id="42" name="Straight Arrow Connector 41"/>
          <p:cNvCxnSpPr>
            <a:stCxn id="41" idx="3"/>
            <a:endCxn id="40" idx="1"/>
          </p:cNvCxnSpPr>
          <p:nvPr/>
        </p:nvCxnSpPr>
        <p:spPr>
          <a:xfrm flipV="1">
            <a:off x="8521785" y="2098193"/>
            <a:ext cx="1387696" cy="446120"/>
          </a:xfrm>
          <a:prstGeom prst="straightConnector1">
            <a:avLst/>
          </a:prstGeom>
          <a:noFill/>
          <a:ln w="50800" cap="flat" cmpd="sng" algn="ctr">
            <a:solidFill>
              <a:srgbClr val="505050"/>
            </a:solidFill>
            <a:prstDash val="solid"/>
            <a:headEnd type="none"/>
            <a:tailEnd type="triangle"/>
          </a:ln>
          <a:effectLst/>
        </p:spPr>
      </p:cxnSp>
      <p:sp>
        <p:nvSpPr>
          <p:cNvPr id="43" name="Rectangle 42"/>
          <p:cNvSpPr/>
          <p:nvPr/>
        </p:nvSpPr>
        <p:spPr bwMode="auto">
          <a:xfrm>
            <a:off x="9909481" y="2677696"/>
            <a:ext cx="1606148" cy="603200"/>
          </a:xfrm>
          <a:prstGeom prst="rect">
            <a:avLst/>
          </a:prstGeom>
          <a:solidFill>
            <a:srgbClr val="FF0000"/>
          </a:solidFill>
          <a:ln w="3175" cap="flat" cmpd="sng" algn="ctr">
            <a:noFill/>
            <a:prstDash val="solid"/>
            <a:headEnd type="none" w="med" len="med"/>
            <a:tailEnd type="none" w="med" len="med"/>
          </a:ln>
          <a:effectLst/>
        </p:spPr>
        <p:txBody>
          <a:bodyPr vert="horz" wrap="square" lIns="0" tIns="46630" rIns="0" bIns="46630" numCol="1" rtlCol="0" anchor="ctr" anchorCtr="0" compatLnSpc="1">
            <a:prstTxWarp prst="textNoShape">
              <a:avLst/>
            </a:prstTxWarp>
          </a:bodyPr>
          <a:lstStyle/>
          <a:p>
            <a:pPr marL="0" marR="0" lvl="0" indent="0" algn="ctr" defTabSz="932293"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Server-2</a:t>
            </a:r>
          </a:p>
        </p:txBody>
      </p:sp>
      <p:cxnSp>
        <p:nvCxnSpPr>
          <p:cNvPr id="44" name="Straight Arrow Connector 43"/>
          <p:cNvCxnSpPr>
            <a:stCxn id="41" idx="3"/>
            <a:endCxn id="43" idx="1"/>
          </p:cNvCxnSpPr>
          <p:nvPr/>
        </p:nvCxnSpPr>
        <p:spPr>
          <a:xfrm>
            <a:off x="8521785" y="2544312"/>
            <a:ext cx="1387696" cy="436478"/>
          </a:xfrm>
          <a:prstGeom prst="straightConnector1">
            <a:avLst/>
          </a:prstGeom>
          <a:noFill/>
          <a:ln w="50800" cap="flat" cmpd="sng" algn="ctr">
            <a:solidFill>
              <a:srgbClr val="505050"/>
            </a:solidFill>
            <a:prstDash val="solid"/>
            <a:headEnd type="none"/>
            <a:tailEnd type="triangle"/>
          </a:ln>
          <a:effectLst/>
        </p:spPr>
      </p:cxnSp>
      <p:sp>
        <p:nvSpPr>
          <p:cNvPr id="45" name="TextBox 44"/>
          <p:cNvSpPr txBox="1"/>
          <p:nvPr/>
        </p:nvSpPr>
        <p:spPr>
          <a:xfrm>
            <a:off x="906930" y="3305117"/>
            <a:ext cx="4690755" cy="2344075"/>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Processes outgoing requests:</a:t>
            </a:r>
          </a:p>
          <a:p>
            <a:pPr marL="349724" marR="0" lvl="0" indent="-349724" defTabSz="932742"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Content filtering</a:t>
            </a:r>
            <a:b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(ex: censoring, translation)</a:t>
            </a:r>
          </a:p>
          <a:p>
            <a:pPr marL="349724" marR="0" lvl="0" indent="-349724" defTabSz="932742"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Caching</a:t>
            </a:r>
          </a:p>
          <a:p>
            <a:pPr marL="349724" marR="0" lvl="0" indent="-349724" defTabSz="932742"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Logging, monitoring</a:t>
            </a:r>
          </a:p>
          <a:p>
            <a:pPr marL="349724" marR="0" lvl="0" indent="-349724" defTabSz="932742" eaLnBrk="1" fontAlgn="auto" latinLnBrk="0" hangingPunct="1">
              <a:lnSpc>
                <a:spcPct val="90000"/>
              </a:lnSpc>
              <a:spcBef>
                <a:spcPts val="0"/>
              </a:spcBef>
              <a:spcAft>
                <a:spcPts val="612"/>
              </a:spcAft>
              <a:buClrTx/>
              <a:buSzTx/>
              <a:buFont typeface="Arial" panose="020B0604020202020204" pitchFamily="34" charset="0"/>
              <a:buChar char="•"/>
              <a:tabLst/>
              <a:defRPr/>
            </a:pPr>
            <a:r>
              <a:rPr kumimoji="0" lang="en-US" sz="2040" b="0" i="0" u="none" strike="noStrike" kern="0" cap="none" spc="0" normalizeH="0" baseline="0" noProof="0" dirty="0">
                <a:ln>
                  <a:noFill/>
                </a:ln>
                <a:gradFill>
                  <a:gsLst>
                    <a:gs pos="2917">
                      <a:srgbClr val="505050"/>
                    </a:gs>
                    <a:gs pos="30000">
                      <a:srgbClr val="505050"/>
                    </a:gs>
                  </a:gsLst>
                  <a:lin ang="5400000" scaled="0"/>
                </a:gradFill>
                <a:effectLst/>
                <a:uLnTx/>
                <a:uFillTx/>
              </a:rPr>
              <a:t>Client anonymization</a:t>
            </a:r>
          </a:p>
        </p:txBody>
      </p:sp>
      <p:sp>
        <p:nvSpPr>
          <p:cNvPr id="18" name="TextBox 17">
            <a:extLst>
              <a:ext uri="{FF2B5EF4-FFF2-40B4-BE49-F238E27FC236}">
                <a16:creationId xmlns:a16="http://schemas.microsoft.com/office/drawing/2014/main" id="{D0DE59B9-EC96-4027-86FD-C53DECDA079B}"/>
              </a:ext>
            </a:extLst>
          </p:cNvPr>
          <p:cNvSpPr txBox="1"/>
          <p:nvPr/>
        </p:nvSpPr>
        <p:spPr>
          <a:xfrm>
            <a:off x="6456798" y="3206589"/>
            <a:ext cx="5468282" cy="3659207"/>
          </a:xfrm>
          <a:prstGeom prst="rect">
            <a:avLst/>
          </a:prstGeom>
          <a:noFill/>
        </p:spPr>
        <p:txBody>
          <a:bodyPr wrap="square" lIns="182880" tIns="146304" rIns="182880" bIns="146304" rtlCol="0">
            <a:spAutoFit/>
          </a:bodyPr>
          <a:lstStyle/>
          <a:p>
            <a:pPr>
              <a:lnSpc>
                <a:spcPct val="90000"/>
              </a:lnSpc>
              <a:spcAft>
                <a:spcPts val="600"/>
              </a:spcAft>
            </a:pPr>
            <a:r>
              <a:rPr lang="en-US" sz="2040" dirty="0">
                <a:gradFill>
                  <a:gsLst>
                    <a:gs pos="2917">
                      <a:schemeClr val="tx1"/>
                    </a:gs>
                    <a:gs pos="30000">
                      <a:schemeClr val="tx1"/>
                    </a:gs>
                  </a:gsLst>
                  <a:lin ang="5400000" scaled="0"/>
                </a:gradFill>
              </a:rPr>
              <a:t>Processes incoming requests:</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Stable client endpoint over changing server instances’ endpoints</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Load balancing (Levels 4 [</a:t>
            </a:r>
            <a:r>
              <a:rPr lang="en-US" sz="2040" dirty="0" err="1">
                <a:gradFill>
                  <a:gsLst>
                    <a:gs pos="2917">
                      <a:schemeClr val="tx1"/>
                    </a:gs>
                    <a:gs pos="30000">
                      <a:schemeClr val="tx1"/>
                    </a:gs>
                  </a:gsLst>
                  <a:lin ang="5400000" scaled="0"/>
                </a:gradFill>
              </a:rPr>
              <a:t>udp</a:t>
            </a:r>
            <a:r>
              <a:rPr lang="en-US" sz="2040" dirty="0">
                <a:gradFill>
                  <a:gsLst>
                    <a:gs pos="2917">
                      <a:schemeClr val="tx1"/>
                    </a:gs>
                    <a:gs pos="30000">
                      <a:schemeClr val="tx1"/>
                    </a:gs>
                  </a:gsLst>
                  <a:lin ang="5400000" scaled="0"/>
                </a:gradFill>
              </a:rPr>
              <a:t>/</a:t>
            </a:r>
            <a:r>
              <a:rPr lang="en-US" sz="2040" dirty="0" err="1">
                <a:gradFill>
                  <a:gsLst>
                    <a:gs pos="2917">
                      <a:schemeClr val="tx1"/>
                    </a:gs>
                    <a:gs pos="30000">
                      <a:schemeClr val="tx1"/>
                    </a:gs>
                  </a:gsLst>
                  <a:lin ang="5400000" scaled="0"/>
                </a:gradFill>
              </a:rPr>
              <a:t>tcp</a:t>
            </a:r>
            <a:r>
              <a:rPr lang="en-US" sz="2040" dirty="0">
                <a:gradFill>
                  <a:gsLst>
                    <a:gs pos="2917">
                      <a:schemeClr val="tx1"/>
                    </a:gs>
                    <a:gs pos="30000">
                      <a:schemeClr val="tx1"/>
                    </a:gs>
                  </a:gsLst>
                  <a:lin ang="5400000" scaled="0"/>
                </a:gradFill>
              </a:rPr>
              <a:t>] &amp;</a:t>
            </a:r>
            <a:br>
              <a:rPr lang="en-US" sz="2040" dirty="0">
                <a:gradFill>
                  <a:gsLst>
                    <a:gs pos="2917">
                      <a:schemeClr val="tx1"/>
                    </a:gs>
                    <a:gs pos="30000">
                      <a:schemeClr val="tx1"/>
                    </a:gs>
                  </a:gsLst>
                  <a:lin ang="5400000" scaled="0"/>
                </a:gradFill>
              </a:rPr>
            </a:br>
            <a:r>
              <a:rPr lang="en-US" sz="2040" dirty="0">
                <a:gradFill>
                  <a:gsLst>
                    <a:gs pos="2917">
                      <a:schemeClr val="tx1"/>
                    </a:gs>
                    <a:gs pos="30000">
                      <a:schemeClr val="tx1"/>
                    </a:gs>
                  </a:gsLst>
                  <a:lin ang="5400000" scaled="0"/>
                </a:gradFill>
              </a:rPr>
              <a:t>7 [http]), server selection, A/B testing</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SSL termination</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Caching</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Authentication/validation</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Tenant throttling/billing</a:t>
            </a:r>
          </a:p>
          <a:p>
            <a:pPr marL="342900" indent="-342900">
              <a:lnSpc>
                <a:spcPct val="90000"/>
              </a:lnSpc>
              <a:spcAft>
                <a:spcPts val="600"/>
              </a:spcAft>
              <a:buFont typeface="Arial" panose="020B0604020202020204" pitchFamily="34" charset="0"/>
              <a:buChar char="•"/>
            </a:pPr>
            <a:r>
              <a:rPr lang="en-US" sz="2040" dirty="0">
                <a:gradFill>
                  <a:gsLst>
                    <a:gs pos="2917">
                      <a:schemeClr val="tx1"/>
                    </a:gs>
                    <a:gs pos="30000">
                      <a:schemeClr val="tx1"/>
                    </a:gs>
                  </a:gsLst>
                  <a:lin ang="5400000" scaled="0"/>
                </a:gradFill>
              </a:rPr>
              <a:t>Some DDoS mitigation</a:t>
            </a:r>
          </a:p>
        </p:txBody>
      </p:sp>
    </p:spTree>
    <p:extLst>
      <p:ext uri="{BB962C8B-B14F-4D97-AF65-F5344CB8AC3E}">
        <p14:creationId xmlns:p14="http://schemas.microsoft.com/office/powerpoint/2010/main" val="3064495333"/>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DCB466-F931-4ABB-ABCE-3E579E0BD075}"/>
              </a:ext>
            </a:extLst>
          </p:cNvPr>
          <p:cNvSpPr>
            <a:spLocks noGrp="1"/>
          </p:cNvSpPr>
          <p:nvPr>
            <p:ph type="body" sz="quarter" idx="11"/>
          </p:nvPr>
        </p:nvSpPr>
        <p:spPr>
          <a:xfrm>
            <a:off x="353507" y="1228391"/>
            <a:ext cx="8470955" cy="3151866"/>
          </a:xfrm>
        </p:spPr>
        <p:txBody>
          <a:bodyPr/>
          <a:lstStyle/>
          <a:p>
            <a:r>
              <a:rPr lang="en-US" sz="2400" b="1" dirty="0"/>
              <a:t>Scale up/down</a:t>
            </a:r>
          </a:p>
          <a:p>
            <a:pPr lvl="1"/>
            <a:r>
              <a:rPr lang="en-US" sz="2000" b="1" dirty="0"/>
              <a:t>Not automated by design </a:t>
            </a:r>
            <a:r>
              <a:rPr lang="en-US" sz="2000" dirty="0"/>
              <a:t>(requires a reboot) as part of the auto-scale rules, but can be scripted with PowerShell</a:t>
            </a:r>
          </a:p>
          <a:p>
            <a:pPr lvl="1"/>
            <a:r>
              <a:rPr lang="en-US" sz="2000" b="1" dirty="0"/>
              <a:t>Scale up/down within the VM family</a:t>
            </a:r>
            <a:r>
              <a:rPr lang="en-US" sz="2000" dirty="0"/>
              <a:t>. Scaling outside VM family requires deallocating the VM</a:t>
            </a:r>
            <a:endParaRPr lang="en-US" sz="2000" b="1" dirty="0"/>
          </a:p>
          <a:p>
            <a:pPr lvl="1"/>
            <a:r>
              <a:rPr lang="en-US" sz="2000" b="1" dirty="0"/>
              <a:t>Cannot scale down </a:t>
            </a:r>
            <a:r>
              <a:rPr lang="en-US" sz="2000" dirty="0"/>
              <a:t>if you have more data disks attached than the lower size supports or if the instance size is not supported in the cluster your cloud service is created in</a:t>
            </a:r>
          </a:p>
          <a:p>
            <a:r>
              <a:rPr lang="en-US" sz="2400" b="1" dirty="0"/>
              <a:t>Scale out/in</a:t>
            </a:r>
          </a:p>
          <a:p>
            <a:pPr lvl="1"/>
            <a:r>
              <a:rPr lang="en-US" sz="2000" dirty="0"/>
              <a:t>VM Scale Sets allow manual or auto scale both in and out</a:t>
            </a:r>
          </a:p>
          <a:p>
            <a:endParaRPr lang="en-US" sz="2400" dirty="0"/>
          </a:p>
        </p:txBody>
      </p:sp>
      <p:sp>
        <p:nvSpPr>
          <p:cNvPr id="3" name="Text Placeholder 2">
            <a:extLst>
              <a:ext uri="{FF2B5EF4-FFF2-40B4-BE49-F238E27FC236}">
                <a16:creationId xmlns:a16="http://schemas.microsoft.com/office/drawing/2014/main" id="{C45DD600-BFAD-4C89-A6DA-4C0B07BE24BE}"/>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CE807379-F0E5-469D-A9D6-3898E8B40A10}"/>
              </a:ext>
            </a:extLst>
          </p:cNvPr>
          <p:cNvSpPr>
            <a:spLocks noGrp="1"/>
          </p:cNvSpPr>
          <p:nvPr>
            <p:ph type="title"/>
          </p:nvPr>
        </p:nvSpPr>
        <p:spPr>
          <a:xfrm>
            <a:off x="353507" y="262928"/>
            <a:ext cx="12434888" cy="553818"/>
          </a:xfrm>
        </p:spPr>
        <p:txBody>
          <a:bodyPr/>
          <a:lstStyle/>
          <a:p>
            <a:r>
              <a:rPr lang="en-US" dirty="0"/>
              <a:t>Scaling IaaS Workloads</a:t>
            </a:r>
          </a:p>
        </p:txBody>
      </p:sp>
      <p:grpSp>
        <p:nvGrpSpPr>
          <p:cNvPr id="12" name="Group 11">
            <a:extLst>
              <a:ext uri="{FF2B5EF4-FFF2-40B4-BE49-F238E27FC236}">
                <a16:creationId xmlns:a16="http://schemas.microsoft.com/office/drawing/2014/main" id="{91B7FB9E-7F02-4A0A-B175-7847A6D36075}"/>
              </a:ext>
            </a:extLst>
          </p:cNvPr>
          <p:cNvGrpSpPr/>
          <p:nvPr/>
        </p:nvGrpSpPr>
        <p:grpSpPr>
          <a:xfrm>
            <a:off x="9126210" y="456500"/>
            <a:ext cx="3083132" cy="5782174"/>
            <a:chOff x="7863841" y="1296806"/>
            <a:chExt cx="3083132" cy="5782174"/>
          </a:xfrm>
        </p:grpSpPr>
        <p:pic>
          <p:nvPicPr>
            <p:cNvPr id="5" name="Graphic 4" descr="Monitor">
              <a:extLst>
                <a:ext uri="{FF2B5EF4-FFF2-40B4-BE49-F238E27FC236}">
                  <a16:creationId xmlns:a16="http://schemas.microsoft.com/office/drawing/2014/main" id="{F9D23931-08AC-4A06-86C7-4017215C17D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61021" y="1296806"/>
              <a:ext cx="1530214" cy="1530214"/>
            </a:xfrm>
            <a:prstGeom prst="rect">
              <a:avLst/>
            </a:prstGeom>
          </p:spPr>
        </p:pic>
        <p:pic>
          <p:nvPicPr>
            <p:cNvPr id="6" name="Graphic 5" descr="Monitor">
              <a:extLst>
                <a:ext uri="{FF2B5EF4-FFF2-40B4-BE49-F238E27FC236}">
                  <a16:creationId xmlns:a16="http://schemas.microsoft.com/office/drawing/2014/main" id="{53D2CB93-C8D5-4EDF-91B9-97874E8EA5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63841" y="3102043"/>
              <a:ext cx="2171700" cy="2171700"/>
            </a:xfrm>
            <a:prstGeom prst="rect">
              <a:avLst/>
            </a:prstGeom>
          </p:spPr>
        </p:pic>
        <p:pic>
          <p:nvPicPr>
            <p:cNvPr id="7" name="Graphic 6" descr="Monitor">
              <a:extLst>
                <a:ext uri="{FF2B5EF4-FFF2-40B4-BE49-F238E27FC236}">
                  <a16:creationId xmlns:a16="http://schemas.microsoft.com/office/drawing/2014/main" id="{1B55D5BA-F83F-4537-8E90-C76B096875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4584" y="5548766"/>
              <a:ext cx="1530214" cy="1530214"/>
            </a:xfrm>
            <a:prstGeom prst="rect">
              <a:avLst/>
            </a:prstGeom>
          </p:spPr>
        </p:pic>
        <p:sp>
          <p:nvSpPr>
            <p:cNvPr id="8" name="Arrow: Right 7">
              <a:extLst>
                <a:ext uri="{FF2B5EF4-FFF2-40B4-BE49-F238E27FC236}">
                  <a16:creationId xmlns:a16="http://schemas.microsoft.com/office/drawing/2014/main" id="{2A8517BE-3F7B-45E0-871D-CC86FBDD61EC}"/>
                </a:ext>
              </a:extLst>
            </p:cNvPr>
            <p:cNvSpPr/>
            <p:nvPr/>
          </p:nvSpPr>
          <p:spPr>
            <a:xfrm rot="5400000">
              <a:off x="8732521" y="2758440"/>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Arrow: Right 8">
              <a:extLst>
                <a:ext uri="{FF2B5EF4-FFF2-40B4-BE49-F238E27FC236}">
                  <a16:creationId xmlns:a16="http://schemas.microsoft.com/office/drawing/2014/main" id="{5A3A836F-A6F9-49DD-811C-45B2798F5599}"/>
                </a:ext>
              </a:extLst>
            </p:cNvPr>
            <p:cNvSpPr/>
            <p:nvPr/>
          </p:nvSpPr>
          <p:spPr>
            <a:xfrm rot="5400000">
              <a:off x="8732521" y="5078379"/>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0" name="TextBox 9">
              <a:extLst>
                <a:ext uri="{FF2B5EF4-FFF2-40B4-BE49-F238E27FC236}">
                  <a16:creationId xmlns:a16="http://schemas.microsoft.com/office/drawing/2014/main" id="{FF54045A-70F1-4C3E-A7B9-CA8476A088F7}"/>
                </a:ext>
              </a:extLst>
            </p:cNvPr>
            <p:cNvSpPr txBox="1"/>
            <p:nvPr/>
          </p:nvSpPr>
          <p:spPr>
            <a:xfrm>
              <a:off x="9776460" y="2827020"/>
              <a:ext cx="912814" cy="430887"/>
            </a:xfrm>
            <a:prstGeom prst="rect">
              <a:avLst/>
            </a:prstGeom>
          </p:spPr>
          <p:txBody>
            <a:bodyPr vert="horz" wrap="none" lIns="91440" tIns="91440" rIns="91440" bIns="91440" rtlCol="0" anchor="t">
              <a:spAutoFit/>
            </a:bodyPr>
            <a:lstStyle/>
            <a:p>
              <a:r>
                <a:rPr lang="en-US" sz="1600" b="1" dirty="0">
                  <a:latin typeface="Segoe UI" pitchFamily="34" charset="0"/>
                  <a:ea typeface="Segoe UI" pitchFamily="34" charset="0"/>
                  <a:cs typeface="Segoe UI" pitchFamily="34" charset="0"/>
                </a:rPr>
                <a:t>Scale Up</a:t>
              </a:r>
            </a:p>
          </p:txBody>
        </p:sp>
        <p:sp>
          <p:nvSpPr>
            <p:cNvPr id="11" name="TextBox 10">
              <a:extLst>
                <a:ext uri="{FF2B5EF4-FFF2-40B4-BE49-F238E27FC236}">
                  <a16:creationId xmlns:a16="http://schemas.microsoft.com/office/drawing/2014/main" id="{824D0496-501C-47FD-B18C-4679FA5A1009}"/>
                </a:ext>
              </a:extLst>
            </p:cNvPr>
            <p:cNvSpPr txBox="1"/>
            <p:nvPr/>
          </p:nvSpPr>
          <p:spPr>
            <a:xfrm>
              <a:off x="9776460" y="5146959"/>
              <a:ext cx="1170513" cy="430887"/>
            </a:xfrm>
            <a:prstGeom prst="rect">
              <a:avLst/>
            </a:prstGeom>
          </p:spPr>
          <p:txBody>
            <a:bodyPr vert="horz" wrap="none" lIns="91440" tIns="91440" rIns="91440" bIns="91440" rtlCol="0" anchor="t">
              <a:spAutoFit/>
            </a:bodyPr>
            <a:lstStyle/>
            <a:p>
              <a:r>
                <a:rPr lang="en-US" sz="1600" b="1" dirty="0">
                  <a:latin typeface="Segoe UI" pitchFamily="34" charset="0"/>
                  <a:ea typeface="Segoe UI" pitchFamily="34" charset="0"/>
                  <a:cs typeface="Segoe UI" pitchFamily="34" charset="0"/>
                </a:rPr>
                <a:t>Scale Down</a:t>
              </a:r>
            </a:p>
          </p:txBody>
        </p:sp>
      </p:grpSp>
      <p:pic>
        <p:nvPicPr>
          <p:cNvPr id="13" name="Graphic 12" descr="Monitor">
            <a:extLst>
              <a:ext uri="{FF2B5EF4-FFF2-40B4-BE49-F238E27FC236}">
                <a16:creationId xmlns:a16="http://schemas.microsoft.com/office/drawing/2014/main" id="{5C4A1216-CF19-4748-B00A-6CDCFA513E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11522" y="5245256"/>
            <a:ext cx="1530214" cy="1530214"/>
          </a:xfrm>
          <a:prstGeom prst="rect">
            <a:avLst/>
          </a:prstGeom>
        </p:spPr>
      </p:pic>
      <p:sp>
        <p:nvSpPr>
          <p:cNvPr id="14" name="Arrow: Right 13">
            <a:extLst>
              <a:ext uri="{FF2B5EF4-FFF2-40B4-BE49-F238E27FC236}">
                <a16:creationId xmlns:a16="http://schemas.microsoft.com/office/drawing/2014/main" id="{3AEE0EEA-3C1D-4D65-A5E0-DA3A5413B3FA}"/>
              </a:ext>
            </a:extLst>
          </p:cNvPr>
          <p:cNvSpPr/>
          <p:nvPr/>
        </p:nvSpPr>
        <p:spPr>
          <a:xfrm>
            <a:off x="2857124" y="5678724"/>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5" name="Graphic 14" descr="Monitor">
            <a:extLst>
              <a:ext uri="{FF2B5EF4-FFF2-40B4-BE49-F238E27FC236}">
                <a16:creationId xmlns:a16="http://schemas.microsoft.com/office/drawing/2014/main" id="{5882509A-5C8E-46C0-AA36-D6139854AD4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06852" y="5019083"/>
            <a:ext cx="1530214" cy="1530214"/>
          </a:xfrm>
          <a:prstGeom prst="rect">
            <a:avLst/>
          </a:prstGeom>
        </p:spPr>
      </p:pic>
      <p:pic>
        <p:nvPicPr>
          <p:cNvPr id="16" name="Graphic 15" descr="Monitor">
            <a:extLst>
              <a:ext uri="{FF2B5EF4-FFF2-40B4-BE49-F238E27FC236}">
                <a16:creationId xmlns:a16="http://schemas.microsoft.com/office/drawing/2014/main" id="{7551C3DC-86A0-4DC5-AAAE-4347F65B407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59252" y="5171483"/>
            <a:ext cx="1530214" cy="1530214"/>
          </a:xfrm>
          <a:prstGeom prst="rect">
            <a:avLst/>
          </a:prstGeom>
        </p:spPr>
      </p:pic>
      <p:pic>
        <p:nvPicPr>
          <p:cNvPr id="17" name="Graphic 16" descr="Monitor">
            <a:extLst>
              <a:ext uri="{FF2B5EF4-FFF2-40B4-BE49-F238E27FC236}">
                <a16:creationId xmlns:a16="http://schemas.microsoft.com/office/drawing/2014/main" id="{1EE679F2-7BD6-45D8-966F-205361CFF5B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1652" y="5323883"/>
            <a:ext cx="1530214" cy="1530214"/>
          </a:xfrm>
          <a:prstGeom prst="rect">
            <a:avLst/>
          </a:prstGeom>
        </p:spPr>
      </p:pic>
      <p:sp>
        <p:nvSpPr>
          <p:cNvPr id="18" name="Arrow: Right 17">
            <a:extLst>
              <a:ext uri="{FF2B5EF4-FFF2-40B4-BE49-F238E27FC236}">
                <a16:creationId xmlns:a16="http://schemas.microsoft.com/office/drawing/2014/main" id="{0B9902E4-BC4A-48F8-97FB-F9BE604CF72E}"/>
              </a:ext>
            </a:extLst>
          </p:cNvPr>
          <p:cNvSpPr/>
          <p:nvPr/>
        </p:nvSpPr>
        <p:spPr>
          <a:xfrm>
            <a:off x="5320242" y="5678724"/>
            <a:ext cx="434340" cy="571500"/>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9" name="Graphic 18" descr="Monitor">
            <a:extLst>
              <a:ext uri="{FF2B5EF4-FFF2-40B4-BE49-F238E27FC236}">
                <a16:creationId xmlns:a16="http://schemas.microsoft.com/office/drawing/2014/main" id="{399F3479-D8EF-4F17-8C1D-CDFCF380C1B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34445" y="5245256"/>
            <a:ext cx="1530214" cy="1530214"/>
          </a:xfrm>
          <a:prstGeom prst="rect">
            <a:avLst/>
          </a:prstGeom>
        </p:spPr>
      </p:pic>
      <p:sp>
        <p:nvSpPr>
          <p:cNvPr id="20" name="TextBox 19">
            <a:extLst>
              <a:ext uri="{FF2B5EF4-FFF2-40B4-BE49-F238E27FC236}">
                <a16:creationId xmlns:a16="http://schemas.microsoft.com/office/drawing/2014/main" id="{5D4EE0E6-11DF-4B20-BC6C-B7D3F88BA232}"/>
              </a:ext>
            </a:extLst>
          </p:cNvPr>
          <p:cNvSpPr txBox="1"/>
          <p:nvPr/>
        </p:nvSpPr>
        <p:spPr>
          <a:xfrm>
            <a:off x="2376173" y="4892997"/>
            <a:ext cx="959302" cy="430887"/>
          </a:xfrm>
          <a:prstGeom prst="rect">
            <a:avLst/>
          </a:prstGeom>
        </p:spPr>
        <p:txBody>
          <a:bodyPr vert="horz" wrap="none" lIns="91440" tIns="91440" rIns="91440" bIns="91440" rtlCol="0" anchor="t">
            <a:spAutoFit/>
          </a:bodyPr>
          <a:lstStyle/>
          <a:p>
            <a:r>
              <a:rPr lang="en-US" sz="1600" b="1" dirty="0">
                <a:latin typeface="Segoe UI" pitchFamily="34" charset="0"/>
                <a:ea typeface="Segoe UI" pitchFamily="34" charset="0"/>
                <a:cs typeface="Segoe UI" pitchFamily="34" charset="0"/>
              </a:rPr>
              <a:t>Scale out</a:t>
            </a:r>
          </a:p>
        </p:txBody>
      </p:sp>
      <p:sp>
        <p:nvSpPr>
          <p:cNvPr id="21" name="TextBox 20">
            <a:extLst>
              <a:ext uri="{FF2B5EF4-FFF2-40B4-BE49-F238E27FC236}">
                <a16:creationId xmlns:a16="http://schemas.microsoft.com/office/drawing/2014/main" id="{38F1457F-1152-404D-85AC-B3352BA72F04}"/>
              </a:ext>
            </a:extLst>
          </p:cNvPr>
          <p:cNvSpPr txBox="1"/>
          <p:nvPr/>
        </p:nvSpPr>
        <p:spPr>
          <a:xfrm>
            <a:off x="4925002" y="4892997"/>
            <a:ext cx="827855" cy="430887"/>
          </a:xfrm>
          <a:prstGeom prst="rect">
            <a:avLst/>
          </a:prstGeom>
        </p:spPr>
        <p:txBody>
          <a:bodyPr vert="horz" wrap="none" lIns="91440" tIns="91440" rIns="91440" bIns="91440" rtlCol="0" anchor="t">
            <a:spAutoFit/>
          </a:bodyPr>
          <a:lstStyle/>
          <a:p>
            <a:r>
              <a:rPr lang="en-US" sz="1600" b="1" dirty="0">
                <a:latin typeface="Segoe UI" pitchFamily="34" charset="0"/>
                <a:ea typeface="Segoe UI" pitchFamily="34" charset="0"/>
                <a:cs typeface="Segoe UI" pitchFamily="34" charset="0"/>
              </a:rPr>
              <a:t>Scale in</a:t>
            </a:r>
          </a:p>
        </p:txBody>
      </p:sp>
    </p:spTree>
    <p:extLst>
      <p:ext uri="{BB962C8B-B14F-4D97-AF65-F5344CB8AC3E}">
        <p14:creationId xmlns:p14="http://schemas.microsoft.com/office/powerpoint/2010/main" val="3788412764"/>
      </p:ext>
    </p:extLst>
  </p:cSld>
  <p:clrMapOvr>
    <a:masterClrMapping/>
  </p:clrMapOvr>
  <p:transitio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Turning a monolith into a (micro)service</a:t>
            </a:r>
          </a:p>
        </p:txBody>
      </p:sp>
      <p:sp>
        <p:nvSpPr>
          <p:cNvPr id="6" name="Text Placeholder 5"/>
          <p:cNvSpPr>
            <a:spLocks noGrp="1"/>
          </p:cNvSpPr>
          <p:nvPr>
            <p:ph type="body" sz="quarter" idx="4294967295"/>
          </p:nvPr>
        </p:nvSpPr>
        <p:spPr>
          <a:xfrm>
            <a:off x="579437" y="3592068"/>
            <a:ext cx="10972800" cy="3350070"/>
          </a:xfrm>
        </p:spPr>
        <p:txBody>
          <a:bodyPr/>
          <a:lstStyle/>
          <a:p>
            <a:pPr lvl="0"/>
            <a:r>
              <a:rPr lang="en-US" sz="1800" b="1" dirty="0">
                <a:latin typeface="+mn-lt"/>
              </a:rPr>
              <a:t>In-process call </a:t>
            </a:r>
            <a:r>
              <a:rPr lang="en-US" sz="1800" b="1" dirty="0">
                <a:latin typeface="+mn-lt"/>
                <a:sym typeface="Wingdings" panose="05000000000000000000" pitchFamily="2" charset="2"/>
              </a:rPr>
              <a:t> </a:t>
            </a:r>
            <a:r>
              <a:rPr lang="en-US" sz="1800" b="1" dirty="0">
                <a:latin typeface="+mn-lt"/>
              </a:rPr>
              <a:t>network request</a:t>
            </a:r>
          </a:p>
          <a:p>
            <a:pPr lvl="1"/>
            <a:r>
              <a:rPr lang="en-US" sz="1800" dirty="0"/>
              <a:t>Performance: Worse, increases network congestion, unpredictable timing </a:t>
            </a:r>
          </a:p>
          <a:p>
            <a:pPr lvl="1"/>
            <a:r>
              <a:rPr lang="en-US" sz="1800" dirty="0"/>
              <a:t>Unreliable: Requires retries, timeouts, &amp; circuit breakers</a:t>
            </a:r>
          </a:p>
          <a:p>
            <a:pPr lvl="2"/>
            <a:r>
              <a:rPr lang="en-US" sz="1800" dirty="0"/>
              <a:t>Server code must be idempotent</a:t>
            </a:r>
          </a:p>
          <a:p>
            <a:pPr lvl="1"/>
            <a:r>
              <a:rPr lang="en-US" sz="1800" dirty="0"/>
              <a:t>Security: Requires authentication, authorization, &amp; encryption</a:t>
            </a:r>
          </a:p>
          <a:p>
            <a:pPr lvl="2"/>
            <a:r>
              <a:rPr lang="en-US" sz="1800" dirty="0"/>
              <a:t>Required in VNET for compliance or running 3rd-party (untrusted) code</a:t>
            </a:r>
          </a:p>
          <a:p>
            <a:pPr lvl="1"/>
            <a:r>
              <a:rPr lang="en-US" sz="1800" dirty="0"/>
              <a:t>Diagnostics: network issues, perf counters/events/logs, causality/call stacks</a:t>
            </a:r>
          </a:p>
          <a:p>
            <a:pPr lvl="2"/>
            <a:r>
              <a:rPr lang="en-US" sz="1800" dirty="0"/>
              <a:t>NOTE: Servers’ clocks are not absolutely synchronized</a:t>
            </a:r>
          </a:p>
        </p:txBody>
      </p:sp>
      <p:sp>
        <p:nvSpPr>
          <p:cNvPr id="4" name="TextBox 3"/>
          <p:cNvSpPr txBox="1"/>
          <p:nvPr/>
        </p:nvSpPr>
        <p:spPr>
          <a:xfrm>
            <a:off x="1903056" y="2662020"/>
            <a:ext cx="7825454" cy="704779"/>
          </a:xfrm>
          <a:prstGeom prst="rect">
            <a:avLst/>
          </a:prstGeom>
          <a:noFill/>
        </p:spPr>
        <p:txBody>
          <a:bodyPr wrap="square" lIns="186521" tIns="149217" rIns="186521" bIns="149217" rtlCol="0">
            <a:spAutoFit/>
          </a:bodyPr>
          <a:lstStyle/>
          <a:p>
            <a:pPr>
              <a:lnSpc>
                <a:spcPct val="90000"/>
              </a:lnSpc>
              <a:spcAft>
                <a:spcPts val="612"/>
              </a:spcAft>
            </a:pPr>
            <a:r>
              <a:rPr lang="en-US" sz="2856" b="1" dirty="0">
                <a:gradFill>
                  <a:gsLst>
                    <a:gs pos="2917">
                      <a:schemeClr val="tx1"/>
                    </a:gs>
                    <a:gs pos="30000">
                      <a:schemeClr val="tx1"/>
                    </a:gs>
                  </a:gsLst>
                  <a:lin ang="5400000" scaled="0"/>
                </a:gradFill>
                <a:latin typeface="Consolas" panose="020B0609020204030204" pitchFamily="49" charset="0"/>
              </a:rPr>
              <a:t>var result = Method(arg1, arg2);</a:t>
            </a:r>
          </a:p>
        </p:txBody>
      </p:sp>
      <p:sp>
        <p:nvSpPr>
          <p:cNvPr id="2" name="Rectangle 1"/>
          <p:cNvSpPr/>
          <p:nvPr/>
        </p:nvSpPr>
        <p:spPr bwMode="auto">
          <a:xfrm>
            <a:off x="6070202" y="2831898"/>
            <a:ext cx="2017187" cy="390745"/>
          </a:xfrm>
          <a:prstGeom prst="rect">
            <a:avLst/>
          </a:prstGeom>
          <a:solidFill>
            <a:srgbClr val="002060">
              <a:alpha val="4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9" name="Rectangle 8"/>
          <p:cNvSpPr/>
          <p:nvPr/>
        </p:nvSpPr>
        <p:spPr bwMode="auto">
          <a:xfrm>
            <a:off x="2892588" y="2831898"/>
            <a:ext cx="1277867" cy="362335"/>
          </a:xfrm>
          <a:prstGeom prst="rect">
            <a:avLst/>
          </a:prstGeom>
          <a:solidFill>
            <a:srgbClr val="002060">
              <a:alpha val="4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endParaRPr lang="en-US" sz="2040" dirty="0">
              <a:gradFill>
                <a:gsLst>
                  <a:gs pos="0">
                    <a:srgbClr val="FFFFFF"/>
                  </a:gs>
                  <a:gs pos="100000">
                    <a:srgbClr val="FFFFFF"/>
                  </a:gs>
                </a:gsLst>
                <a:lin ang="5400000" scaled="0"/>
              </a:gradFill>
            </a:endParaRPr>
          </a:p>
        </p:txBody>
      </p:sp>
      <p:sp>
        <p:nvSpPr>
          <p:cNvPr id="5" name="Arrow: Left 4"/>
          <p:cNvSpPr/>
          <p:nvPr/>
        </p:nvSpPr>
        <p:spPr bwMode="auto">
          <a:xfrm>
            <a:off x="8561029" y="2567214"/>
            <a:ext cx="3067228" cy="930048"/>
          </a:xfrm>
          <a:prstGeom prst="leftArrow">
            <a:avLst/>
          </a:prstGeom>
          <a:solidFill>
            <a:srgbClr val="002060">
              <a:alpha val="4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pPr>
            <a:r>
              <a:rPr lang="en-US" sz="2856" dirty="0">
                <a:gradFill>
                  <a:gsLst>
                    <a:gs pos="0">
                      <a:srgbClr val="FFFFFF"/>
                    </a:gs>
                    <a:gs pos="100000">
                      <a:srgbClr val="FFFFFF"/>
                    </a:gs>
                  </a:gsLst>
                  <a:lin ang="5400000" scaled="0"/>
                </a:gradFill>
              </a:rPr>
              <a:t>(de)serialization</a:t>
            </a:r>
          </a:p>
        </p:txBody>
      </p:sp>
      <p:sp>
        <p:nvSpPr>
          <p:cNvPr id="12" name="Callout: Down Arrow 10"/>
          <p:cNvSpPr/>
          <p:nvPr/>
        </p:nvSpPr>
        <p:spPr bwMode="auto">
          <a:xfrm>
            <a:off x="884237" y="1402804"/>
            <a:ext cx="9358697" cy="1457503"/>
          </a:xfrm>
          <a:prstGeom prst="downArrowCallout">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Explicit, language-agnostic, multi-version API contract</a:t>
            </a:r>
            <a:br>
              <a:rPr kumimoji="0" lang="en-US" sz="2856"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(loss of </a:t>
            </a:r>
            <a:r>
              <a:rPr kumimoji="0" lang="en-US" sz="2040" b="0" i="0" u="none" strike="noStrike" kern="0" cap="none" spc="0" normalizeH="0" baseline="0" noProof="0" dirty="0">
                <a:ln>
                  <a:noFill/>
                </a:ln>
                <a:solidFill>
                  <a:srgbClr val="FFFFFF"/>
                </a:solidFill>
                <a:effectLst/>
                <a:uLnTx/>
                <a:uFillTx/>
                <a:latin typeface="Segoe UI"/>
                <a:ea typeface="+mn-ea"/>
                <a:cs typeface="+mn-cs"/>
              </a:rPr>
              <a:t>IntelliSense, refactoring &amp; compile-time type-safety)</a:t>
            </a:r>
            <a:endParaRPr kumimoji="0" lang="en-US" sz="204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27312301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righ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right)">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6">
                                            <p:txEl>
                                              <p:pRg st="0" end="0"/>
                                            </p:txEl>
                                          </p:spTgt>
                                        </p:tgtEl>
                                        <p:attrNameLst>
                                          <p:attrName>style.visibility</p:attrName>
                                        </p:attrNameLst>
                                      </p:cBhvr>
                                      <p:to>
                                        <p:strVal val="visible"/>
                                      </p:to>
                                    </p:set>
                                    <p:animEffect transition="in" filter="fade">
                                      <p:cBhvr>
                                        <p:cTn id="26" dur="500"/>
                                        <p:tgtEl>
                                          <p:spTgt spid="6">
                                            <p:txEl>
                                              <p:pRg st="0" end="0"/>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animEffect transition="in" filter="fade">
                                      <p:cBhvr>
                                        <p:cTn id="29" dur="500"/>
                                        <p:tgtEl>
                                          <p:spTgt spid="6">
                                            <p:txEl>
                                              <p:pRg st="1" end="1"/>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fade">
                                      <p:cBhvr>
                                        <p:cTn id="32" dur="500"/>
                                        <p:tgtEl>
                                          <p:spTgt spid="6">
                                            <p:txEl>
                                              <p:pRg st="2" end="2"/>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animEffect transition="in" filter="fade">
                                      <p:cBhvr>
                                        <p:cTn id="35" dur="500"/>
                                        <p:tgtEl>
                                          <p:spTgt spid="6">
                                            <p:txEl>
                                              <p:pRg st="3" end="3"/>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6">
                                            <p:txEl>
                                              <p:pRg st="4" end="4"/>
                                            </p:txEl>
                                          </p:spTgt>
                                        </p:tgtEl>
                                        <p:attrNameLst>
                                          <p:attrName>style.visibility</p:attrName>
                                        </p:attrNameLst>
                                      </p:cBhvr>
                                      <p:to>
                                        <p:strVal val="visible"/>
                                      </p:to>
                                    </p:set>
                                    <p:animEffect transition="in" filter="fade">
                                      <p:cBhvr>
                                        <p:cTn id="38" dur="500"/>
                                        <p:tgtEl>
                                          <p:spTgt spid="6">
                                            <p:txEl>
                                              <p:pRg st="4" end="4"/>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
                                            <p:txEl>
                                              <p:pRg st="5" end="5"/>
                                            </p:txEl>
                                          </p:spTgt>
                                        </p:tgtEl>
                                        <p:attrNameLst>
                                          <p:attrName>style.visibility</p:attrName>
                                        </p:attrNameLst>
                                      </p:cBhvr>
                                      <p:to>
                                        <p:strVal val="visible"/>
                                      </p:to>
                                    </p:set>
                                    <p:animEffect transition="in" filter="fade">
                                      <p:cBhvr>
                                        <p:cTn id="41" dur="500"/>
                                        <p:tgtEl>
                                          <p:spTgt spid="6">
                                            <p:txEl>
                                              <p:pRg st="5" end="5"/>
                                            </p:tx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xEl>
                                              <p:pRg st="6" end="6"/>
                                            </p:txEl>
                                          </p:spTgt>
                                        </p:tgtEl>
                                        <p:attrNameLst>
                                          <p:attrName>style.visibility</p:attrName>
                                        </p:attrNameLst>
                                      </p:cBhvr>
                                      <p:to>
                                        <p:strVal val="visible"/>
                                      </p:to>
                                    </p:set>
                                    <p:animEffect transition="in" filter="fade">
                                      <p:cBhvr>
                                        <p:cTn id="44" dur="500"/>
                                        <p:tgtEl>
                                          <p:spTgt spid="6">
                                            <p:txEl>
                                              <p:pRg st="6" end="6"/>
                                            </p:txEl>
                                          </p:spTgt>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xEl>
                                              <p:pRg st="7" end="7"/>
                                            </p:txEl>
                                          </p:spTgt>
                                        </p:tgtEl>
                                        <p:attrNameLst>
                                          <p:attrName>style.visibility</p:attrName>
                                        </p:attrNameLst>
                                      </p:cBhvr>
                                      <p:to>
                                        <p:strVal val="visible"/>
                                      </p:to>
                                    </p:set>
                                    <p:animEffect transition="in" filter="fade">
                                      <p:cBhvr>
                                        <p:cTn id="47"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2" grpId="0" animBg="1"/>
      <p:bldP spid="9" grpId="0" animBg="1"/>
      <p:bldP spid="5" grpId="0" animBg="1"/>
      <p:bldP spid="12"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4 reasons to split a monolith into (micro)services</a:t>
            </a:r>
          </a:p>
        </p:txBody>
      </p:sp>
      <p:sp>
        <p:nvSpPr>
          <p:cNvPr id="65" name="Rectangle 64"/>
          <p:cNvSpPr/>
          <p:nvPr/>
        </p:nvSpPr>
        <p:spPr>
          <a:xfrm>
            <a:off x="3796236" y="2300831"/>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66" name="Rectangle 65"/>
          <p:cNvSpPr/>
          <p:nvPr/>
        </p:nvSpPr>
        <p:spPr>
          <a:xfrm>
            <a:off x="3640802" y="2145397"/>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67" name="Rectangle 66"/>
          <p:cNvSpPr/>
          <p:nvPr/>
        </p:nvSpPr>
        <p:spPr>
          <a:xfrm>
            <a:off x="1227945" y="2495425"/>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68" name="Rectangle 67"/>
          <p:cNvSpPr/>
          <p:nvPr/>
        </p:nvSpPr>
        <p:spPr>
          <a:xfrm>
            <a:off x="1072511" y="2339991"/>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69" name="Rectangle 68"/>
          <p:cNvSpPr/>
          <p:nvPr/>
        </p:nvSpPr>
        <p:spPr>
          <a:xfrm>
            <a:off x="917077" y="2184557"/>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70" name="Rectangle 69"/>
          <p:cNvSpPr/>
          <p:nvPr/>
        </p:nvSpPr>
        <p:spPr>
          <a:xfrm>
            <a:off x="761643" y="2029123"/>
            <a:ext cx="1926069" cy="646317"/>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71" name="Rectangle 70"/>
          <p:cNvSpPr/>
          <p:nvPr/>
        </p:nvSpPr>
        <p:spPr>
          <a:xfrm>
            <a:off x="3485368" y="1989963"/>
            <a:ext cx="1926069" cy="72463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72" name="Rectangle 71"/>
          <p:cNvSpPr/>
          <p:nvPr/>
        </p:nvSpPr>
        <p:spPr>
          <a:xfrm>
            <a:off x="6807457" y="4046516"/>
            <a:ext cx="4649795" cy="1157181"/>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Photo </a:t>
            </a: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 Service</a:t>
            </a:r>
          </a:p>
        </p:txBody>
      </p:sp>
      <p:sp>
        <p:nvSpPr>
          <p:cNvPr id="73" name="Rectangle 72"/>
          <p:cNvSpPr/>
          <p:nvPr/>
        </p:nvSpPr>
        <p:spPr>
          <a:xfrm>
            <a:off x="9250580" y="4439265"/>
            <a:ext cx="1685066" cy="318608"/>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p>
        </p:txBody>
      </p:sp>
      <p:sp>
        <p:nvSpPr>
          <p:cNvPr id="74" name="Rectangle 73"/>
          <p:cNvSpPr/>
          <p:nvPr/>
        </p:nvSpPr>
        <p:spPr>
          <a:xfrm>
            <a:off x="9250581" y="4774068"/>
            <a:ext cx="1685067" cy="318608"/>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SharedLib-v7</a:t>
            </a:r>
          </a:p>
        </p:txBody>
      </p:sp>
      <p:sp>
        <p:nvSpPr>
          <p:cNvPr id="106" name="Rectangle 105"/>
          <p:cNvSpPr/>
          <p:nvPr/>
        </p:nvSpPr>
        <p:spPr>
          <a:xfrm>
            <a:off x="6807457" y="5520101"/>
            <a:ext cx="1926069" cy="1135481"/>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07" name="Rectangle 106"/>
          <p:cNvSpPr/>
          <p:nvPr/>
        </p:nvSpPr>
        <p:spPr>
          <a:xfrm>
            <a:off x="6927438" y="6170113"/>
            <a:ext cx="1685066"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SharedLib-v1</a:t>
            </a:r>
          </a:p>
        </p:txBody>
      </p:sp>
      <p:sp>
        <p:nvSpPr>
          <p:cNvPr id="108" name="Rectangle 107"/>
          <p:cNvSpPr/>
          <p:nvPr/>
        </p:nvSpPr>
        <p:spPr>
          <a:xfrm>
            <a:off x="6807458" y="2155947"/>
            <a:ext cx="1926069" cy="923316"/>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node.js</a:t>
            </a:r>
          </a:p>
        </p:txBody>
      </p:sp>
      <p:sp>
        <p:nvSpPr>
          <p:cNvPr id="109" name="Rectangle 108"/>
          <p:cNvSpPr/>
          <p:nvPr/>
        </p:nvSpPr>
        <p:spPr>
          <a:xfrm>
            <a:off x="9531183" y="2099852"/>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.NET</a:t>
            </a:r>
          </a:p>
        </p:txBody>
      </p:sp>
      <p:sp>
        <p:nvSpPr>
          <p:cNvPr id="110" name="Rectangle 109"/>
          <p:cNvSpPr/>
          <p:nvPr/>
        </p:nvSpPr>
        <p:spPr>
          <a:xfrm>
            <a:off x="834338" y="4326537"/>
            <a:ext cx="1926069" cy="671949"/>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Photo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 (V1)</a:t>
            </a:r>
          </a:p>
        </p:txBody>
      </p:sp>
      <p:sp>
        <p:nvSpPr>
          <p:cNvPr id="111" name="Rectangle 110"/>
          <p:cNvSpPr/>
          <p:nvPr/>
        </p:nvSpPr>
        <p:spPr>
          <a:xfrm>
            <a:off x="3558063" y="4542768"/>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V1</a:t>
            </a:r>
          </a:p>
        </p:txBody>
      </p:sp>
      <p:sp>
        <p:nvSpPr>
          <p:cNvPr id="112" name="Rectangle 111"/>
          <p:cNvSpPr/>
          <p:nvPr/>
        </p:nvSpPr>
        <p:spPr>
          <a:xfrm>
            <a:off x="9531183" y="5529726"/>
            <a:ext cx="1926069" cy="1125857"/>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113" name="Rectangle 112"/>
          <p:cNvSpPr/>
          <p:nvPr/>
        </p:nvSpPr>
        <p:spPr>
          <a:xfrm>
            <a:off x="9667213" y="6188129"/>
            <a:ext cx="1658072"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SharedLib-v7</a:t>
            </a:r>
          </a:p>
        </p:txBody>
      </p:sp>
      <p:sp>
        <p:nvSpPr>
          <p:cNvPr id="114" name="TextBox 113"/>
          <p:cNvSpPr txBox="1"/>
          <p:nvPr/>
        </p:nvSpPr>
        <p:spPr>
          <a:xfrm>
            <a:off x="761644" y="1113692"/>
            <a:ext cx="4960661" cy="992982"/>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Scale Independently</a:t>
            </a:r>
            <a:b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(Balance cost with speed)</a:t>
            </a:r>
          </a:p>
        </p:txBody>
      </p:sp>
      <p:sp>
        <p:nvSpPr>
          <p:cNvPr id="115" name="TextBox 114"/>
          <p:cNvSpPr txBox="1"/>
          <p:nvPr/>
        </p:nvSpPr>
        <p:spPr>
          <a:xfrm>
            <a:off x="6807458" y="1167978"/>
            <a:ext cx="4649795" cy="647165"/>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Different Technology Stacks</a:t>
            </a:r>
          </a:p>
        </p:txBody>
      </p:sp>
      <p:sp>
        <p:nvSpPr>
          <p:cNvPr id="116" name="TextBox 115"/>
          <p:cNvSpPr txBox="1"/>
          <p:nvPr/>
        </p:nvSpPr>
        <p:spPr>
          <a:xfrm>
            <a:off x="7091275" y="3399351"/>
            <a:ext cx="4780332" cy="647165"/>
          </a:xfrm>
          <a:prstGeom prst="rect">
            <a:avLst/>
          </a:prstGeom>
          <a:noFill/>
        </p:spPr>
        <p:txBody>
          <a:bodyPr wrap="square" lIns="186521" tIns="149217" rIns="186521" bIns="149217" rtlCol="0" anchor="t" anchorCtr="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Conflicting Dependencies</a:t>
            </a:r>
          </a:p>
        </p:txBody>
      </p:sp>
      <p:sp>
        <p:nvSpPr>
          <p:cNvPr id="117" name="TextBox 116"/>
          <p:cNvSpPr txBox="1"/>
          <p:nvPr/>
        </p:nvSpPr>
        <p:spPr>
          <a:xfrm>
            <a:off x="560445" y="3380490"/>
            <a:ext cx="5849087" cy="992982"/>
          </a:xfrm>
          <a:prstGeom prst="rect">
            <a:avLst/>
          </a:prstGeom>
          <a:noFill/>
        </p:spPr>
        <p:txBody>
          <a:bodyPr wrap="square" lIns="186521" tIns="149217" rIns="186521" bIns="149217" rtlCol="0" anchor="t" anchorCtr="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t>2+ Clients</a:t>
            </a:r>
            <a:br>
              <a:rPr kumimoji="0" lang="en-US" sz="2448" b="1" i="0" u="none" strike="noStrike" kern="0" cap="none" spc="0" normalizeH="0" baseline="0" noProof="0" dirty="0">
                <a:ln>
                  <a:noFill/>
                </a:ln>
                <a:gradFill>
                  <a:gsLst>
                    <a:gs pos="2917">
                      <a:srgbClr val="505050"/>
                    </a:gs>
                    <a:gs pos="30000">
                      <a:srgbClr val="505050"/>
                    </a:gs>
                  </a:gsLst>
                  <a:lin ang="5400000" scaled="0"/>
                </a:gradFill>
                <a:effectLst/>
                <a:uLnTx/>
                <a:uFillTx/>
              </a:rPr>
            </a:br>
            <a:r>
              <a:rPr kumimoji="0" lang="en-US" sz="2448" b="0" i="0" u="none" strike="noStrike" kern="0" cap="none" spc="0" normalizeH="0" baseline="0" noProof="0" dirty="0">
                <a:ln>
                  <a:noFill/>
                </a:ln>
                <a:gradFill>
                  <a:gsLst>
                    <a:gs pos="2917">
                      <a:srgbClr val="505050"/>
                    </a:gs>
                    <a:gs pos="30000">
                      <a:srgbClr val="505050"/>
                    </a:gs>
                  </a:gsLst>
                  <a:lin ang="5400000" scaled="0"/>
                </a:gradFill>
                <a:effectLst/>
                <a:uLnTx/>
                <a:uFillTx/>
              </a:rPr>
              <a:t>(Clients adopt new features at will)</a:t>
            </a:r>
          </a:p>
        </p:txBody>
      </p:sp>
      <p:sp>
        <p:nvSpPr>
          <p:cNvPr id="118" name="Rectangle 117"/>
          <p:cNvSpPr/>
          <p:nvPr/>
        </p:nvSpPr>
        <p:spPr>
          <a:xfrm>
            <a:off x="3551237" y="4542768"/>
            <a:ext cx="1926069" cy="1035506"/>
          </a:xfrm>
          <a:prstGeom prst="rect">
            <a:avLst/>
          </a:prstGeom>
          <a:solidFill>
            <a:srgbClr val="008272"/>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Thumbnail</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Service</a:t>
            </a:r>
            <a:br>
              <a:rPr kumimoji="0" lang="en-US" sz="1836"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V2</a:t>
            </a:r>
          </a:p>
        </p:txBody>
      </p:sp>
      <p:sp>
        <p:nvSpPr>
          <p:cNvPr id="119" name="Rectangle 118"/>
          <p:cNvSpPr/>
          <p:nvPr/>
        </p:nvSpPr>
        <p:spPr>
          <a:xfrm>
            <a:off x="7232438" y="4440449"/>
            <a:ext cx="1685066" cy="348894"/>
          </a:xfrm>
          <a:prstGeom prst="rect">
            <a:avLst/>
          </a:prstGeom>
          <a:solidFill>
            <a:srgbClr val="68217A"/>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SharedLib-v1</a:t>
            </a:r>
          </a:p>
        </p:txBody>
      </p:sp>
      <p:cxnSp>
        <p:nvCxnSpPr>
          <p:cNvPr id="120" name="Straight Arrow Connector 119"/>
          <p:cNvCxnSpPr>
            <a:cxnSpLocks/>
            <a:stCxn id="110" idx="3"/>
            <a:endCxn id="118" idx="1"/>
          </p:cNvCxnSpPr>
          <p:nvPr/>
        </p:nvCxnSpPr>
        <p:spPr>
          <a:xfrm>
            <a:off x="2760408" y="4662512"/>
            <a:ext cx="797656" cy="400466"/>
          </a:xfrm>
          <a:prstGeom prst="straightConnector1">
            <a:avLst/>
          </a:prstGeom>
          <a:noFill/>
          <a:ln w="63500" cap="flat" cmpd="sng" algn="ctr">
            <a:solidFill>
              <a:srgbClr val="505050"/>
            </a:solidFill>
            <a:prstDash val="solid"/>
            <a:headEnd type="none"/>
            <a:tailEnd type="triangle"/>
          </a:ln>
          <a:effectLst/>
        </p:spPr>
      </p:cxnSp>
      <p:cxnSp>
        <p:nvCxnSpPr>
          <p:cNvPr id="121" name="Straight Arrow Connector 120"/>
          <p:cNvCxnSpPr>
            <a:stCxn id="108" idx="3"/>
            <a:endCxn id="109" idx="1"/>
          </p:cNvCxnSpPr>
          <p:nvPr/>
        </p:nvCxnSpPr>
        <p:spPr>
          <a:xfrm>
            <a:off x="8733527" y="2617605"/>
            <a:ext cx="797656" cy="0"/>
          </a:xfrm>
          <a:prstGeom prst="straightConnector1">
            <a:avLst/>
          </a:prstGeom>
          <a:noFill/>
          <a:ln w="63500" cap="flat" cmpd="sng" algn="ctr">
            <a:solidFill>
              <a:srgbClr val="505050"/>
            </a:solidFill>
            <a:prstDash val="solid"/>
            <a:headEnd type="none"/>
            <a:tailEnd type="triangle"/>
          </a:ln>
          <a:effectLst/>
        </p:spPr>
      </p:cxnSp>
      <p:cxnSp>
        <p:nvCxnSpPr>
          <p:cNvPr id="122" name="Straight Arrow Connector 121"/>
          <p:cNvCxnSpPr>
            <a:stCxn id="70" idx="3"/>
            <a:endCxn id="71" idx="1"/>
          </p:cNvCxnSpPr>
          <p:nvPr/>
        </p:nvCxnSpPr>
        <p:spPr>
          <a:xfrm>
            <a:off x="2687713" y="2352282"/>
            <a:ext cx="797656" cy="0"/>
          </a:xfrm>
          <a:prstGeom prst="straightConnector1">
            <a:avLst/>
          </a:prstGeom>
          <a:noFill/>
          <a:ln w="63500" cap="flat" cmpd="sng" algn="ctr">
            <a:solidFill>
              <a:srgbClr val="505050"/>
            </a:solidFill>
            <a:prstDash val="solid"/>
            <a:headEnd type="none"/>
            <a:tailEnd type="triangle"/>
          </a:ln>
          <a:effectLst/>
        </p:spPr>
      </p:cxnSp>
      <p:cxnSp>
        <p:nvCxnSpPr>
          <p:cNvPr id="123" name="Straight Arrow Connector 122"/>
          <p:cNvCxnSpPr>
            <a:stCxn id="106" idx="3"/>
            <a:endCxn id="112" idx="1"/>
          </p:cNvCxnSpPr>
          <p:nvPr/>
        </p:nvCxnSpPr>
        <p:spPr>
          <a:xfrm>
            <a:off x="8733526" y="6087842"/>
            <a:ext cx="797657" cy="4813"/>
          </a:xfrm>
          <a:prstGeom prst="straightConnector1">
            <a:avLst/>
          </a:prstGeom>
          <a:noFill/>
          <a:ln w="63500" cap="flat" cmpd="sng" algn="ctr">
            <a:solidFill>
              <a:srgbClr val="505050"/>
            </a:solidFill>
            <a:prstDash val="solid"/>
            <a:headEnd type="none"/>
            <a:tailEnd type="triangle"/>
          </a:ln>
          <a:effectLst/>
        </p:spPr>
      </p:cxnSp>
      <p:sp>
        <p:nvSpPr>
          <p:cNvPr id="124" name="Rectangle 123"/>
          <p:cNvSpPr/>
          <p:nvPr/>
        </p:nvSpPr>
        <p:spPr>
          <a:xfrm>
            <a:off x="834338" y="5299856"/>
            <a:ext cx="1926069" cy="671949"/>
          </a:xfrm>
          <a:prstGeom prst="rect">
            <a:avLst/>
          </a:prstGeom>
          <a:solidFill>
            <a:srgbClr val="0072C6"/>
          </a:solidFill>
          <a:ln w="19050" cap="flat" cmpd="sng" algn="ctr">
            <a:solidFill>
              <a:srgbClr val="505050"/>
            </a:solidFill>
            <a:prstDash val="solid"/>
            <a:round/>
            <a:headEnd type="none" w="sm" len="sm"/>
            <a:tailEnd type="triangle" w="lg" len="lg"/>
          </a:ln>
          <a:effectLst/>
        </p:spPr>
        <p:txBody>
          <a:bodyPr vert="horz" wrap="square" lIns="45713" tIns="45713" rIns="45713" bIns="4571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Video Share</a:t>
            </a:r>
            <a:br>
              <a:rPr kumimoji="0" lang="en-US" sz="1800" b="1" i="0" u="none" strike="noStrike" kern="0" cap="none" spc="0" normalizeH="0" baseline="0" noProof="0" dirty="0">
                <a:ln>
                  <a:noFill/>
                </a:ln>
                <a:solidFill>
                  <a:srgbClr val="FFFFFF"/>
                </a:solidFill>
                <a:effectLst/>
                <a:uLnTx/>
                <a:uFillTx/>
                <a:cs typeface="Segoe UI" panose="020B0502040204020203" pitchFamily="34" charset="0"/>
              </a:rPr>
            </a:br>
            <a:r>
              <a:rPr kumimoji="0" lang="en-US" sz="1800" b="1" i="0" u="none" strike="noStrike" kern="0" cap="none" spc="0" normalizeH="0" baseline="0" noProof="0" dirty="0">
                <a:ln>
                  <a:noFill/>
                </a:ln>
                <a:solidFill>
                  <a:srgbClr val="FFFFFF"/>
                </a:solidFill>
                <a:effectLst/>
                <a:uLnTx/>
                <a:uFillTx/>
                <a:cs typeface="Segoe UI" panose="020B0502040204020203" pitchFamily="34" charset="0"/>
              </a:rPr>
              <a:t>Service (V1)</a:t>
            </a:r>
          </a:p>
        </p:txBody>
      </p:sp>
      <p:cxnSp>
        <p:nvCxnSpPr>
          <p:cNvPr id="125" name="Straight Arrow Connector 124"/>
          <p:cNvCxnSpPr>
            <a:cxnSpLocks/>
            <a:stCxn id="124" idx="3"/>
            <a:endCxn id="118" idx="1"/>
          </p:cNvCxnSpPr>
          <p:nvPr/>
        </p:nvCxnSpPr>
        <p:spPr>
          <a:xfrm flipV="1">
            <a:off x="2760408" y="5062977"/>
            <a:ext cx="797656" cy="572853"/>
          </a:xfrm>
          <a:prstGeom prst="straightConnector1">
            <a:avLst/>
          </a:prstGeom>
          <a:noFill/>
          <a:ln w="63500" cap="flat" cmpd="sng" algn="ctr">
            <a:solidFill>
              <a:srgbClr val="505050"/>
            </a:solidFill>
            <a:prstDash val="solid"/>
            <a:headEnd type="none"/>
            <a:tailEnd type="triangle"/>
          </a:ln>
          <a:effectLst/>
        </p:spPr>
      </p:cxnSp>
      <p:sp>
        <p:nvSpPr>
          <p:cNvPr id="126" name="Callout: Line with No Border 9"/>
          <p:cNvSpPr/>
          <p:nvPr/>
        </p:nvSpPr>
        <p:spPr bwMode="auto">
          <a:xfrm>
            <a:off x="3284733" y="6078142"/>
            <a:ext cx="2472729" cy="433264"/>
          </a:xfrm>
          <a:prstGeom prst="callout1">
            <a:avLst>
              <a:gd name="adj1" fmla="val -27108"/>
              <a:gd name="adj2" fmla="val 50578"/>
              <a:gd name="adj3" fmla="val -106846"/>
              <a:gd name="adj4" fmla="val 50687"/>
            </a:avLst>
          </a:prstGeom>
          <a:noFill/>
          <a:ln w="19050" cap="flat" cmpd="sng" algn="ctr">
            <a:solidFill>
              <a:srgbClr val="505050"/>
            </a:solidFill>
            <a:prstDash val="solid"/>
            <a:round/>
            <a:headEnd type="none" w="sm" len="sm"/>
            <a:tailEnd type="triangle" w="lg" len="lg"/>
          </a:ln>
          <a:effectLst/>
        </p:spPr>
        <p:txBody>
          <a:bodyPr rot="0" spcFirstLastPara="0" vertOverflow="overflow" horzOverflow="overflow" vert="horz" wrap="square" lIns="46623" tIns="46623" rIns="46623" bIns="46623" numCol="1" spcCol="0" rtlCol="0" fromWordArt="0" anchor="ctr" anchorCtr="1" forceAA="0"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tab pos="1165522" algn="l"/>
              </a:tabLst>
              <a:defRPr/>
            </a:pPr>
            <a:r>
              <a:rPr kumimoji="0" lang="en-US" sz="1836" b="0" i="1" u="none" strike="noStrike" kern="0" cap="none" spc="0" normalizeH="0" baseline="0" noProof="0" dirty="0">
                <a:ln>
                  <a:noFill/>
                </a:ln>
                <a:solidFill>
                  <a:srgbClr val="505050"/>
                </a:solidFill>
                <a:effectLst/>
                <a:uLnTx/>
                <a:uFillTx/>
                <a:cs typeface="Segoe UI" panose="020B0502040204020203" pitchFamily="34" charset="0"/>
              </a:rPr>
              <a:t>Backward compatibility must be maintained</a:t>
            </a:r>
          </a:p>
        </p:txBody>
      </p:sp>
    </p:spTree>
    <p:extLst>
      <p:ext uri="{BB962C8B-B14F-4D97-AF65-F5344CB8AC3E}">
        <p14:creationId xmlns:p14="http://schemas.microsoft.com/office/powerpoint/2010/main" val="3160858290"/>
      </p:ext>
    </p:extLst>
  </p:cSld>
  <p:clrMapOvr>
    <a:masterClrMapping/>
  </p:clrMapOvr>
  <p:transition>
    <p:fade/>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4294967295"/>
          </p:nvPr>
        </p:nvSpPr>
        <p:spPr>
          <a:xfrm>
            <a:off x="404523" y="921830"/>
            <a:ext cx="9638291" cy="5334000"/>
          </a:xfrm>
        </p:spPr>
        <p:txBody>
          <a:bodyPr/>
          <a:lstStyle/>
          <a:p>
            <a:r>
              <a:rPr lang="en-US" sz="1800" b="1" dirty="0">
                <a:solidFill>
                  <a:schemeClr val="tx1"/>
                </a:solidFill>
                <a:latin typeface="+mn-lt"/>
              </a:rPr>
              <a:t>Client code must retry operations due to</a:t>
            </a:r>
          </a:p>
          <a:p>
            <a:pPr lvl="1"/>
            <a:r>
              <a:rPr lang="en-US" sz="1800" dirty="0">
                <a:solidFill>
                  <a:schemeClr val="tx1"/>
                </a:solidFill>
              </a:rPr>
              <a:t>Network fallacies (timeout, topology changes)</a:t>
            </a:r>
          </a:p>
          <a:p>
            <a:pPr lvl="2"/>
            <a:r>
              <a:rPr lang="en-US" sz="1596" dirty="0">
                <a:solidFill>
                  <a:schemeClr val="tx1"/>
                </a:solidFill>
              </a:rPr>
              <a:t>Avoid sticky sessions</a:t>
            </a:r>
          </a:p>
          <a:p>
            <a:pPr lvl="1"/>
            <a:r>
              <a:rPr lang="en-US" sz="1800" dirty="0">
                <a:solidFill>
                  <a:schemeClr val="tx1"/>
                </a:solidFill>
              </a:rPr>
              <a:t>Server throttling</a:t>
            </a:r>
          </a:p>
          <a:p>
            <a:pPr lvl="1"/>
            <a:r>
              <a:rPr lang="en-US" sz="1800" dirty="0">
                <a:solidFill>
                  <a:schemeClr val="tx1"/>
                </a:solidFill>
              </a:rPr>
              <a:t>Don’t immediately retry if service unavailable or on error reply</a:t>
            </a:r>
          </a:p>
          <a:p>
            <a:pPr lvl="2"/>
            <a:r>
              <a:rPr lang="en-US" sz="1800" dirty="0">
                <a:solidFill>
                  <a:schemeClr val="tx1"/>
                </a:solidFill>
              </a:rPr>
              <a:t>Never assume a dependent service is already up &amp; running</a:t>
            </a:r>
          </a:p>
          <a:p>
            <a:r>
              <a:rPr lang="en-US" sz="1800" b="1" dirty="0">
                <a:solidFill>
                  <a:schemeClr val="tx1"/>
                </a:solidFill>
                <a:latin typeface="+mn-lt"/>
              </a:rPr>
              <a:t>To prevent DDoS attacking yourself</a:t>
            </a:r>
          </a:p>
          <a:p>
            <a:pPr lvl="1"/>
            <a:r>
              <a:rPr lang="en-US" sz="1800" dirty="0">
                <a:solidFill>
                  <a:schemeClr val="tx1"/>
                </a:solidFill>
              </a:rPr>
              <a:t>Use exponential back-off &amp; circuit breakers</a:t>
            </a:r>
            <a:endParaRPr lang="en-US" sz="1800" dirty="0">
              <a:solidFill>
                <a:schemeClr val="tx1"/>
              </a:solidFill>
              <a:latin typeface="+mn-lt"/>
            </a:endParaRPr>
          </a:p>
          <a:p>
            <a:r>
              <a:rPr lang="en-US" sz="1800" b="1" dirty="0">
                <a:solidFill>
                  <a:schemeClr val="tx1"/>
                </a:solidFill>
                <a:latin typeface="+mn-lt"/>
              </a:rPr>
              <a:t>Client retries assume server handles request </a:t>
            </a:r>
            <a:r>
              <a:rPr lang="en-US" sz="1800" b="1" u="sng" dirty="0">
                <a:solidFill>
                  <a:schemeClr val="tx1"/>
                </a:solidFill>
                <a:latin typeface="+mn-lt"/>
              </a:rPr>
              <a:t>idempotently</a:t>
            </a:r>
          </a:p>
          <a:p>
            <a:pPr lvl="1"/>
            <a:r>
              <a:rPr lang="en-US" sz="1800" dirty="0">
                <a:solidFill>
                  <a:schemeClr val="tx1"/>
                </a:solidFill>
              </a:rPr>
              <a:t>An idempotent operation can be performed 2+ times with no ill effect</a:t>
            </a:r>
          </a:p>
          <a:p>
            <a:r>
              <a:rPr lang="en-US" sz="1800" b="1" dirty="0">
                <a:solidFill>
                  <a:schemeClr val="tx1"/>
                </a:solidFill>
                <a:latin typeface="+mn-lt"/>
              </a:rPr>
              <a:t>Methods that input/process/output are idempotent</a:t>
            </a:r>
          </a:p>
          <a:p>
            <a:pPr lvl="1"/>
            <a:r>
              <a:rPr lang="en-US" sz="1800" dirty="0">
                <a:solidFill>
                  <a:schemeClr val="tx1"/>
                </a:solidFill>
              </a:rPr>
              <a:t>Repeatedly creating a thumbnail of a specific photo produces the same result</a:t>
            </a:r>
          </a:p>
          <a:p>
            <a:r>
              <a:rPr lang="en-US" sz="1800" b="1" dirty="0">
                <a:solidFill>
                  <a:schemeClr val="tx1"/>
                </a:solidFill>
                <a:latin typeface="+mn-lt"/>
              </a:rPr>
              <a:t>Methods with side-effects are not idempotent</a:t>
            </a:r>
          </a:p>
          <a:p>
            <a:pPr lvl="1"/>
            <a:r>
              <a:rPr lang="en-US" sz="1800" dirty="0">
                <a:solidFill>
                  <a:schemeClr val="tx1"/>
                </a:solidFill>
              </a:rPr>
              <a:t>Repeatedly adding $100 to a specific account produces different results</a:t>
            </a:r>
          </a:p>
          <a:p>
            <a:pPr marL="287280" lvl="1" indent="0">
              <a:buNone/>
            </a:pPr>
            <a:endParaRPr lang="en-US" sz="1800" dirty="0">
              <a:solidFill>
                <a:schemeClr val="tx1"/>
              </a:solidFill>
            </a:endParaRPr>
          </a:p>
          <a:p>
            <a:pPr lvl="1"/>
            <a:endParaRPr lang="en-US" sz="1188" b="1" u="sng" dirty="0">
              <a:solidFill>
                <a:schemeClr val="tx1"/>
              </a:solidFill>
              <a:latin typeface="+mn-lt"/>
            </a:endParaRPr>
          </a:p>
        </p:txBody>
      </p:sp>
      <p:sp>
        <p:nvSpPr>
          <p:cNvPr id="3" name="Title 2"/>
          <p:cNvSpPr>
            <a:spLocks noGrp="1"/>
          </p:cNvSpPr>
          <p:nvPr>
            <p:ph type="title"/>
          </p:nvPr>
        </p:nvSpPr>
        <p:spPr/>
        <p:txBody>
          <a:bodyPr/>
          <a:lstStyle/>
          <a:p>
            <a:r>
              <a:rPr lang="en-US" dirty="0"/>
              <a:t>Clients </a:t>
            </a:r>
            <a:r>
              <a:rPr lang="en-US" b="1" i="1" dirty="0"/>
              <a:t>must</a:t>
            </a:r>
            <a:r>
              <a:rPr lang="en-US" dirty="0"/>
              <a:t> retry failed network operations</a:t>
            </a:r>
          </a:p>
        </p:txBody>
      </p:sp>
      <p:sp>
        <p:nvSpPr>
          <p:cNvPr id="6" name="Rectangle 5"/>
          <p:cNvSpPr/>
          <p:nvPr/>
        </p:nvSpPr>
        <p:spPr>
          <a:xfrm>
            <a:off x="75478" y="5859462"/>
            <a:ext cx="11411672" cy="463503"/>
          </a:xfrm>
          <a:prstGeom prst="rect">
            <a:avLst/>
          </a:prstGeom>
          <a:noFill/>
        </p:spPr>
        <p:txBody>
          <a:bodyPr wrap="square" lIns="93260" tIns="46630" rIns="93260" bIns="46630">
            <a:spAutoFit/>
            <a:scene3d>
              <a:camera prst="orthographicFront"/>
              <a:lightRig rig="soft" dir="t">
                <a:rot lat="0" lon="0" rev="15600000"/>
              </a:lightRig>
            </a:scene3d>
            <a:sp3d extrusionH="57150" prstMaterial="softEdge">
              <a:bevelT w="25400" h="38100"/>
            </a:sp3d>
          </a:bodyPr>
          <a:lstStyle/>
          <a:p>
            <a:pPr algn="ctr"/>
            <a:r>
              <a:rPr lang="en-US" sz="2400" b="1" dirty="0">
                <a:solidFill>
                  <a:srgbClr val="FF0000"/>
                </a:solidFill>
                <a:ea typeface="Segoe UI" pitchFamily="34" charset="0"/>
                <a:cs typeface="Segoe UI" pitchFamily="34" charset="0"/>
              </a:rPr>
              <a:t>Exactly Once Semantics  </a:t>
            </a:r>
            <a:r>
              <a:rPr lang="en-US" sz="2400" b="1" dirty="0">
                <a:solidFill>
                  <a:srgbClr val="FF0000"/>
                </a:solidFill>
                <a:ea typeface="Segoe UI" pitchFamily="34" charset="0"/>
                <a:cs typeface="Segoe UI" pitchFamily="34" charset="0"/>
                <a:sym typeface="Wingdings" panose="05000000000000000000" pitchFamily="2" charset="2"/>
              </a:rPr>
              <a:t> Retry &amp; Idempotency</a:t>
            </a:r>
            <a:endParaRPr lang="en-US" sz="2400" b="1" dirty="0">
              <a:solidFill>
                <a:srgbClr val="FF0000"/>
              </a:solidFill>
              <a:ea typeface="Segoe UI" pitchFamily="34" charset="0"/>
              <a:cs typeface="Segoe UI" pitchFamily="34" charset="0"/>
            </a:endParaRPr>
          </a:p>
        </p:txBody>
      </p:sp>
    </p:spTree>
    <p:extLst>
      <p:ext uri="{BB962C8B-B14F-4D97-AF65-F5344CB8AC3E}">
        <p14:creationId xmlns:p14="http://schemas.microsoft.com/office/powerpoint/2010/main" val="4243731388"/>
      </p:ext>
    </p:extLst>
  </p:cSld>
  <p:clrMapOvr>
    <a:masterClrMapping/>
  </p:clrMapOvr>
  <p:transition>
    <p:fade/>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Idempotent CRUD considerations</a:t>
            </a:r>
          </a:p>
        </p:txBody>
      </p:sp>
      <p:sp>
        <p:nvSpPr>
          <p:cNvPr id="2" name="Text Placeholder 1"/>
          <p:cNvSpPr>
            <a:spLocks noGrp="1"/>
          </p:cNvSpPr>
          <p:nvPr>
            <p:ph type="body" sz="quarter" idx="4294967295"/>
          </p:nvPr>
        </p:nvSpPr>
        <p:spPr>
          <a:xfrm>
            <a:off x="457200" y="4106862"/>
            <a:ext cx="11095037" cy="2657476"/>
          </a:xfrm>
        </p:spPr>
        <p:txBody>
          <a:bodyPr/>
          <a:lstStyle/>
          <a:p>
            <a:r>
              <a:rPr lang="en-US" sz="1800" dirty="0">
                <a:solidFill>
                  <a:srgbClr val="0070C0"/>
                </a:solidFill>
                <a:latin typeface="+mn-lt"/>
              </a:rPr>
              <a:t>HTTP</a:t>
            </a:r>
            <a:r>
              <a:rPr lang="en-US" sz="1800" i="1" dirty="0">
                <a:solidFill>
                  <a:schemeClr val="tx1"/>
                </a:solidFill>
                <a:latin typeface="+mn-lt"/>
              </a:rPr>
              <a:t> requires most verbs (not POST) be idempotent</a:t>
            </a:r>
          </a:p>
          <a:p>
            <a:r>
              <a:rPr lang="en-US" sz="1800" dirty="0">
                <a:solidFill>
                  <a:schemeClr val="tx1"/>
                </a:solidFill>
                <a:latin typeface="+mn-lt"/>
              </a:rPr>
              <a:t>Idempotency pattern:</a:t>
            </a:r>
          </a:p>
          <a:p>
            <a:pPr marL="809133" lvl="1" indent="-466298">
              <a:buFont typeface="+mj-lt"/>
              <a:buAutoNum type="arabicPeriod"/>
            </a:pPr>
            <a:r>
              <a:rPr lang="en-US" sz="1800" dirty="0">
                <a:solidFill>
                  <a:schemeClr val="tx1"/>
                </a:solidFill>
              </a:rPr>
              <a:t>Client: asks server to create a unique ID or client (if trusted) creates an ID</a:t>
            </a:r>
          </a:p>
          <a:p>
            <a:pPr marL="809133" lvl="1" indent="-466298">
              <a:buFont typeface="+mj-lt"/>
              <a:buAutoNum type="arabicPeriod"/>
              <a:tabLst>
                <a:tab pos="7930309" algn="l"/>
              </a:tabLst>
            </a:pPr>
            <a:r>
              <a:rPr lang="en-US" sz="1800" dirty="0">
                <a:solidFill>
                  <a:schemeClr val="tx1"/>
                </a:solidFill>
              </a:rPr>
              <a:t>Client: sends ID &amp; desired operation to server            </a:t>
            </a:r>
            <a:r>
              <a:rPr lang="en-US" sz="1800" dirty="0">
                <a:solidFill>
                  <a:schemeClr val="tx1"/>
                </a:solidFill>
                <a:sym typeface="Wingdings" panose="05000000000000000000" pitchFamily="2" charset="2"/>
              </a:rPr>
              <a:t></a:t>
            </a:r>
            <a:r>
              <a:rPr lang="en-US" sz="1800" dirty="0">
                <a:solidFill>
                  <a:schemeClr val="tx1"/>
                </a:solidFill>
              </a:rPr>
              <a:t> </a:t>
            </a:r>
            <a:r>
              <a:rPr lang="en-US" sz="1800" b="1" dirty="0">
                <a:solidFill>
                  <a:schemeClr val="tx1"/>
                </a:solidFill>
              </a:rPr>
              <a:t>may be retried</a:t>
            </a:r>
          </a:p>
          <a:p>
            <a:pPr marL="809133" lvl="1" indent="-466298">
              <a:buFont typeface="+mj-lt"/>
              <a:buAutoNum type="arabicPeriod"/>
              <a:tabLst>
                <a:tab pos="7930309" algn="l"/>
              </a:tabLst>
            </a:pPr>
            <a:r>
              <a:rPr lang="en-US" sz="1800" dirty="0">
                <a:solidFill>
                  <a:schemeClr val="tx1"/>
                </a:solidFill>
              </a:rPr>
              <a:t>Server: If ID not in log, do op &amp; log ID; respond OK   </a:t>
            </a:r>
            <a:r>
              <a:rPr lang="en-US" sz="1800" dirty="0">
                <a:solidFill>
                  <a:schemeClr val="tx1"/>
                </a:solidFill>
                <a:sym typeface="Wingdings" panose="05000000000000000000" pitchFamily="2" charset="2"/>
              </a:rPr>
              <a:t></a:t>
            </a:r>
            <a:r>
              <a:rPr lang="en-US" sz="1800" dirty="0">
                <a:solidFill>
                  <a:schemeClr val="tx1"/>
                </a:solidFill>
              </a:rPr>
              <a:t> </a:t>
            </a:r>
            <a:r>
              <a:rPr lang="en-US" sz="1800" b="1" dirty="0">
                <a:solidFill>
                  <a:schemeClr val="tx1"/>
                </a:solidFill>
              </a:rPr>
              <a:t>must be transactioned</a:t>
            </a:r>
          </a:p>
          <a:p>
            <a:r>
              <a:rPr lang="en-US" sz="1800" dirty="0">
                <a:solidFill>
                  <a:schemeClr val="tx1"/>
                </a:solidFill>
                <a:latin typeface="+mn-lt"/>
              </a:rPr>
              <a:t>Server: Periodically delete old logs to avoid unbounded growth</a:t>
            </a:r>
          </a:p>
        </p:txBody>
      </p:sp>
      <p:graphicFrame>
        <p:nvGraphicFramePr>
          <p:cNvPr id="4" name="Table 3"/>
          <p:cNvGraphicFramePr>
            <a:graphicFrameLocks noGrp="1"/>
          </p:cNvGraphicFramePr>
          <p:nvPr>
            <p:extLst/>
          </p:nvPr>
        </p:nvGraphicFramePr>
        <p:xfrm>
          <a:off x="768239" y="1320542"/>
          <a:ext cx="10899997" cy="2331510"/>
        </p:xfrm>
        <a:graphic>
          <a:graphicData uri="http://schemas.openxmlformats.org/drawingml/2006/table">
            <a:tbl>
              <a:tblPr firstRow="1" bandRow="1">
                <a:tableStyleId>{21E4AEA4-8DFA-4A89-87EB-49C32662AFE0}</a:tableStyleId>
              </a:tblPr>
              <a:tblGrid>
                <a:gridCol w="502246">
                  <a:extLst>
                    <a:ext uri="{9D8B030D-6E8A-4147-A177-3AD203B41FA5}">
                      <a16:colId xmlns:a16="http://schemas.microsoft.com/office/drawing/2014/main" val="2247448456"/>
                    </a:ext>
                  </a:extLst>
                </a:gridCol>
                <a:gridCol w="2481567">
                  <a:extLst>
                    <a:ext uri="{9D8B030D-6E8A-4147-A177-3AD203B41FA5}">
                      <a16:colId xmlns:a16="http://schemas.microsoft.com/office/drawing/2014/main" val="1753762145"/>
                    </a:ext>
                  </a:extLst>
                </a:gridCol>
                <a:gridCol w="4434335">
                  <a:extLst>
                    <a:ext uri="{9D8B030D-6E8A-4147-A177-3AD203B41FA5}">
                      <a16:colId xmlns:a16="http://schemas.microsoft.com/office/drawing/2014/main" val="849536533"/>
                    </a:ext>
                  </a:extLst>
                </a:gridCol>
                <a:gridCol w="3481849">
                  <a:extLst>
                    <a:ext uri="{9D8B030D-6E8A-4147-A177-3AD203B41FA5}">
                      <a16:colId xmlns:a16="http://schemas.microsoft.com/office/drawing/2014/main" val="1463709299"/>
                    </a:ext>
                  </a:extLst>
                </a:gridCol>
              </a:tblGrid>
              <a:tr h="466302">
                <a:tc>
                  <a:txBody>
                    <a:bodyPr/>
                    <a:lstStyle/>
                    <a:p>
                      <a:pPr algn="ctr"/>
                      <a:endParaRPr lang="en-US" sz="2400" dirty="0"/>
                    </a:p>
                  </a:txBody>
                  <a:tcPr marL="93260" marR="93260" marT="46630" marB="46630"/>
                </a:tc>
                <a:tc>
                  <a:txBody>
                    <a:bodyPr/>
                    <a:lstStyle/>
                    <a:p>
                      <a:pPr algn="ctr"/>
                      <a:r>
                        <a:rPr lang="en-US" sz="2000" dirty="0"/>
                        <a:t>Operation</a:t>
                      </a:r>
                    </a:p>
                  </a:txBody>
                  <a:tcPr marL="93260" marR="93260" marT="46630" marB="46630"/>
                </a:tc>
                <a:tc>
                  <a:txBody>
                    <a:bodyPr/>
                    <a:lstStyle/>
                    <a:p>
                      <a:pPr algn="ctr"/>
                      <a:r>
                        <a:rPr lang="en-US" sz="2000" dirty="0"/>
                        <a:t>HTTP Verb</a:t>
                      </a:r>
                    </a:p>
                  </a:txBody>
                  <a:tcPr marL="233151" marR="233151" marT="46630" marB="46630"/>
                </a:tc>
                <a:tc>
                  <a:txBody>
                    <a:bodyPr/>
                    <a:lstStyle/>
                    <a:p>
                      <a:pPr algn="ctr"/>
                      <a:r>
                        <a:rPr lang="en-US" sz="2000" dirty="0"/>
                        <a:t>What to do</a:t>
                      </a:r>
                    </a:p>
                  </a:txBody>
                  <a:tcPr marL="233151" marR="233151" marT="46630" marB="46630"/>
                </a:tc>
                <a:extLst>
                  <a:ext uri="{0D108BD9-81ED-4DB2-BD59-A6C34878D82A}">
                    <a16:rowId xmlns:a16="http://schemas.microsoft.com/office/drawing/2014/main" val="4228976974"/>
                  </a:ext>
                </a:extLst>
              </a:tr>
              <a:tr h="466302">
                <a:tc>
                  <a:txBody>
                    <a:bodyPr/>
                    <a:lstStyle/>
                    <a:p>
                      <a:pPr algn="l"/>
                      <a:r>
                        <a:rPr lang="en-US" sz="2000" dirty="0"/>
                        <a:t>C</a:t>
                      </a:r>
                      <a:endParaRPr lang="en-US" sz="2000" b="1" dirty="0"/>
                    </a:p>
                  </a:txBody>
                  <a:tcPr marL="93260" marR="93260" marT="46630" marB="46630" anchor="ctr"/>
                </a:tc>
                <a:tc>
                  <a:txBody>
                    <a:bodyPr/>
                    <a:lstStyle/>
                    <a:p>
                      <a:pPr algn="l"/>
                      <a:r>
                        <a:rPr lang="en-US" sz="2000" dirty="0"/>
                        <a:t>id = Create()</a:t>
                      </a:r>
                      <a:endParaRPr lang="en-US" sz="2000" b="0" dirty="0"/>
                    </a:p>
                  </a:txBody>
                  <a:tcPr marL="93260" marR="93260" marT="46630" marB="46630" anchor="ctr"/>
                </a:tc>
                <a:tc>
                  <a:txBody>
                    <a:bodyPr/>
                    <a:lstStyle/>
                    <a:p>
                      <a:pPr algn="l"/>
                      <a:r>
                        <a:rPr lang="en-US" sz="2000" dirty="0"/>
                        <a:t>POST</a:t>
                      </a:r>
                      <a:endParaRPr lang="en-US" sz="2000" b="0" dirty="0"/>
                    </a:p>
                  </a:txBody>
                  <a:tcPr marL="233151" marR="233151" marT="46630" marB="46630"/>
                </a:tc>
                <a:tc>
                  <a:txBody>
                    <a:bodyPr/>
                    <a:lstStyle/>
                    <a:p>
                      <a:pPr algn="l"/>
                      <a:r>
                        <a:rPr lang="en-US" sz="2000" dirty="0"/>
                        <a:t>See below pattern</a:t>
                      </a:r>
                      <a:endParaRPr lang="en-US" sz="2000" b="0" dirty="0"/>
                    </a:p>
                  </a:txBody>
                  <a:tcPr marL="233151" marR="233151" marT="46630" marB="46630"/>
                </a:tc>
                <a:extLst>
                  <a:ext uri="{0D108BD9-81ED-4DB2-BD59-A6C34878D82A}">
                    <a16:rowId xmlns:a16="http://schemas.microsoft.com/office/drawing/2014/main" val="2871218798"/>
                  </a:ext>
                </a:extLst>
              </a:tr>
              <a:tr h="466302">
                <a:tc>
                  <a:txBody>
                    <a:bodyPr/>
                    <a:lstStyle/>
                    <a:p>
                      <a:pPr algn="l"/>
                      <a:r>
                        <a:rPr lang="en-US" sz="2000" dirty="0"/>
                        <a:t>R</a:t>
                      </a:r>
                      <a:endParaRPr lang="en-US" sz="2000" b="1" dirty="0"/>
                    </a:p>
                  </a:txBody>
                  <a:tcPr marL="93260" marR="93260" marT="46630" marB="46630" anchor="ctr"/>
                </a:tc>
                <a:tc>
                  <a:txBody>
                    <a:bodyPr/>
                    <a:lstStyle/>
                    <a:p>
                      <a:pPr algn="l"/>
                      <a:r>
                        <a:rPr lang="en-US" sz="2000" dirty="0"/>
                        <a:t>data = Read(id)</a:t>
                      </a:r>
                      <a:endParaRPr lang="en-US" sz="2000" b="1" dirty="0"/>
                    </a:p>
                  </a:txBody>
                  <a:tcPr marL="93260" marR="93260" marT="46630" marB="46630" anchor="ctr"/>
                </a:tc>
                <a:tc>
                  <a:txBody>
                    <a:bodyPr/>
                    <a:lstStyle/>
                    <a:p>
                      <a:pPr algn="l"/>
                      <a:r>
                        <a:rPr lang="en-US" sz="2000" dirty="0"/>
                        <a:t>GET/HEAD/OPTIONS/TRACE</a:t>
                      </a:r>
                    </a:p>
                  </a:txBody>
                  <a:tcPr marL="233151" marR="233151" marT="46630" marB="46630"/>
                </a:tc>
                <a:tc>
                  <a:txBody>
                    <a:bodyPr/>
                    <a:lstStyle/>
                    <a:p>
                      <a:pPr algn="l"/>
                      <a:r>
                        <a:rPr lang="en-US" sz="2000" dirty="0"/>
                        <a:t>Naturally idempotent</a:t>
                      </a:r>
                    </a:p>
                  </a:txBody>
                  <a:tcPr marL="233151" marR="233151" marT="46630" marB="46630"/>
                </a:tc>
                <a:extLst>
                  <a:ext uri="{0D108BD9-81ED-4DB2-BD59-A6C34878D82A}">
                    <a16:rowId xmlns:a16="http://schemas.microsoft.com/office/drawing/2014/main" val="833199709"/>
                  </a:ext>
                </a:extLst>
              </a:tr>
              <a:tr h="466302">
                <a:tc>
                  <a:txBody>
                    <a:bodyPr/>
                    <a:lstStyle/>
                    <a:p>
                      <a:pPr algn="l"/>
                      <a:r>
                        <a:rPr lang="en-US" sz="2000" dirty="0"/>
                        <a:t>U</a:t>
                      </a:r>
                      <a:endParaRPr lang="en-US" sz="2000" b="1" dirty="0"/>
                    </a:p>
                  </a:txBody>
                  <a:tcPr marL="93260" marR="93260" marT="46630" marB="46630" anchor="ctr"/>
                </a:tc>
                <a:tc>
                  <a:txBody>
                    <a:bodyPr/>
                    <a:lstStyle/>
                    <a:p>
                      <a:pPr algn="l"/>
                      <a:r>
                        <a:rPr lang="en-US" sz="2000" dirty="0"/>
                        <a:t>Update(id, data)</a:t>
                      </a:r>
                      <a:endParaRPr lang="en-US" sz="2000" b="0" dirty="0"/>
                    </a:p>
                  </a:txBody>
                  <a:tcPr marL="93260" marR="93260" marT="46630" marB="46630" anchor="ctr"/>
                </a:tc>
                <a:tc>
                  <a:txBody>
                    <a:bodyPr/>
                    <a:lstStyle/>
                    <a:p>
                      <a:pPr algn="l"/>
                      <a:r>
                        <a:rPr lang="en-US" sz="2000" dirty="0"/>
                        <a:t>PUT, PATCH</a:t>
                      </a:r>
                    </a:p>
                  </a:txBody>
                  <a:tcPr marL="233151" marR="233151" marT="46630" marB="46630"/>
                </a:tc>
                <a:tc>
                  <a:txBody>
                    <a:bodyPr/>
                    <a:lstStyle/>
                    <a:p>
                      <a:pPr algn="l"/>
                      <a:r>
                        <a:rPr lang="en-US" sz="2000" dirty="0"/>
                        <a:t>Last writer wins</a:t>
                      </a:r>
                    </a:p>
                  </a:txBody>
                  <a:tcPr marL="233151" marR="233151" marT="46630" marB="46630"/>
                </a:tc>
                <a:extLst>
                  <a:ext uri="{0D108BD9-81ED-4DB2-BD59-A6C34878D82A}">
                    <a16:rowId xmlns:a16="http://schemas.microsoft.com/office/drawing/2014/main" val="2266791343"/>
                  </a:ext>
                </a:extLst>
              </a:tr>
              <a:tr h="466302">
                <a:tc>
                  <a:txBody>
                    <a:bodyPr/>
                    <a:lstStyle/>
                    <a:p>
                      <a:pPr algn="l"/>
                      <a:r>
                        <a:rPr lang="en-US" sz="2000" dirty="0"/>
                        <a:t>D</a:t>
                      </a:r>
                      <a:endParaRPr lang="en-US" sz="2000" b="1" dirty="0"/>
                    </a:p>
                  </a:txBody>
                  <a:tcPr marL="93260" marR="93260" marT="46630" marB="46630" anchor="ctr"/>
                </a:tc>
                <a:tc>
                  <a:txBody>
                    <a:bodyPr/>
                    <a:lstStyle/>
                    <a:p>
                      <a:pPr algn="l"/>
                      <a:r>
                        <a:rPr lang="en-US" sz="2000" dirty="0"/>
                        <a:t>Delete(id)</a:t>
                      </a:r>
                      <a:endParaRPr lang="en-US" sz="2000" b="0" dirty="0"/>
                    </a:p>
                  </a:txBody>
                  <a:tcPr marL="93260" marR="93260" marT="46630" marB="46630" anchor="ctr"/>
                </a:tc>
                <a:tc>
                  <a:txBody>
                    <a:bodyPr/>
                    <a:lstStyle/>
                    <a:p>
                      <a:pPr algn="l"/>
                      <a:r>
                        <a:rPr lang="en-US" sz="2000" dirty="0"/>
                        <a:t>DELETE</a:t>
                      </a:r>
                    </a:p>
                  </a:txBody>
                  <a:tcPr marL="233151" marR="233151" marT="46630" marB="46630"/>
                </a:tc>
                <a:tc>
                  <a:txBody>
                    <a:bodyPr/>
                    <a:lstStyle/>
                    <a:p>
                      <a:pPr algn="l"/>
                      <a:r>
                        <a:rPr lang="en-US" sz="2000" dirty="0"/>
                        <a:t>If already gone, OK</a:t>
                      </a:r>
                    </a:p>
                  </a:txBody>
                  <a:tcPr marL="233151" marR="233151" marT="46630" marB="46630"/>
                </a:tc>
                <a:extLst>
                  <a:ext uri="{0D108BD9-81ED-4DB2-BD59-A6C34878D82A}">
                    <a16:rowId xmlns:a16="http://schemas.microsoft.com/office/drawing/2014/main" val="4187870992"/>
                  </a:ext>
                </a:extLst>
              </a:tr>
            </a:tbl>
          </a:graphicData>
        </a:graphic>
      </p:graphicFrame>
    </p:spTree>
    <p:extLst>
      <p:ext uri="{BB962C8B-B14F-4D97-AF65-F5344CB8AC3E}">
        <p14:creationId xmlns:p14="http://schemas.microsoft.com/office/powerpoint/2010/main" val="158029701"/>
      </p:ext>
    </p:extLst>
  </p:cSld>
  <p:clrMapOvr>
    <a:masterClrMapping/>
  </p:clrMapOvr>
  <p:transition>
    <p:fade/>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Messaging Communication</a:t>
            </a:r>
            <a:endParaRPr lang="en-US" dirty="0"/>
          </a:p>
        </p:txBody>
      </p:sp>
      <p:sp>
        <p:nvSpPr>
          <p:cNvPr id="3" name="Text Placeholder 2">
            <a:extLst>
              <a:ext uri="{FF2B5EF4-FFF2-40B4-BE49-F238E27FC236}">
                <a16:creationId xmlns:a16="http://schemas.microsoft.com/office/drawing/2014/main" id="{4FF84EF1-3F83-4FD9-A1C0-777BAB129437}"/>
              </a:ext>
            </a:extLst>
          </p:cNvPr>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90717251"/>
      </p:ext>
    </p:extLst>
  </p:cSld>
  <p:clrMapOvr>
    <a:masterClrMapping/>
  </p:clrMapOvr>
  <p:transition>
    <p:fade/>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Messaging communication</a:t>
            </a:r>
          </a:p>
        </p:txBody>
      </p:sp>
      <p:sp>
        <p:nvSpPr>
          <p:cNvPr id="2" name="Text Placeholder 1"/>
          <p:cNvSpPr>
            <a:spLocks noGrp="1"/>
          </p:cNvSpPr>
          <p:nvPr>
            <p:ph type="body" sz="quarter" idx="4294967295"/>
          </p:nvPr>
        </p:nvSpPr>
        <p:spPr>
          <a:xfrm>
            <a:off x="579437" y="1212850"/>
            <a:ext cx="11304588" cy="5324475"/>
          </a:xfrm>
        </p:spPr>
        <p:txBody>
          <a:bodyPr/>
          <a:lstStyle/>
          <a:p>
            <a:pPr lvl="1"/>
            <a:r>
              <a:rPr lang="en-US" sz="1800" b="1" dirty="0">
                <a:solidFill>
                  <a:schemeClr val="tx1"/>
                </a:solidFill>
              </a:rPr>
              <a:t>The request/reply pattern is frequently not the best</a:t>
            </a:r>
          </a:p>
          <a:p>
            <a:pPr lvl="2"/>
            <a:r>
              <a:rPr lang="en-US" sz="1800" dirty="0">
                <a:solidFill>
                  <a:schemeClr val="tx1"/>
                </a:solidFill>
              </a:rPr>
              <a:t>Client may send to busy (not idle) service instance </a:t>
            </a:r>
          </a:p>
          <a:p>
            <a:pPr lvl="2"/>
            <a:r>
              <a:rPr lang="en-US" sz="1800" dirty="0">
                <a:solidFill>
                  <a:schemeClr val="tx1"/>
                </a:solidFill>
              </a:rPr>
              <a:t>Client may crash/scale down while waiting for service instance’s reply</a:t>
            </a:r>
          </a:p>
          <a:p>
            <a:pPr marL="571500" lvl="2" indent="0">
              <a:buNone/>
            </a:pPr>
            <a:endParaRPr lang="en-US" sz="1800" dirty="0">
              <a:solidFill>
                <a:schemeClr val="tx1"/>
              </a:solidFill>
            </a:endParaRPr>
          </a:p>
          <a:p>
            <a:pPr lvl="1"/>
            <a:r>
              <a:rPr lang="en-US" sz="1800" b="1" dirty="0">
                <a:solidFill>
                  <a:schemeClr val="tx1"/>
                </a:solidFill>
              </a:rPr>
              <a:t>So, consider messaging communication instead</a:t>
            </a:r>
          </a:p>
          <a:p>
            <a:pPr lvl="2"/>
            <a:r>
              <a:rPr lang="en-US" sz="1800" dirty="0">
                <a:solidFill>
                  <a:schemeClr val="tx1"/>
                </a:solidFill>
              </a:rPr>
              <a:t>Resource efficient</a:t>
            </a:r>
          </a:p>
          <a:p>
            <a:pPr lvl="3"/>
            <a:r>
              <a:rPr lang="en-US" sz="1596" dirty="0">
                <a:solidFill>
                  <a:schemeClr val="tx1"/>
                </a:solidFill>
              </a:rPr>
              <a:t>Client doesn’t wait for service reply (no blocked threads/long-lived locks)</a:t>
            </a:r>
          </a:p>
          <a:p>
            <a:pPr lvl="3"/>
            <a:r>
              <a:rPr lang="en-US" sz="1596" dirty="0">
                <a:solidFill>
                  <a:schemeClr val="tx1"/>
                </a:solidFill>
              </a:rPr>
              <a:t>Service instance pulls work vs busy service instances pushed more work</a:t>
            </a:r>
          </a:p>
          <a:p>
            <a:pPr lvl="3"/>
            <a:r>
              <a:rPr lang="en-US" sz="1596" dirty="0">
                <a:solidFill>
                  <a:schemeClr val="tx1"/>
                </a:solidFill>
              </a:rPr>
              <a:t>Services don’t need listening endpoints; clients/services talk to queue service</a:t>
            </a:r>
          </a:p>
          <a:p>
            <a:pPr lvl="2"/>
            <a:r>
              <a:rPr lang="en-US" sz="1800" dirty="0">
                <a:solidFill>
                  <a:schemeClr val="tx1"/>
                </a:solidFill>
              </a:rPr>
              <a:t>Resilient: client/service instances can come, go, &amp; move at will</a:t>
            </a:r>
          </a:p>
          <a:p>
            <a:pPr lvl="3"/>
            <a:r>
              <a:rPr lang="en-US" sz="1596" dirty="0">
                <a:solidFill>
                  <a:schemeClr val="tx1"/>
                </a:solidFill>
              </a:rPr>
              <a:t>If a service instance fails, another instance processes the message (1+ delivery, not ordered)</a:t>
            </a:r>
          </a:p>
          <a:p>
            <a:pPr lvl="3"/>
            <a:r>
              <a:rPr lang="en-US" sz="1596" dirty="0">
                <a:solidFill>
                  <a:schemeClr val="tx1"/>
                </a:solidFill>
              </a:rPr>
              <a:t>Clients/services can be offline without message loss</a:t>
            </a:r>
          </a:p>
          <a:p>
            <a:pPr lvl="2"/>
            <a:r>
              <a:rPr lang="en-US" sz="1800" dirty="0">
                <a:solidFill>
                  <a:schemeClr val="tx1"/>
                </a:solidFill>
              </a:rPr>
              <a:t>Elastic: Use queue length to determine need to scale up/down</a:t>
            </a:r>
          </a:p>
        </p:txBody>
      </p:sp>
    </p:spTree>
    <p:extLst>
      <p:ext uri="{BB962C8B-B14F-4D97-AF65-F5344CB8AC3E}">
        <p14:creationId xmlns:p14="http://schemas.microsoft.com/office/powerpoint/2010/main" val="4176547448"/>
      </p:ext>
    </p:extLst>
  </p:cSld>
  <p:clrMapOvr>
    <a:masterClrMapping/>
  </p:clrMapOvr>
  <p:transition>
    <p:fade/>
  </p:transition>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Messaging with queues</a:t>
            </a:r>
          </a:p>
        </p:txBody>
      </p:sp>
      <p:sp>
        <p:nvSpPr>
          <p:cNvPr id="64" name="Rectangle 63"/>
          <p:cNvSpPr/>
          <p:nvPr/>
        </p:nvSpPr>
        <p:spPr bwMode="auto">
          <a:xfrm>
            <a:off x="2093135" y="1034724"/>
            <a:ext cx="10067861" cy="4748079"/>
          </a:xfrm>
          <a:prstGeom prst="rect">
            <a:avLst/>
          </a:prstGeom>
          <a:no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t" anchorCtr="1" compatLnSpc="1">
            <a:prstTxWarp prst="textNoShape">
              <a:avLst/>
            </a:prstTxWarp>
            <a:no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505050"/>
                </a:solidFill>
                <a:effectLst/>
                <a:uLnTx/>
                <a:uFillTx/>
                <a:cs typeface="Segoe UI" panose="020B0502040204020203" pitchFamily="34" charset="0"/>
              </a:rPr>
              <a:t>Cluster</a:t>
            </a:r>
          </a:p>
        </p:txBody>
      </p:sp>
      <p:cxnSp>
        <p:nvCxnSpPr>
          <p:cNvPr id="65" name="Straight Arrow Connector 64"/>
          <p:cNvCxnSpPr>
            <a:cxnSpLocks/>
            <a:endCxn id="81" idx="1"/>
          </p:cNvCxnSpPr>
          <p:nvPr/>
        </p:nvCxnSpPr>
        <p:spPr>
          <a:xfrm flipV="1">
            <a:off x="1861850" y="4197672"/>
            <a:ext cx="483282" cy="1470"/>
          </a:xfrm>
          <a:prstGeom prst="straightConnector1">
            <a:avLst/>
          </a:prstGeom>
          <a:noFill/>
          <a:ln w="57150" cap="rnd" cmpd="sng" algn="ctr">
            <a:solidFill>
              <a:srgbClr val="505050">
                <a:lumMod val="75000"/>
                <a:lumOff val="25000"/>
              </a:srgbClr>
            </a:solidFill>
            <a:prstDash val="solid"/>
            <a:tailEnd type="triangle"/>
          </a:ln>
          <a:effectLst/>
        </p:spPr>
      </p:cxnSp>
      <p:cxnSp>
        <p:nvCxnSpPr>
          <p:cNvPr id="67" name="Straight Arrow Connector 66"/>
          <p:cNvCxnSpPr>
            <a:cxnSpLocks/>
            <a:stCxn id="81" idx="3"/>
            <a:endCxn id="82" idx="1"/>
          </p:cNvCxnSpPr>
          <p:nvPr/>
        </p:nvCxnSpPr>
        <p:spPr>
          <a:xfrm flipV="1">
            <a:off x="3705956" y="3664536"/>
            <a:ext cx="212975" cy="533136"/>
          </a:xfrm>
          <a:prstGeom prst="straightConnector1">
            <a:avLst/>
          </a:prstGeom>
          <a:noFill/>
          <a:ln w="57150" cap="rnd" cmpd="sng" algn="ctr">
            <a:solidFill>
              <a:srgbClr val="505050">
                <a:lumMod val="75000"/>
                <a:lumOff val="25000"/>
              </a:srgbClr>
            </a:solidFill>
            <a:prstDash val="solid"/>
            <a:tailEnd type="triangle"/>
          </a:ln>
          <a:effectLst/>
        </p:spPr>
      </p:cxnSp>
      <p:cxnSp>
        <p:nvCxnSpPr>
          <p:cNvPr id="68" name="Straight Arrow Connector 67"/>
          <p:cNvCxnSpPr>
            <a:cxnSpLocks/>
            <a:stCxn id="82" idx="3"/>
            <a:endCxn id="88" idx="1"/>
          </p:cNvCxnSpPr>
          <p:nvPr/>
        </p:nvCxnSpPr>
        <p:spPr>
          <a:xfrm flipV="1">
            <a:off x="5731427" y="2416141"/>
            <a:ext cx="2222109" cy="1248395"/>
          </a:xfrm>
          <a:prstGeom prst="straightConnector1">
            <a:avLst/>
          </a:prstGeom>
          <a:noFill/>
          <a:ln w="57150" cap="rnd" cmpd="sng" algn="ctr">
            <a:solidFill>
              <a:srgbClr val="505050">
                <a:lumMod val="75000"/>
                <a:lumOff val="25000"/>
              </a:srgbClr>
            </a:solidFill>
            <a:prstDash val="solid"/>
            <a:tailEnd type="triangle"/>
          </a:ln>
          <a:effectLst/>
        </p:spPr>
      </p:cxnSp>
      <p:cxnSp>
        <p:nvCxnSpPr>
          <p:cNvPr id="70" name="Connector: Elbow 58"/>
          <p:cNvCxnSpPr>
            <a:cxnSpLocks/>
            <a:stCxn id="86" idx="3"/>
            <a:endCxn id="88" idx="3"/>
          </p:cNvCxnSpPr>
          <p:nvPr/>
        </p:nvCxnSpPr>
        <p:spPr>
          <a:xfrm flipH="1" flipV="1">
            <a:off x="9644024" y="2416141"/>
            <a:ext cx="1223" cy="2839331"/>
          </a:xfrm>
          <a:prstGeom prst="bentConnector3">
            <a:avLst>
              <a:gd name="adj1" fmla="val -19065888"/>
            </a:avLst>
          </a:prstGeom>
          <a:noFill/>
          <a:ln w="57150" cap="rnd" cmpd="sng" algn="ctr">
            <a:solidFill>
              <a:srgbClr val="505050">
                <a:lumMod val="75000"/>
                <a:lumOff val="25000"/>
              </a:srgbClr>
            </a:solidFill>
            <a:prstDash val="solid"/>
            <a:tailEnd type="triangle"/>
          </a:ln>
          <a:effectLst/>
        </p:spPr>
      </p:cxnSp>
      <p:cxnSp>
        <p:nvCxnSpPr>
          <p:cNvPr id="71" name="Connector: Elbow 59"/>
          <p:cNvCxnSpPr>
            <a:cxnSpLocks/>
            <a:stCxn id="86" idx="3"/>
            <a:endCxn id="91" idx="1"/>
          </p:cNvCxnSpPr>
          <p:nvPr/>
        </p:nvCxnSpPr>
        <p:spPr>
          <a:xfrm flipV="1">
            <a:off x="9645246" y="2404782"/>
            <a:ext cx="596729" cy="2850690"/>
          </a:xfrm>
          <a:prstGeom prst="bentConnector3">
            <a:avLst>
              <a:gd name="adj1" fmla="val 50000"/>
            </a:avLst>
          </a:prstGeom>
          <a:noFill/>
          <a:ln w="57150" cap="rnd" cmpd="sng" algn="ctr">
            <a:solidFill>
              <a:srgbClr val="505050">
                <a:lumMod val="75000"/>
                <a:lumOff val="25000"/>
              </a:srgbClr>
            </a:solidFill>
            <a:prstDash val="solid"/>
            <a:tailEnd type="triangle"/>
          </a:ln>
          <a:effectLst/>
        </p:spPr>
      </p:cxnSp>
      <p:cxnSp>
        <p:nvCxnSpPr>
          <p:cNvPr id="72" name="Connector: Elbow 62"/>
          <p:cNvCxnSpPr>
            <a:cxnSpLocks/>
            <a:stCxn id="89" idx="1"/>
            <a:endCxn id="91" idx="1"/>
          </p:cNvCxnSpPr>
          <p:nvPr/>
        </p:nvCxnSpPr>
        <p:spPr>
          <a:xfrm rot="10800000" flipH="1">
            <a:off x="10241974" y="2404783"/>
            <a:ext cx="1" cy="816290"/>
          </a:xfrm>
          <a:prstGeom prst="bentConnector3">
            <a:avLst>
              <a:gd name="adj1" fmla="val -22860000000"/>
            </a:avLst>
          </a:prstGeom>
          <a:noFill/>
          <a:ln w="57150" cap="rnd" cmpd="sng" algn="ctr">
            <a:solidFill>
              <a:srgbClr val="505050">
                <a:lumMod val="75000"/>
                <a:lumOff val="25000"/>
              </a:srgbClr>
            </a:solidFill>
            <a:prstDash val="solid"/>
            <a:tailEnd type="triangle"/>
          </a:ln>
          <a:effectLst/>
        </p:spPr>
      </p:cxnSp>
      <p:cxnSp>
        <p:nvCxnSpPr>
          <p:cNvPr id="74" name="Connector: Elbow 65"/>
          <p:cNvCxnSpPr>
            <a:cxnSpLocks/>
            <a:stCxn id="89" idx="1"/>
            <a:endCxn id="88" idx="3"/>
          </p:cNvCxnSpPr>
          <p:nvPr/>
        </p:nvCxnSpPr>
        <p:spPr>
          <a:xfrm rot="10800000">
            <a:off x="9644024" y="2416141"/>
            <a:ext cx="597951" cy="804931"/>
          </a:xfrm>
          <a:prstGeom prst="bentConnector3">
            <a:avLst>
              <a:gd name="adj1" fmla="val 50000"/>
            </a:avLst>
          </a:prstGeom>
          <a:noFill/>
          <a:ln w="57150" cap="rnd" cmpd="sng" algn="ctr">
            <a:solidFill>
              <a:srgbClr val="505050">
                <a:lumMod val="75000"/>
                <a:lumOff val="25000"/>
              </a:srgbClr>
            </a:solidFill>
            <a:prstDash val="solid"/>
            <a:tailEnd type="triangle"/>
          </a:ln>
          <a:effectLst/>
        </p:spPr>
      </p:cxnSp>
      <p:cxnSp>
        <p:nvCxnSpPr>
          <p:cNvPr id="75" name="Connector: Elbow 68"/>
          <p:cNvCxnSpPr>
            <a:cxnSpLocks/>
            <a:stCxn id="85" idx="3"/>
            <a:endCxn id="88" idx="3"/>
          </p:cNvCxnSpPr>
          <p:nvPr/>
        </p:nvCxnSpPr>
        <p:spPr>
          <a:xfrm flipV="1">
            <a:off x="9644023" y="2416141"/>
            <a:ext cx="12953" cy="807806"/>
          </a:xfrm>
          <a:prstGeom prst="bentConnector3">
            <a:avLst>
              <a:gd name="adj1" fmla="val 1800000"/>
            </a:avLst>
          </a:prstGeom>
          <a:noFill/>
          <a:ln w="57150" cap="rnd" cmpd="sng" algn="ctr">
            <a:solidFill>
              <a:srgbClr val="505050">
                <a:lumMod val="75000"/>
                <a:lumOff val="25000"/>
              </a:srgbClr>
            </a:solidFill>
            <a:prstDash val="solid"/>
            <a:tailEnd type="triangle"/>
          </a:ln>
          <a:effectLst/>
        </p:spPr>
      </p:cxnSp>
      <p:cxnSp>
        <p:nvCxnSpPr>
          <p:cNvPr id="77" name="Straight Arrow Connector 76"/>
          <p:cNvCxnSpPr>
            <a:cxnSpLocks/>
            <a:stCxn id="85" idx="1"/>
            <a:endCxn id="92" idx="3"/>
          </p:cNvCxnSpPr>
          <p:nvPr/>
        </p:nvCxnSpPr>
        <p:spPr>
          <a:xfrm flipH="1">
            <a:off x="7417805" y="3223947"/>
            <a:ext cx="549035" cy="431057"/>
          </a:xfrm>
          <a:prstGeom prst="straightConnector1">
            <a:avLst/>
          </a:prstGeom>
          <a:noFill/>
          <a:ln w="57150" cap="rnd" cmpd="sng" algn="ctr">
            <a:solidFill>
              <a:srgbClr val="505050">
                <a:lumMod val="75000"/>
                <a:lumOff val="25000"/>
              </a:srgbClr>
            </a:solidFill>
            <a:prstDash val="solid"/>
            <a:tailEnd type="triangle"/>
          </a:ln>
          <a:effectLst/>
        </p:spPr>
      </p:cxnSp>
      <p:cxnSp>
        <p:nvCxnSpPr>
          <p:cNvPr id="78" name="Straight Arrow Connector 77"/>
          <p:cNvCxnSpPr>
            <a:cxnSpLocks/>
            <a:stCxn id="82" idx="3"/>
            <a:endCxn id="92" idx="1"/>
          </p:cNvCxnSpPr>
          <p:nvPr/>
        </p:nvCxnSpPr>
        <p:spPr>
          <a:xfrm flipV="1">
            <a:off x="5731427" y="3655004"/>
            <a:ext cx="315492" cy="9532"/>
          </a:xfrm>
          <a:prstGeom prst="straightConnector1">
            <a:avLst/>
          </a:prstGeom>
          <a:noFill/>
          <a:ln w="57150" cap="rnd" cmpd="sng" algn="ctr">
            <a:solidFill>
              <a:srgbClr val="505050">
                <a:lumMod val="75000"/>
                <a:lumOff val="25000"/>
              </a:srgbClr>
            </a:solidFill>
            <a:prstDash val="solid"/>
            <a:tailEnd type="triangle"/>
          </a:ln>
          <a:effectLst/>
        </p:spPr>
      </p:cxnSp>
      <p:sp>
        <p:nvSpPr>
          <p:cNvPr id="79" name="TextBox 78"/>
          <p:cNvSpPr txBox="1"/>
          <p:nvPr/>
        </p:nvSpPr>
        <p:spPr>
          <a:xfrm>
            <a:off x="6775312" y="1342138"/>
            <a:ext cx="5357176" cy="941711"/>
          </a:xfrm>
          <a:prstGeom prst="rect">
            <a:avLst/>
          </a:prstGeom>
          <a:noFill/>
        </p:spPr>
        <p:txBody>
          <a:bodyPr wrap="square" lIns="186521" tIns="149217" rIns="186521" bIns="149217" rtlCol="0">
            <a:spAutoFit/>
          </a:bodyPr>
          <a:lstStyle/>
          <a:p>
            <a:pPr marL="289818" marR="0" lvl="0" indent="-289818" defTabSz="951028" eaLnBrk="1" fontAlgn="base" latinLnBrk="0" hangingPunct="1">
              <a:lnSpc>
                <a:spcPct val="100000"/>
              </a:lnSpc>
              <a:spcBef>
                <a:spcPct val="0"/>
              </a:spcBef>
              <a:spcAft>
                <a:spcPct val="0"/>
              </a:spcAft>
              <a:buClrTx/>
              <a:buSzTx/>
              <a:buFontTx/>
              <a:buNone/>
              <a:tabLst/>
              <a:defRPr/>
            </a:pPr>
            <a:r>
              <a:rPr kumimoji="0" lang="en-US" sz="2040" b="0" i="0" u="none" strike="noStrike" kern="0" cap="none" spc="0" normalizeH="0" baseline="0" noProof="0" dirty="0">
                <a:ln>
                  <a:noFill/>
                </a:ln>
                <a:solidFill>
                  <a:srgbClr val="92D050"/>
                </a:solidFill>
                <a:effectLst/>
                <a:uLnTx/>
                <a:uFillTx/>
              </a:rPr>
              <a:t>🛈</a:t>
            </a:r>
            <a:r>
              <a:rPr kumimoji="0" lang="en-US" sz="2040" b="0" i="0" u="none" strike="noStrike" kern="0" cap="none" spc="0" normalizeH="0" baseline="0" noProof="0" dirty="0">
                <a:ln>
                  <a:noFill/>
                </a:ln>
                <a:solidFill>
                  <a:srgbClr val="00B050"/>
                </a:solidFill>
                <a:effectLst/>
                <a:uLnTx/>
                <a:uFillTx/>
              </a:rPr>
              <a:t> </a:t>
            </a:r>
            <a:r>
              <a:rPr kumimoji="0" lang="en-US" sz="2040" b="0" i="1" u="none" strike="noStrike" kern="0" cap="none" spc="0" normalizeH="0" baseline="0" noProof="0" dirty="0">
                <a:ln>
                  <a:noFill/>
                </a:ln>
                <a:solidFill>
                  <a:srgbClr val="505050"/>
                </a:solidFill>
                <a:effectLst/>
                <a:uLnTx/>
                <a:uFillTx/>
              </a:rPr>
              <a:t>Request/reply isn’t required; Service-B #1 could post to Q-WS1; not to Q-A</a:t>
            </a:r>
            <a:endParaRPr kumimoji="0" lang="en-US" sz="2040" b="0" i="1"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80" name="TextBox 79"/>
          <p:cNvSpPr txBox="1"/>
          <p:nvPr/>
        </p:nvSpPr>
        <p:spPr>
          <a:xfrm>
            <a:off x="1132733" y="5745071"/>
            <a:ext cx="10070223" cy="941711"/>
          </a:xfrm>
          <a:prstGeom prst="rect">
            <a:avLst/>
          </a:prstGeom>
          <a:noFill/>
        </p:spPr>
        <p:txBody>
          <a:bodyPr wrap="square" lIns="186521" tIns="149217" rIns="186521" bIns="149217" rtlCol="0">
            <a:spAutoFit/>
          </a:bodyPr>
          <a:lstStyle/>
          <a:p>
            <a:pPr marL="289818" marR="0" lvl="0" indent="-289818"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92D050"/>
                </a:solidFill>
                <a:effectLst/>
                <a:uLnTx/>
                <a:uFillTx/>
              </a:rPr>
              <a:t>🛈</a:t>
            </a:r>
            <a:r>
              <a:rPr kumimoji="0" lang="en-US" sz="2040" b="0" i="1" u="none" strike="noStrike" kern="0" cap="none" spc="0" normalizeH="0" baseline="0" noProof="0" dirty="0">
                <a:ln>
                  <a:noFill/>
                </a:ln>
                <a:solidFill>
                  <a:srgbClr val="B4009E">
                    <a:lumMod val="60000"/>
                    <a:lumOff val="40000"/>
                  </a:srgbClr>
                </a:solidFill>
                <a:effectLst/>
                <a:uLnTx/>
                <a:uFillTx/>
                <a:latin typeface="MS Reference Sans Serif" panose="020B0604030504040204" pitchFamily="34" charset="0"/>
                <a:sym typeface="Wingdings 3" panose="05040102010807070707" pitchFamily="18" charset="2"/>
              </a:rPr>
              <a:t> </a:t>
            </a:r>
            <a:r>
              <a:rPr kumimoji="0" lang="en-US" sz="2040" b="0" i="1" u="none" strike="noStrike" kern="0" cap="none" spc="0" normalizeH="0" baseline="0" noProof="0" dirty="0">
                <a:ln>
                  <a:noFill/>
                </a:ln>
                <a:solidFill>
                  <a:srgbClr val="505050"/>
                </a:solidFill>
                <a:effectLst/>
                <a:uLnTx/>
                <a:uFillTx/>
              </a:rPr>
              <a:t>All Service-A &amp; Service-B instances could go down and recovery is automatic when any come back up; but if WebSite #1 goes down, originator must retry</a:t>
            </a:r>
          </a:p>
        </p:txBody>
      </p:sp>
      <p:sp>
        <p:nvSpPr>
          <p:cNvPr id="81" name="Rectangle 80"/>
          <p:cNvSpPr/>
          <p:nvPr/>
        </p:nvSpPr>
        <p:spPr bwMode="auto">
          <a:xfrm>
            <a:off x="2345132" y="3773888"/>
            <a:ext cx="1360825" cy="847568"/>
          </a:xfrm>
          <a:prstGeom prst="rect">
            <a:avLst/>
          </a:prstGeom>
          <a:gradFill flip="none" rotWithShape="1">
            <a:gsLst>
              <a:gs pos="0">
                <a:srgbClr val="442359">
                  <a:lumMod val="40000"/>
                  <a:lumOff val="60000"/>
                </a:srgbClr>
              </a:gs>
              <a:gs pos="46000">
                <a:srgbClr val="442359">
                  <a:lumMod val="95000"/>
                  <a:lumOff val="5000"/>
                </a:srgbClr>
              </a:gs>
              <a:gs pos="100000">
                <a:srgbClr val="442359">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0"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Load Balancer</a:t>
            </a:r>
          </a:p>
        </p:txBody>
      </p:sp>
      <p:sp>
        <p:nvSpPr>
          <p:cNvPr id="82" name="Rectangle 81"/>
          <p:cNvSpPr/>
          <p:nvPr/>
        </p:nvSpPr>
        <p:spPr bwMode="auto">
          <a:xfrm>
            <a:off x="3918931" y="3425355"/>
            <a:ext cx="1812496" cy="478362"/>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WebSite #1</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3" name="Rectangle 82"/>
          <p:cNvSpPr/>
          <p:nvPr/>
        </p:nvSpPr>
        <p:spPr bwMode="auto">
          <a:xfrm>
            <a:off x="3907640" y="3958491"/>
            <a:ext cx="1812496" cy="478362"/>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WebSite #2</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4" name="Rectangle 83"/>
          <p:cNvSpPr/>
          <p:nvPr/>
        </p:nvSpPr>
        <p:spPr bwMode="auto">
          <a:xfrm>
            <a:off x="3918930" y="4514468"/>
            <a:ext cx="1812496" cy="478362"/>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WebSite #3</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5" name="Rectangle 84"/>
          <p:cNvSpPr/>
          <p:nvPr/>
        </p:nvSpPr>
        <p:spPr>
          <a:xfrm>
            <a:off x="7966840" y="2792664"/>
            <a:ext cx="1677184" cy="862566"/>
          </a:xfrm>
          <a:prstGeom prst="rect">
            <a:avLst/>
          </a:prstGeom>
          <a:solidFill>
            <a:srgbClr val="FFC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Service-A</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#1</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6" name="Rectangle 85"/>
          <p:cNvSpPr/>
          <p:nvPr/>
        </p:nvSpPr>
        <p:spPr>
          <a:xfrm>
            <a:off x="7961401" y="4824189"/>
            <a:ext cx="1683846" cy="862566"/>
          </a:xfrm>
          <a:prstGeom prst="rect">
            <a:avLst/>
          </a:prstGeom>
          <a:solidFill>
            <a:srgbClr val="FFC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Service-A</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#3</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7" name="Rectangle 86"/>
          <p:cNvSpPr/>
          <p:nvPr/>
        </p:nvSpPr>
        <p:spPr>
          <a:xfrm>
            <a:off x="7961401" y="3820269"/>
            <a:ext cx="1677184" cy="862566"/>
          </a:xfrm>
          <a:prstGeom prst="rect">
            <a:avLst/>
          </a:prstGeom>
          <a:solidFill>
            <a:srgbClr val="FFC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Service-A</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#2</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88" name="Flowchart: Alternate Process 87"/>
          <p:cNvSpPr/>
          <p:nvPr/>
        </p:nvSpPr>
        <p:spPr bwMode="auto">
          <a:xfrm>
            <a:off x="7953537" y="2175637"/>
            <a:ext cx="1690487" cy="481007"/>
          </a:xfrm>
          <a:prstGeom prst="flowChartAlternateProcess">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FFFFFF"/>
                </a:solidFill>
                <a:effectLst/>
                <a:uLnTx/>
                <a:uFillTx/>
                <a:latin typeface="Segoe UI"/>
                <a:ea typeface="+mn-ea"/>
                <a:cs typeface="+mn-cs"/>
                <a:sym typeface="Wingdings" panose="05000000000000000000" pitchFamily="2" charset="2"/>
              </a:rPr>
              <a:t>Q-A</a:t>
            </a:r>
            <a:endParaRPr kumimoji="0" lang="en-US" sz="2856" b="1" i="0" u="none" strike="noStrike" kern="0" cap="none" spc="0" normalizeH="0" baseline="0" noProof="0" dirty="0">
              <a:ln>
                <a:noFill/>
              </a:ln>
              <a:solidFill>
                <a:srgbClr val="FFFFFF"/>
              </a:solidFill>
              <a:effectLst/>
              <a:uLnTx/>
              <a:uFillTx/>
              <a:latin typeface="Segoe UI"/>
              <a:ea typeface="+mn-ea"/>
              <a:cs typeface="+mn-cs"/>
            </a:endParaRPr>
          </a:p>
        </p:txBody>
      </p:sp>
      <p:sp>
        <p:nvSpPr>
          <p:cNvPr id="89" name="Rectangle 88"/>
          <p:cNvSpPr/>
          <p:nvPr/>
        </p:nvSpPr>
        <p:spPr>
          <a:xfrm>
            <a:off x="10241975" y="2789789"/>
            <a:ext cx="1613919" cy="862566"/>
          </a:xfrm>
          <a:prstGeom prst="rect">
            <a:avLst/>
          </a:prstGeom>
          <a:solidFill>
            <a:srgbClr val="0070C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Service-B</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#1</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90" name="Rectangle 89"/>
          <p:cNvSpPr/>
          <p:nvPr/>
        </p:nvSpPr>
        <p:spPr>
          <a:xfrm>
            <a:off x="10241974" y="3792520"/>
            <a:ext cx="1613919" cy="862566"/>
          </a:xfrm>
          <a:prstGeom prst="rect">
            <a:avLst/>
          </a:prstGeom>
          <a:solidFill>
            <a:srgbClr val="0070C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Service-B</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#2</a:t>
            </a:r>
            <a:endParaRPr kumimoji="0" lang="en-US" sz="2448"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91" name="Flowchart: Alternate Process 90"/>
          <p:cNvSpPr/>
          <p:nvPr/>
        </p:nvSpPr>
        <p:spPr bwMode="auto">
          <a:xfrm>
            <a:off x="10241976" y="2164278"/>
            <a:ext cx="1633102" cy="481007"/>
          </a:xfrm>
          <a:prstGeom prst="flowChartAlternateProcess">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FFFFFF"/>
                </a:solidFill>
                <a:effectLst/>
                <a:uLnTx/>
                <a:uFillTx/>
                <a:latin typeface="Segoe UI"/>
                <a:ea typeface="+mn-ea"/>
                <a:cs typeface="+mn-cs"/>
                <a:sym typeface="Wingdings" panose="05000000000000000000" pitchFamily="2" charset="2"/>
              </a:rPr>
              <a:t>Q-B</a:t>
            </a:r>
            <a:endParaRPr kumimoji="0" lang="en-US" sz="2856" b="1" i="0" u="none" strike="noStrike" kern="0" cap="none" spc="0" normalizeH="0" baseline="0" noProof="0" dirty="0">
              <a:ln>
                <a:noFill/>
              </a:ln>
              <a:solidFill>
                <a:srgbClr val="FFFFFF"/>
              </a:solidFill>
              <a:effectLst/>
              <a:uLnTx/>
              <a:uFillTx/>
              <a:latin typeface="Segoe UI"/>
              <a:ea typeface="+mn-ea"/>
              <a:cs typeface="+mn-cs"/>
            </a:endParaRPr>
          </a:p>
        </p:txBody>
      </p:sp>
      <p:sp>
        <p:nvSpPr>
          <p:cNvPr id="92" name="Flowchart: Alternate Process 91"/>
          <p:cNvSpPr/>
          <p:nvPr/>
        </p:nvSpPr>
        <p:spPr bwMode="auto">
          <a:xfrm>
            <a:off x="6046919" y="3414500"/>
            <a:ext cx="1370886" cy="481007"/>
          </a:xfrm>
          <a:prstGeom prst="flowChartAlternateProcess">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FFFFFF"/>
                </a:solidFill>
                <a:effectLst/>
                <a:uLnTx/>
                <a:uFillTx/>
                <a:latin typeface="Segoe UI"/>
                <a:ea typeface="+mn-ea"/>
                <a:cs typeface="+mn-cs"/>
                <a:sym typeface="Wingdings" panose="05000000000000000000" pitchFamily="2" charset="2"/>
              </a:rPr>
              <a:t>Q-WS1</a:t>
            </a:r>
            <a:endParaRPr kumimoji="0" lang="en-US" sz="2856" b="1" i="0" u="none" strike="noStrike" kern="0" cap="none" spc="0" normalizeH="0" baseline="0" noProof="0" dirty="0">
              <a:ln>
                <a:noFill/>
              </a:ln>
              <a:solidFill>
                <a:srgbClr val="FFFFFF"/>
              </a:solidFill>
              <a:effectLst/>
              <a:uLnTx/>
              <a:uFillTx/>
              <a:latin typeface="Segoe UI"/>
              <a:ea typeface="+mn-ea"/>
              <a:cs typeface="+mn-cs"/>
            </a:endParaRPr>
          </a:p>
        </p:txBody>
      </p:sp>
      <p:sp>
        <p:nvSpPr>
          <p:cNvPr id="93" name="Flowchart: Alternate Process 92"/>
          <p:cNvSpPr/>
          <p:nvPr/>
        </p:nvSpPr>
        <p:spPr bwMode="auto">
          <a:xfrm>
            <a:off x="6043416" y="3983299"/>
            <a:ext cx="1370886" cy="481007"/>
          </a:xfrm>
          <a:prstGeom prst="flowChartAlternateProcess">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FFFFFF"/>
                </a:solidFill>
                <a:effectLst/>
                <a:uLnTx/>
                <a:uFillTx/>
                <a:latin typeface="Segoe UI"/>
                <a:ea typeface="+mn-ea"/>
                <a:cs typeface="+mn-cs"/>
                <a:sym typeface="Wingdings" panose="05000000000000000000" pitchFamily="2" charset="2"/>
              </a:rPr>
              <a:t>Q-WS2</a:t>
            </a:r>
            <a:endParaRPr kumimoji="0" lang="en-US" sz="2856" b="1" i="0" u="none" strike="noStrike" kern="0" cap="none" spc="0" normalizeH="0" baseline="0" noProof="0" dirty="0">
              <a:ln>
                <a:noFill/>
              </a:ln>
              <a:solidFill>
                <a:srgbClr val="FFFFFF"/>
              </a:solidFill>
              <a:effectLst/>
              <a:uLnTx/>
              <a:uFillTx/>
              <a:latin typeface="Segoe UI"/>
              <a:ea typeface="+mn-ea"/>
              <a:cs typeface="+mn-cs"/>
            </a:endParaRPr>
          </a:p>
        </p:txBody>
      </p:sp>
      <p:sp>
        <p:nvSpPr>
          <p:cNvPr id="94" name="Flowchart: Alternate Process 93"/>
          <p:cNvSpPr/>
          <p:nvPr/>
        </p:nvSpPr>
        <p:spPr bwMode="auto">
          <a:xfrm>
            <a:off x="6043416" y="4552097"/>
            <a:ext cx="1370886" cy="481007"/>
          </a:xfrm>
          <a:prstGeom prst="flowChartAlternateProcess">
            <a:avLst/>
          </a:prstGeom>
          <a:gradFill flip="none" rotWithShape="1">
            <a:gsLst>
              <a:gs pos="0">
                <a:srgbClr val="68217A">
                  <a:lumMod val="40000"/>
                  <a:lumOff val="60000"/>
                </a:srgbClr>
              </a:gs>
              <a:gs pos="46000">
                <a:srgbClr val="68217A">
                  <a:lumMod val="95000"/>
                  <a:lumOff val="5000"/>
                </a:srgbClr>
              </a:gs>
              <a:gs pos="100000">
                <a:srgbClr val="68217A">
                  <a:lumMod val="60000"/>
                </a:srgbClr>
              </a:gs>
            </a:gsLst>
            <a:path path="circle">
              <a:fillToRect l="50000" t="130000" r="50000" b="-3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FFFFFF"/>
                </a:solidFill>
                <a:effectLst/>
                <a:uLnTx/>
                <a:uFillTx/>
                <a:latin typeface="Segoe UI"/>
                <a:ea typeface="+mn-ea"/>
                <a:cs typeface="+mn-cs"/>
                <a:sym typeface="Wingdings" panose="05000000000000000000" pitchFamily="2" charset="2"/>
              </a:rPr>
              <a:t>Q-WS3</a:t>
            </a:r>
            <a:endParaRPr kumimoji="0" lang="en-US" sz="2856" b="1" i="0" u="none" strike="noStrike" kern="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4414626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wipe(left)">
                                      <p:cBhvr>
                                        <p:cTn id="12" dur="500"/>
                                        <p:tgtEl>
                                          <p:spTgt spid="6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8"/>
                                        </p:tgtEl>
                                        <p:attrNameLst>
                                          <p:attrName>style.visibility</p:attrName>
                                        </p:attrNameLst>
                                      </p:cBhvr>
                                      <p:to>
                                        <p:strVal val="visible"/>
                                      </p:to>
                                    </p:set>
                                    <p:animEffect transition="in" filter="wipe(left)">
                                      <p:cBhvr>
                                        <p:cTn id="17" dur="500"/>
                                        <p:tgtEl>
                                          <p:spTgt spid="6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2" fill="hold" nodeType="clickEffect">
                                  <p:stCondLst>
                                    <p:cond delay="0"/>
                                  </p:stCondLst>
                                  <p:childTnLst>
                                    <p:animEffect transition="out" filter="wipe(right)">
                                      <p:cBhvr>
                                        <p:cTn id="21" dur="500"/>
                                        <p:tgtEl>
                                          <p:spTgt spid="68"/>
                                        </p:tgtEl>
                                      </p:cBhvr>
                                    </p:animEffect>
                                    <p:set>
                                      <p:cBhvr>
                                        <p:cTn id="22" dur="1" fill="hold">
                                          <p:stCondLst>
                                            <p:cond delay="499"/>
                                          </p:stCondLst>
                                        </p:cTn>
                                        <p:tgtEl>
                                          <p:spTgt spid="6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wipe(down)">
                                      <p:cBhvr>
                                        <p:cTn id="27" dur="500"/>
                                        <p:tgtEl>
                                          <p:spTgt spid="7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1" fill="hold" nodeType="clickEffect">
                                  <p:stCondLst>
                                    <p:cond delay="0"/>
                                  </p:stCondLst>
                                  <p:childTnLst>
                                    <p:animEffect transition="out" filter="wipe(up)">
                                      <p:cBhvr>
                                        <p:cTn id="31" dur="500"/>
                                        <p:tgtEl>
                                          <p:spTgt spid="70"/>
                                        </p:tgtEl>
                                      </p:cBhvr>
                                    </p:animEffect>
                                    <p:set>
                                      <p:cBhvr>
                                        <p:cTn id="32" dur="1" fill="hold">
                                          <p:stCondLst>
                                            <p:cond delay="499"/>
                                          </p:stCondLst>
                                        </p:cTn>
                                        <p:tgtEl>
                                          <p:spTgt spid="7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wipe(left)">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2" fill="hold" nodeType="clickEffect">
                                  <p:stCondLst>
                                    <p:cond delay="0"/>
                                  </p:stCondLst>
                                  <p:childTnLst>
                                    <p:animEffect transition="out" filter="wipe(right)">
                                      <p:cBhvr>
                                        <p:cTn id="41" dur="500"/>
                                        <p:tgtEl>
                                          <p:spTgt spid="71"/>
                                        </p:tgtEl>
                                      </p:cBhvr>
                                    </p:animEffect>
                                    <p:set>
                                      <p:cBhvr>
                                        <p:cTn id="42" dur="1" fill="hold">
                                          <p:stCondLst>
                                            <p:cond delay="499"/>
                                          </p:stCondLst>
                                        </p:cTn>
                                        <p:tgtEl>
                                          <p:spTgt spid="7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72"/>
                                        </p:tgtEl>
                                        <p:attrNameLst>
                                          <p:attrName>style.visibility</p:attrName>
                                        </p:attrNameLst>
                                      </p:cBhvr>
                                      <p:to>
                                        <p:strVal val="visible"/>
                                      </p:to>
                                    </p:set>
                                    <p:animEffect transition="in" filter="wipe(down)">
                                      <p:cBhvr>
                                        <p:cTn id="47" dur="500"/>
                                        <p:tgtEl>
                                          <p:spTgt spid="7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xit" presetSubtype="1" fill="hold" nodeType="clickEffect">
                                  <p:stCondLst>
                                    <p:cond delay="0"/>
                                  </p:stCondLst>
                                  <p:childTnLst>
                                    <p:animEffect transition="out" filter="wipe(up)">
                                      <p:cBhvr>
                                        <p:cTn id="51" dur="500"/>
                                        <p:tgtEl>
                                          <p:spTgt spid="72"/>
                                        </p:tgtEl>
                                      </p:cBhvr>
                                    </p:animEffect>
                                    <p:set>
                                      <p:cBhvr>
                                        <p:cTn id="52" dur="1" fill="hold">
                                          <p:stCondLst>
                                            <p:cond delay="499"/>
                                          </p:stCondLst>
                                        </p:cTn>
                                        <p:tgtEl>
                                          <p:spTgt spid="7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wipe(right)">
                                      <p:cBhvr>
                                        <p:cTn id="57" dur="500"/>
                                        <p:tgtEl>
                                          <p:spTgt spid="7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nodeType="clickEffect">
                                  <p:stCondLst>
                                    <p:cond delay="0"/>
                                  </p:stCondLst>
                                  <p:childTnLst>
                                    <p:animEffect transition="out" filter="wipe(left)">
                                      <p:cBhvr>
                                        <p:cTn id="61" dur="500"/>
                                        <p:tgtEl>
                                          <p:spTgt spid="74"/>
                                        </p:tgtEl>
                                      </p:cBhvr>
                                    </p:animEffect>
                                    <p:set>
                                      <p:cBhvr>
                                        <p:cTn id="62" dur="1" fill="hold">
                                          <p:stCondLst>
                                            <p:cond delay="499"/>
                                          </p:stCondLst>
                                        </p:cTn>
                                        <p:tgtEl>
                                          <p:spTgt spid="7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nodeType="click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wipe(down)">
                                      <p:cBhvr>
                                        <p:cTn id="67" dur="500"/>
                                        <p:tgtEl>
                                          <p:spTgt spid="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xit" presetSubtype="1" fill="hold" nodeType="clickEffect">
                                  <p:stCondLst>
                                    <p:cond delay="0"/>
                                  </p:stCondLst>
                                  <p:childTnLst>
                                    <p:animEffect transition="out" filter="wipe(up)">
                                      <p:cBhvr>
                                        <p:cTn id="71" dur="500"/>
                                        <p:tgtEl>
                                          <p:spTgt spid="75"/>
                                        </p:tgtEl>
                                      </p:cBhvr>
                                    </p:animEffect>
                                    <p:set>
                                      <p:cBhvr>
                                        <p:cTn id="72" dur="1" fill="hold">
                                          <p:stCondLst>
                                            <p:cond delay="499"/>
                                          </p:stCondLst>
                                        </p:cTn>
                                        <p:tgtEl>
                                          <p:spTgt spid="75"/>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77"/>
                                        </p:tgtEl>
                                        <p:attrNameLst>
                                          <p:attrName>style.visibility</p:attrName>
                                        </p:attrNameLst>
                                      </p:cBhvr>
                                      <p:to>
                                        <p:strVal val="visible"/>
                                      </p:to>
                                    </p:set>
                                    <p:animEffect transition="in" filter="wipe(right)">
                                      <p:cBhvr>
                                        <p:cTn id="77" dur="500"/>
                                        <p:tgtEl>
                                          <p:spTgt spid="7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fade">
                                      <p:cBhvr>
                                        <p:cTn id="82" dur="500"/>
                                        <p:tgtEl>
                                          <p:spTgt spid="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xit" presetSubtype="8" fill="hold" nodeType="clickEffect">
                                  <p:stCondLst>
                                    <p:cond delay="0"/>
                                  </p:stCondLst>
                                  <p:childTnLst>
                                    <p:animEffect transition="out" filter="wipe(left)">
                                      <p:cBhvr>
                                        <p:cTn id="86" dur="500"/>
                                        <p:tgtEl>
                                          <p:spTgt spid="77"/>
                                        </p:tgtEl>
                                      </p:cBhvr>
                                    </p:animEffect>
                                    <p:set>
                                      <p:cBhvr>
                                        <p:cTn id="87" dur="1" fill="hold">
                                          <p:stCondLst>
                                            <p:cond delay="499"/>
                                          </p:stCondLst>
                                        </p:cTn>
                                        <p:tgtEl>
                                          <p:spTgt spid="77"/>
                                        </p:tgtEl>
                                        <p:attrNameLst>
                                          <p:attrName>style.visibility</p:attrName>
                                        </p:attrNameLst>
                                      </p:cBhvr>
                                      <p:to>
                                        <p:strVal val="hidden"/>
                                      </p:to>
                                    </p:se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78"/>
                                        </p:tgtEl>
                                        <p:attrNameLst>
                                          <p:attrName>style.visibility</p:attrName>
                                        </p:attrNameLst>
                                      </p:cBhvr>
                                      <p:to>
                                        <p:strVal val="visible"/>
                                      </p:to>
                                    </p:set>
                                    <p:animEffect transition="in" filter="wipe(left)">
                                      <p:cBhvr>
                                        <p:cTn id="92" dur="500"/>
                                        <p:tgtEl>
                                          <p:spTgt spid="78"/>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xit" presetSubtype="2" fill="hold" nodeType="clickEffect">
                                  <p:stCondLst>
                                    <p:cond delay="0"/>
                                  </p:stCondLst>
                                  <p:childTnLst>
                                    <p:animEffect transition="out" filter="wipe(right)">
                                      <p:cBhvr>
                                        <p:cTn id="96" dur="500"/>
                                        <p:tgtEl>
                                          <p:spTgt spid="78"/>
                                        </p:tgtEl>
                                      </p:cBhvr>
                                    </p:animEffect>
                                    <p:set>
                                      <p:cBhvr>
                                        <p:cTn id="97" dur="1" fill="hold">
                                          <p:stCondLst>
                                            <p:cond delay="499"/>
                                          </p:stCondLst>
                                        </p:cTn>
                                        <p:tgtEl>
                                          <p:spTgt spid="7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22" presetClass="exit" presetSubtype="2" fill="hold" nodeType="clickEffect">
                                  <p:stCondLst>
                                    <p:cond delay="0"/>
                                  </p:stCondLst>
                                  <p:childTnLst>
                                    <p:animEffect transition="out" filter="wipe(right)">
                                      <p:cBhvr>
                                        <p:cTn id="101" dur="500"/>
                                        <p:tgtEl>
                                          <p:spTgt spid="67"/>
                                        </p:tgtEl>
                                      </p:cBhvr>
                                    </p:animEffect>
                                    <p:set>
                                      <p:cBhvr>
                                        <p:cTn id="102" dur="1" fill="hold">
                                          <p:stCondLst>
                                            <p:cond delay="499"/>
                                          </p:stCondLst>
                                        </p:cTn>
                                        <p:tgtEl>
                                          <p:spTgt spid="67"/>
                                        </p:tgtEl>
                                        <p:attrNameLst>
                                          <p:attrName>style.visibility</p:attrName>
                                        </p:attrNameLst>
                                      </p:cBhvr>
                                      <p:to>
                                        <p:strVal val="hidden"/>
                                      </p:to>
                                    </p:set>
                                  </p:childTnLst>
                                </p:cTn>
                              </p:par>
                            </p:childTnLst>
                          </p:cTn>
                        </p:par>
                        <p:par>
                          <p:cTn id="103" fill="hold">
                            <p:stCondLst>
                              <p:cond delay="500"/>
                            </p:stCondLst>
                            <p:childTnLst>
                              <p:par>
                                <p:cTn id="104" presetID="22" presetClass="exit" presetSubtype="2" fill="hold" nodeType="afterEffect">
                                  <p:stCondLst>
                                    <p:cond delay="0"/>
                                  </p:stCondLst>
                                  <p:childTnLst>
                                    <p:animEffect transition="out" filter="wipe(right)">
                                      <p:cBhvr>
                                        <p:cTn id="105" dur="500"/>
                                        <p:tgtEl>
                                          <p:spTgt spid="65"/>
                                        </p:tgtEl>
                                      </p:cBhvr>
                                    </p:animEffect>
                                    <p:set>
                                      <p:cBhvr>
                                        <p:cTn id="106" dur="1" fill="hold">
                                          <p:stCondLst>
                                            <p:cond delay="499"/>
                                          </p:stCondLst>
                                        </p:cTn>
                                        <p:tgtEl>
                                          <p:spTgt spid="65"/>
                                        </p:tgtEl>
                                        <p:attrNameLst>
                                          <p:attrName>style.visibility</p:attrName>
                                        </p:attrNameLst>
                                      </p:cBhvr>
                                      <p:to>
                                        <p:strVal val="hidden"/>
                                      </p:to>
                                    </p:set>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80"/>
                                        </p:tgtEl>
                                        <p:attrNameLst>
                                          <p:attrName>style.visibility</p:attrName>
                                        </p:attrNameLst>
                                      </p:cBhvr>
                                      <p:to>
                                        <p:strVal val="visible"/>
                                      </p:to>
                                    </p:set>
                                    <p:animEffect transition="in" filter="fade">
                                      <p:cBhvr>
                                        <p:cTn id="110"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0"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Fault-tolerant message processing</a:t>
            </a:r>
          </a:p>
        </p:txBody>
      </p:sp>
      <p:sp>
        <p:nvSpPr>
          <p:cNvPr id="124" name="Rectangle: Rounded Corners 8"/>
          <p:cNvSpPr/>
          <p:nvPr/>
        </p:nvSpPr>
        <p:spPr bwMode="auto">
          <a:xfrm>
            <a:off x="4177885" y="4062322"/>
            <a:ext cx="4152093" cy="1813289"/>
          </a:xfrm>
          <a:prstGeom prst="roundRec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w="317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marL="0" marR="0" lvl="0" indent="0" algn="ctr" defTabSz="951028" eaLnBrk="1" fontAlgn="base" latinLnBrk="0" hangingPunct="1">
              <a:lnSpc>
                <a:spcPct val="100000"/>
              </a:lnSpc>
              <a:spcBef>
                <a:spcPct val="0"/>
              </a:spcBef>
              <a:spcAft>
                <a:spcPct val="0"/>
              </a:spcAft>
              <a:buClrTx/>
              <a:buSzTx/>
              <a:buFontTx/>
              <a:buNone/>
              <a:tabLst/>
              <a:defRPr/>
            </a:pPr>
            <a:endParaRPr kumimoji="0" lang="en-US" sz="2040" b="0" i="0" u="none" strike="noStrike" kern="0" cap="none" spc="0" normalizeH="0" baseline="0" noProof="0" dirty="0">
              <a:ln>
                <a:noFill/>
              </a:ln>
              <a:solidFill>
                <a:srgbClr val="FFFFFF"/>
              </a:solidFill>
              <a:effectLst/>
              <a:uLnTx/>
              <a:uFillTx/>
              <a:latin typeface="Segoe UI"/>
              <a:ea typeface="+mn-ea"/>
              <a:cs typeface="+mn-cs"/>
            </a:endParaRPr>
          </a:p>
        </p:txBody>
      </p:sp>
      <p:sp>
        <p:nvSpPr>
          <p:cNvPr id="125" name="Text Placeholder 26"/>
          <p:cNvSpPr txBox="1">
            <a:spLocks/>
          </p:cNvSpPr>
          <p:nvPr/>
        </p:nvSpPr>
        <p:spPr>
          <a:xfrm>
            <a:off x="733425" y="1212850"/>
            <a:ext cx="11703050" cy="2655888"/>
          </a:xfrm>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194218" marR="0" lvl="0" indent="-194218" algn="l" defTabSz="1109758" rtl="0" eaLnBrk="1" fontAlgn="auto" latinLnBrk="0" hangingPunct="1">
              <a:lnSpc>
                <a:spcPct val="100000"/>
              </a:lnSpc>
              <a:spcBef>
                <a:spcPct val="20000"/>
              </a:spcBef>
              <a:spcAft>
                <a:spcPts val="0"/>
              </a:spcAft>
              <a:buClr>
                <a:srgbClr val="0072C6"/>
              </a:buClr>
              <a:buSzPct val="100000"/>
              <a:buFont typeface="Wingdings" pitchFamily="2" charset="2"/>
              <a:buChar char="§"/>
              <a:tabLst/>
              <a:defRPr/>
            </a:pPr>
            <a:r>
              <a:rPr kumimoji="0" lang="en-US" sz="1800" b="1" i="0" u="none" strike="noStrike" kern="1200" cap="none" spc="0" normalizeH="0" baseline="0" noProof="0" dirty="0">
                <a:ln>
                  <a:noFill/>
                </a:ln>
                <a:solidFill>
                  <a:srgbClr val="0072C6"/>
                </a:solidFill>
                <a:effectLst/>
                <a:uLnTx/>
                <a:uFillTx/>
                <a:latin typeface="Segoe UI"/>
                <a:cs typeface="Segoe UI" pitchFamily="34" charset="0"/>
              </a:rPr>
              <a:t>Get msg: DequeueCount++ &amp; hides msg for n seconds</a:t>
            </a:r>
          </a:p>
          <a:p>
            <a:pPr marL="485544" marR="0" lvl="1" indent="-198264" algn="l" defTabSz="1109758"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pitchFamily="34" charset="0"/>
                <a:cs typeface="Segoe UI" pitchFamily="34" charset="0"/>
              </a:rPr>
              <a:t>If DequeueCount &gt; threshold (2), log bad msg &amp; delete it</a:t>
            </a:r>
          </a:p>
          <a:p>
            <a:pPr marL="485544" marR="0" lvl="1" indent="-198264" algn="l" defTabSz="1109758" rtl="0" eaLnBrk="1" fontAlgn="auto" latinLnBrk="0" hangingPunct="1">
              <a:lnSpc>
                <a:spcPct val="100000"/>
              </a:lnSpc>
              <a:spcBef>
                <a:spcPct val="20000"/>
              </a:spcBef>
              <a:spcAft>
                <a:spcPts val="0"/>
              </a:spcAft>
              <a:buClrTx/>
              <a:buSzTx/>
              <a:buFont typeface="Arial" pitchFamily="34" charset="0"/>
              <a:buChar char="–"/>
              <a:tabLst/>
              <a:defRPr/>
            </a:pPr>
            <a:r>
              <a:rPr kumimoji="0" lang="en-US" sz="1800" b="0" i="0" u="none" strike="noStrike" kern="1200" cap="none" spc="0" normalizeH="0" baseline="0" noProof="0" dirty="0">
                <a:ln>
                  <a:noFill/>
                </a:ln>
                <a:solidFill>
                  <a:srgbClr val="505050"/>
                </a:solidFill>
                <a:effectLst/>
                <a:uLnTx/>
                <a:uFillTx/>
                <a:latin typeface="Segoe UI" pitchFamily="34" charset="0"/>
                <a:cs typeface="Segoe UI" pitchFamily="34" charset="0"/>
              </a:rPr>
              <a:t>Else, after processing msg, delete msg from queue</a:t>
            </a:r>
          </a:p>
          <a:p>
            <a:pPr marL="342900" marR="0" lvl="1" indent="0" algn="l" defTabSz="1109758" rtl="0" eaLnBrk="1" fontAlgn="auto" latinLnBrk="0" hangingPunct="1">
              <a:lnSpc>
                <a:spcPct val="10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a:ln>
                <a:noFill/>
              </a:ln>
              <a:solidFill>
                <a:srgbClr val="505050"/>
              </a:solidFill>
              <a:effectLst/>
              <a:uLnTx/>
              <a:uFillTx/>
              <a:latin typeface="Segoe UI" pitchFamily="34" charset="0"/>
              <a:cs typeface="Segoe UI" pitchFamily="34" charset="0"/>
            </a:endParaRPr>
          </a:p>
          <a:p>
            <a:pPr marL="194218" marR="0" lvl="0" indent="-194218" algn="l" defTabSz="1109758" rtl="0" eaLnBrk="1" fontAlgn="auto" latinLnBrk="0" hangingPunct="1">
              <a:lnSpc>
                <a:spcPct val="100000"/>
              </a:lnSpc>
              <a:spcBef>
                <a:spcPct val="20000"/>
              </a:spcBef>
              <a:spcAft>
                <a:spcPts val="0"/>
              </a:spcAft>
              <a:buClr>
                <a:srgbClr val="0072C6"/>
              </a:buClr>
              <a:buSzPct val="100000"/>
              <a:buFont typeface="Wingdings" pitchFamily="2" charset="2"/>
              <a:buChar char="§"/>
              <a:tabLst/>
              <a:defRPr/>
            </a:pPr>
            <a:r>
              <a:rPr kumimoji="0" lang="en-US" sz="1800" b="1" i="0" u="none" strike="noStrike" kern="1200" cap="none" spc="0" normalizeH="0" baseline="0" noProof="0" dirty="0">
                <a:ln>
                  <a:noFill/>
                </a:ln>
                <a:solidFill>
                  <a:srgbClr val="0072C6"/>
                </a:solidFill>
                <a:effectLst/>
                <a:uLnTx/>
                <a:uFillTx/>
                <a:latin typeface="Segoe UI"/>
                <a:cs typeface="Segoe UI" pitchFamily="34" charset="0"/>
              </a:rPr>
              <a:t>NOTE: Msgs can be processed 1+ times &amp; out of order</a:t>
            </a:r>
          </a:p>
        </p:txBody>
      </p:sp>
      <p:cxnSp>
        <p:nvCxnSpPr>
          <p:cNvPr id="126" name="Straight Arrow Connector 125"/>
          <p:cNvCxnSpPr>
            <a:cxnSpLocks/>
            <a:stCxn id="141" idx="3"/>
            <a:endCxn id="137" idx="1"/>
          </p:cNvCxnSpPr>
          <p:nvPr/>
        </p:nvCxnSpPr>
        <p:spPr>
          <a:xfrm flipV="1">
            <a:off x="2961239" y="4916288"/>
            <a:ext cx="1216646" cy="165933"/>
          </a:xfrm>
          <a:prstGeom prst="straightConnector1">
            <a:avLst/>
          </a:prstGeom>
          <a:noFill/>
          <a:ln w="38100" cap="flat" cmpd="sng" algn="ctr">
            <a:solidFill>
              <a:srgbClr val="505050"/>
            </a:solidFill>
            <a:prstDash val="solid"/>
            <a:tailEnd type="none"/>
          </a:ln>
          <a:effectLst/>
        </p:spPr>
      </p:cxnSp>
      <p:cxnSp>
        <p:nvCxnSpPr>
          <p:cNvPr id="127" name="Straight Arrow Connector 126"/>
          <p:cNvCxnSpPr>
            <a:cxnSpLocks/>
            <a:stCxn id="164" idx="3"/>
            <a:endCxn id="142" idx="1"/>
          </p:cNvCxnSpPr>
          <p:nvPr/>
        </p:nvCxnSpPr>
        <p:spPr>
          <a:xfrm>
            <a:off x="8342849" y="4939442"/>
            <a:ext cx="1553179" cy="633740"/>
          </a:xfrm>
          <a:prstGeom prst="straightConnector1">
            <a:avLst/>
          </a:prstGeom>
          <a:noFill/>
          <a:ln w="38100" cap="flat" cmpd="sng" algn="ctr">
            <a:solidFill>
              <a:srgbClr val="505050"/>
            </a:solidFill>
            <a:prstDash val="solid"/>
            <a:tailEnd type="none"/>
          </a:ln>
          <a:effectLst/>
        </p:spPr>
      </p:cxnSp>
      <p:cxnSp>
        <p:nvCxnSpPr>
          <p:cNvPr id="128" name="Straight Arrow Connector 127"/>
          <p:cNvCxnSpPr>
            <a:cxnSpLocks/>
            <a:stCxn id="164" idx="3"/>
          </p:cNvCxnSpPr>
          <p:nvPr/>
        </p:nvCxnSpPr>
        <p:spPr>
          <a:xfrm flipV="1">
            <a:off x="8342848" y="3275072"/>
            <a:ext cx="1532675" cy="1664370"/>
          </a:xfrm>
          <a:prstGeom prst="straightConnector1">
            <a:avLst/>
          </a:prstGeom>
          <a:noFill/>
          <a:ln w="38100" cap="flat" cmpd="sng" algn="ctr">
            <a:solidFill>
              <a:srgbClr val="505050"/>
            </a:solidFill>
            <a:prstDash val="solid"/>
            <a:tailEnd type="none"/>
          </a:ln>
          <a:effectLst/>
        </p:spPr>
      </p:cxnSp>
      <p:cxnSp>
        <p:nvCxnSpPr>
          <p:cNvPr id="129" name="Straight Arrow Connector 128"/>
          <p:cNvCxnSpPr>
            <a:cxnSpLocks/>
            <a:stCxn id="139" idx="3"/>
            <a:endCxn id="137" idx="1"/>
          </p:cNvCxnSpPr>
          <p:nvPr/>
        </p:nvCxnSpPr>
        <p:spPr>
          <a:xfrm>
            <a:off x="2961237" y="4326522"/>
            <a:ext cx="1216648" cy="589766"/>
          </a:xfrm>
          <a:prstGeom prst="straightConnector1">
            <a:avLst/>
          </a:prstGeom>
          <a:noFill/>
          <a:ln w="38100" cap="flat" cmpd="sng" algn="ctr">
            <a:solidFill>
              <a:srgbClr val="505050"/>
            </a:solidFill>
            <a:prstDash val="solid"/>
            <a:tailEnd type="none"/>
          </a:ln>
          <a:effectLst/>
        </p:spPr>
      </p:cxnSp>
      <p:grpSp>
        <p:nvGrpSpPr>
          <p:cNvPr id="130" name="Group 129"/>
          <p:cNvGrpSpPr/>
          <p:nvPr/>
        </p:nvGrpSpPr>
        <p:grpSpPr>
          <a:xfrm>
            <a:off x="6712731" y="4144338"/>
            <a:ext cx="1617247" cy="1617247"/>
            <a:chOff x="8828994" y="4335566"/>
            <a:chExt cx="1585680" cy="1585680"/>
          </a:xfrm>
        </p:grpSpPr>
        <p:pic>
          <p:nvPicPr>
            <p:cNvPr id="131" name="Graphic 5"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32" name="TextBox 131"/>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0</a:t>
              </a:r>
            </a:p>
          </p:txBody>
        </p:sp>
      </p:grpSp>
      <p:grpSp>
        <p:nvGrpSpPr>
          <p:cNvPr id="133" name="Group 132"/>
          <p:cNvGrpSpPr/>
          <p:nvPr/>
        </p:nvGrpSpPr>
        <p:grpSpPr>
          <a:xfrm>
            <a:off x="5445464" y="4126001"/>
            <a:ext cx="1617247" cy="1617247"/>
            <a:chOff x="8858022" y="4335566"/>
            <a:chExt cx="1585680" cy="1585680"/>
          </a:xfrm>
        </p:grpSpPr>
        <p:pic>
          <p:nvPicPr>
            <p:cNvPr id="134" name="Graphic 30"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8022" y="4335566"/>
              <a:ext cx="1585680" cy="1585680"/>
            </a:xfrm>
            <a:prstGeom prst="rect">
              <a:avLst/>
            </a:prstGeom>
          </p:spPr>
        </p:pic>
        <p:sp>
          <p:nvSpPr>
            <p:cNvPr id="135" name="TextBox 134"/>
            <p:cNvSpPr txBox="1"/>
            <p:nvPr/>
          </p:nvSpPr>
          <p:spPr>
            <a:xfrm>
              <a:off x="9263583"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2</a:t>
              </a:r>
              <a:r>
                <a:rPr kumimoji="0" lang="en-US" sz="3672" b="1" i="0" u="none" strike="noStrike" kern="0" cap="none" spc="0" normalizeH="0" baseline="-25000" noProof="0" dirty="0">
                  <a:ln>
                    <a:noFill/>
                  </a:ln>
                  <a:solidFill>
                    <a:srgbClr val="FFFFFF"/>
                  </a:solidFill>
                  <a:effectLst/>
                  <a:uLnTx/>
                  <a:uFillTx/>
                </a:rPr>
                <a:t>0</a:t>
              </a:r>
            </a:p>
          </p:txBody>
        </p:sp>
      </p:grpSp>
      <p:grpSp>
        <p:nvGrpSpPr>
          <p:cNvPr id="136" name="Group 135"/>
          <p:cNvGrpSpPr/>
          <p:nvPr/>
        </p:nvGrpSpPr>
        <p:grpSpPr>
          <a:xfrm>
            <a:off x="4177885" y="4107664"/>
            <a:ext cx="1617247" cy="1617247"/>
            <a:chOff x="8828994" y="4335566"/>
            <a:chExt cx="1585680" cy="1585680"/>
          </a:xfrm>
        </p:grpSpPr>
        <p:pic>
          <p:nvPicPr>
            <p:cNvPr id="137" name="Graphic 35"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38" name="TextBox 137"/>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3</a:t>
              </a:r>
              <a:r>
                <a:rPr kumimoji="0" lang="en-US" sz="3672" b="1" i="0" u="none" strike="noStrike" kern="0" cap="none" spc="0" normalizeH="0" baseline="-25000" noProof="0" dirty="0">
                  <a:ln>
                    <a:noFill/>
                  </a:ln>
                  <a:solidFill>
                    <a:srgbClr val="FFFFFF"/>
                  </a:solidFill>
                  <a:effectLst/>
                  <a:uLnTx/>
                  <a:uFillTx/>
                </a:rPr>
                <a:t>0</a:t>
              </a:r>
            </a:p>
          </p:txBody>
        </p:sp>
      </p:grpSp>
      <p:sp>
        <p:nvSpPr>
          <p:cNvPr id="139" name="Rectangle 138"/>
          <p:cNvSpPr/>
          <p:nvPr/>
        </p:nvSpPr>
        <p:spPr bwMode="auto">
          <a:xfrm>
            <a:off x="667722" y="4023428"/>
            <a:ext cx="2293515" cy="612401"/>
          </a:xfrm>
          <a:prstGeom prst="rect">
            <a:avLst/>
          </a:prstGeom>
          <a:solidFill>
            <a:srgbClr val="F60000"/>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Client-1</a:t>
            </a:r>
          </a:p>
        </p:txBody>
      </p:sp>
      <p:sp>
        <p:nvSpPr>
          <p:cNvPr id="140" name="Rectangle 139"/>
          <p:cNvSpPr/>
          <p:nvPr/>
        </p:nvSpPr>
        <p:spPr bwMode="auto">
          <a:xfrm>
            <a:off x="9875523" y="2045389"/>
            <a:ext cx="1998563" cy="2197287"/>
          </a:xfrm>
          <a:prstGeom prst="rec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Service-1</a:t>
            </a: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endPar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sp>
        <p:nvSpPr>
          <p:cNvPr id="141" name="Rectangle 140"/>
          <p:cNvSpPr/>
          <p:nvPr/>
        </p:nvSpPr>
        <p:spPr bwMode="auto">
          <a:xfrm>
            <a:off x="667724" y="4779127"/>
            <a:ext cx="2293515" cy="612401"/>
          </a:xfrm>
          <a:prstGeom prst="rect">
            <a:avLst/>
          </a:prstGeom>
          <a:solidFill>
            <a:srgbClr val="F60000"/>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Client-2</a:t>
            </a:r>
          </a:p>
        </p:txBody>
      </p:sp>
      <p:sp>
        <p:nvSpPr>
          <p:cNvPr id="142" name="Rectangle 141"/>
          <p:cNvSpPr/>
          <p:nvPr/>
        </p:nvSpPr>
        <p:spPr bwMode="auto">
          <a:xfrm>
            <a:off x="9896028" y="4493177"/>
            <a:ext cx="1998563" cy="2197287"/>
          </a:xfrm>
          <a:prstGeom prst="rec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a:noFill/>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Service-2</a:t>
            </a: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b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br>
            <a:endPar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endParaRPr>
          </a:p>
        </p:txBody>
      </p:sp>
      <p:grpSp>
        <p:nvGrpSpPr>
          <p:cNvPr id="143" name="Group 142"/>
          <p:cNvGrpSpPr/>
          <p:nvPr/>
        </p:nvGrpSpPr>
        <p:grpSpPr>
          <a:xfrm>
            <a:off x="6711425" y="4144024"/>
            <a:ext cx="1617247" cy="1617247"/>
            <a:chOff x="8828994" y="4335566"/>
            <a:chExt cx="1585680" cy="1585680"/>
          </a:xfrm>
        </p:grpSpPr>
        <p:pic>
          <p:nvPicPr>
            <p:cNvPr id="144" name="Graphic 52"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45" name="TextBox 144"/>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1</a:t>
              </a:r>
            </a:p>
          </p:txBody>
        </p:sp>
      </p:grpSp>
      <p:grpSp>
        <p:nvGrpSpPr>
          <p:cNvPr id="146" name="Group 145"/>
          <p:cNvGrpSpPr/>
          <p:nvPr/>
        </p:nvGrpSpPr>
        <p:grpSpPr>
          <a:xfrm>
            <a:off x="5444159" y="4127765"/>
            <a:ext cx="1617247" cy="1617247"/>
            <a:chOff x="8858022" y="4335566"/>
            <a:chExt cx="1585680" cy="1585680"/>
          </a:xfrm>
        </p:grpSpPr>
        <p:pic>
          <p:nvPicPr>
            <p:cNvPr id="147" name="Graphic 56"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8022" y="4335566"/>
              <a:ext cx="1585680" cy="1585680"/>
            </a:xfrm>
            <a:prstGeom prst="rect">
              <a:avLst/>
            </a:prstGeom>
          </p:spPr>
        </p:pic>
        <p:sp>
          <p:nvSpPr>
            <p:cNvPr id="148" name="TextBox 147"/>
            <p:cNvSpPr txBox="1"/>
            <p:nvPr/>
          </p:nvSpPr>
          <p:spPr>
            <a:xfrm>
              <a:off x="9263583"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2</a:t>
              </a:r>
              <a:r>
                <a:rPr kumimoji="0" lang="en-US" sz="3672" b="1" i="0" u="none" strike="noStrike" kern="0" cap="none" spc="0" normalizeH="0" baseline="-25000" noProof="0" dirty="0">
                  <a:ln>
                    <a:noFill/>
                  </a:ln>
                  <a:solidFill>
                    <a:srgbClr val="FFFFFF"/>
                  </a:solidFill>
                  <a:effectLst/>
                  <a:uLnTx/>
                  <a:uFillTx/>
                </a:rPr>
                <a:t>1</a:t>
              </a:r>
            </a:p>
          </p:txBody>
        </p:sp>
      </p:grpSp>
      <p:grpSp>
        <p:nvGrpSpPr>
          <p:cNvPr id="149" name="Group 148"/>
          <p:cNvGrpSpPr/>
          <p:nvPr/>
        </p:nvGrpSpPr>
        <p:grpSpPr>
          <a:xfrm>
            <a:off x="6710120" y="4128965"/>
            <a:ext cx="1617247" cy="1617247"/>
            <a:chOff x="8828994" y="4335566"/>
            <a:chExt cx="1585680" cy="1585680"/>
          </a:xfrm>
        </p:grpSpPr>
        <p:pic>
          <p:nvPicPr>
            <p:cNvPr id="150" name="Graphic 59"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51" name="TextBox 150"/>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2</a:t>
              </a:r>
            </a:p>
          </p:txBody>
        </p:sp>
      </p:grpSp>
      <p:grpSp>
        <p:nvGrpSpPr>
          <p:cNvPr id="152" name="Group 151"/>
          <p:cNvGrpSpPr/>
          <p:nvPr/>
        </p:nvGrpSpPr>
        <p:grpSpPr>
          <a:xfrm>
            <a:off x="10086686" y="2691453"/>
            <a:ext cx="1617247" cy="1617247"/>
            <a:chOff x="8828994" y="4335566"/>
            <a:chExt cx="1585680" cy="1585680"/>
          </a:xfrm>
        </p:grpSpPr>
        <p:pic>
          <p:nvPicPr>
            <p:cNvPr id="153" name="Graphic 65"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54" name="TextBox 153"/>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1</a:t>
              </a:r>
            </a:p>
          </p:txBody>
        </p:sp>
      </p:grpSp>
      <p:grpSp>
        <p:nvGrpSpPr>
          <p:cNvPr id="155" name="Group 154"/>
          <p:cNvGrpSpPr/>
          <p:nvPr/>
        </p:nvGrpSpPr>
        <p:grpSpPr>
          <a:xfrm>
            <a:off x="10082699" y="4950913"/>
            <a:ext cx="1617247" cy="1617247"/>
            <a:chOff x="8858022" y="4335566"/>
            <a:chExt cx="1585680" cy="1585680"/>
          </a:xfrm>
        </p:grpSpPr>
        <p:pic>
          <p:nvPicPr>
            <p:cNvPr id="156" name="Graphic 68"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58022" y="4335566"/>
              <a:ext cx="1585680" cy="1585680"/>
            </a:xfrm>
            <a:prstGeom prst="rect">
              <a:avLst/>
            </a:prstGeom>
          </p:spPr>
        </p:pic>
        <p:sp>
          <p:nvSpPr>
            <p:cNvPr id="157" name="TextBox 156"/>
            <p:cNvSpPr txBox="1"/>
            <p:nvPr/>
          </p:nvSpPr>
          <p:spPr>
            <a:xfrm>
              <a:off x="9263583"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2</a:t>
              </a:r>
              <a:r>
                <a:rPr kumimoji="0" lang="en-US" sz="3672" b="1" i="0" u="none" strike="noStrike" kern="0" cap="none" spc="0" normalizeH="0" baseline="-25000" noProof="0" dirty="0">
                  <a:ln>
                    <a:noFill/>
                  </a:ln>
                  <a:solidFill>
                    <a:srgbClr val="FFFFFF"/>
                  </a:solidFill>
                  <a:effectLst/>
                  <a:uLnTx/>
                  <a:uFillTx/>
                </a:rPr>
                <a:t>1</a:t>
              </a:r>
            </a:p>
          </p:txBody>
        </p:sp>
      </p:grpSp>
      <p:pic>
        <p:nvPicPr>
          <p:cNvPr id="158" name="Picture 157" descr="Todo sobre Flame (Qué es y como detectarlo) ~ Security By Default"/>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6812" r="28655"/>
          <a:stretch/>
        </p:blipFill>
        <p:spPr>
          <a:xfrm flipH="1">
            <a:off x="10015644" y="1632928"/>
            <a:ext cx="1529567" cy="2747702"/>
          </a:xfrm>
          <a:prstGeom prst="rect">
            <a:avLst/>
          </a:prstGeom>
        </p:spPr>
      </p:pic>
      <p:grpSp>
        <p:nvGrpSpPr>
          <p:cNvPr id="159" name="Group 158"/>
          <p:cNvGrpSpPr/>
          <p:nvPr/>
        </p:nvGrpSpPr>
        <p:grpSpPr>
          <a:xfrm>
            <a:off x="10086686" y="4950913"/>
            <a:ext cx="1617247" cy="1617247"/>
            <a:chOff x="8828994" y="4335566"/>
            <a:chExt cx="1585680" cy="1585680"/>
          </a:xfrm>
        </p:grpSpPr>
        <p:pic>
          <p:nvPicPr>
            <p:cNvPr id="160" name="Graphic 71"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61" name="TextBox 160"/>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2</a:t>
              </a:r>
            </a:p>
          </p:txBody>
        </p:sp>
      </p:grpSp>
      <p:pic>
        <p:nvPicPr>
          <p:cNvPr id="162" name="Picture 161" descr="Todo sobre Flame (Qué es y como detectarlo) ~ Security By Default"/>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l="26812" r="28655"/>
          <a:stretch/>
        </p:blipFill>
        <p:spPr>
          <a:xfrm flipH="1">
            <a:off x="10147034" y="4127383"/>
            <a:ext cx="1529567" cy="2747702"/>
          </a:xfrm>
          <a:prstGeom prst="rect">
            <a:avLst/>
          </a:prstGeom>
        </p:spPr>
      </p:pic>
      <p:grpSp>
        <p:nvGrpSpPr>
          <p:cNvPr id="163" name="Group 162"/>
          <p:cNvGrpSpPr/>
          <p:nvPr/>
        </p:nvGrpSpPr>
        <p:grpSpPr>
          <a:xfrm>
            <a:off x="6725601" y="4130818"/>
            <a:ext cx="1617247" cy="1617247"/>
            <a:chOff x="8828994" y="4335566"/>
            <a:chExt cx="1585680" cy="1585680"/>
          </a:xfrm>
        </p:grpSpPr>
        <p:pic>
          <p:nvPicPr>
            <p:cNvPr id="164" name="Graphic 75"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65" name="TextBox 164"/>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3</a:t>
              </a:r>
            </a:p>
          </p:txBody>
        </p:sp>
      </p:grpSp>
      <p:grpSp>
        <p:nvGrpSpPr>
          <p:cNvPr id="166" name="Group 165"/>
          <p:cNvGrpSpPr/>
          <p:nvPr/>
        </p:nvGrpSpPr>
        <p:grpSpPr>
          <a:xfrm>
            <a:off x="10076867" y="2689853"/>
            <a:ext cx="1617247" cy="1617247"/>
            <a:chOff x="8828994" y="4335566"/>
            <a:chExt cx="1585680" cy="1585680"/>
          </a:xfrm>
        </p:grpSpPr>
        <p:pic>
          <p:nvPicPr>
            <p:cNvPr id="167" name="Graphic 78" descr="Pape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828994" y="4335566"/>
              <a:ext cx="1585680" cy="1585680"/>
            </a:xfrm>
            <a:prstGeom prst="rect">
              <a:avLst/>
            </a:prstGeom>
          </p:spPr>
        </p:pic>
        <p:sp>
          <p:nvSpPr>
            <p:cNvPr id="168" name="TextBox 167"/>
            <p:cNvSpPr txBox="1"/>
            <p:nvPr/>
          </p:nvSpPr>
          <p:spPr>
            <a:xfrm>
              <a:off x="9183756" y="4943512"/>
              <a:ext cx="881965" cy="804066"/>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672" b="1" i="0" u="none" strike="noStrike" kern="0" cap="none" spc="0" normalizeH="0" baseline="0" noProof="0" dirty="0">
                  <a:ln>
                    <a:noFill/>
                  </a:ln>
                  <a:solidFill>
                    <a:srgbClr val="FFFFFF"/>
                  </a:solidFill>
                  <a:effectLst/>
                  <a:uLnTx/>
                  <a:uFillTx/>
                </a:rPr>
                <a:t>1</a:t>
              </a:r>
              <a:r>
                <a:rPr kumimoji="0" lang="en-US" sz="3672" b="1" i="0" u="none" strike="noStrike" kern="0" cap="none" spc="0" normalizeH="0" baseline="-25000" noProof="0" dirty="0">
                  <a:ln>
                    <a:noFill/>
                  </a:ln>
                  <a:solidFill>
                    <a:srgbClr val="FFFFFF"/>
                  </a:solidFill>
                  <a:effectLst/>
                  <a:uLnTx/>
                  <a:uFillTx/>
                </a:rPr>
                <a:t>3</a:t>
              </a:r>
            </a:p>
          </p:txBody>
        </p:sp>
      </p:grpSp>
      <p:sp>
        <p:nvSpPr>
          <p:cNvPr id="169" name="Rectangle 168"/>
          <p:cNvSpPr/>
          <p:nvPr/>
        </p:nvSpPr>
        <p:spPr bwMode="auto">
          <a:xfrm>
            <a:off x="667722" y="5574206"/>
            <a:ext cx="2293515" cy="612401"/>
          </a:xfrm>
          <a:prstGeom prst="rect">
            <a:avLst/>
          </a:prstGeom>
          <a:solidFill>
            <a:srgbClr val="F60000"/>
          </a:solidFill>
          <a:ln w="10795" cap="flat" cmpd="sng" algn="ctr">
            <a:noFill/>
            <a:prstDash val="solid"/>
            <a:headEnd type="none" w="med" len="med"/>
            <a:tailEnd type="none" w="med" len="med"/>
          </a:ln>
          <a:effectLst/>
        </p:spPr>
        <p:txBody>
          <a:bodyPr rot="0" spcFirstLastPara="0" vertOverflow="overflow" horzOverflow="overflow" vert="horz" wrap="square" lIns="182854" tIns="146283" rIns="182854" bIns="146283" numCol="1" spcCol="0" rtlCol="0" fromWordArt="0" anchor="t" anchorCtr="0" forceAA="0" compatLnSpc="1">
            <a:prstTxWarp prst="textNoShape">
              <a:avLst/>
            </a:prstTxWarp>
            <a:spAutoFit/>
          </a:bodyPr>
          <a:lstStyle/>
          <a:p>
            <a:pPr marL="0" marR="0" lvl="0" indent="0" algn="ctr" defTabSz="932293" eaLnBrk="1" fontAlgn="base" latinLnBrk="0" hangingPunct="1">
              <a:lnSpc>
                <a:spcPct val="9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Client-3</a:t>
            </a:r>
          </a:p>
        </p:txBody>
      </p:sp>
      <p:cxnSp>
        <p:nvCxnSpPr>
          <p:cNvPr id="170" name="Straight Arrow Connector 169"/>
          <p:cNvCxnSpPr>
            <a:cxnSpLocks/>
            <a:stCxn id="169" idx="3"/>
            <a:endCxn id="137" idx="1"/>
          </p:cNvCxnSpPr>
          <p:nvPr/>
        </p:nvCxnSpPr>
        <p:spPr>
          <a:xfrm flipV="1">
            <a:off x="2961237" y="4916288"/>
            <a:ext cx="1216648" cy="961012"/>
          </a:xfrm>
          <a:prstGeom prst="straightConnector1">
            <a:avLst/>
          </a:prstGeom>
          <a:noFill/>
          <a:ln w="38100" cap="flat" cmpd="sng" algn="ctr">
            <a:solidFill>
              <a:srgbClr val="505050"/>
            </a:solidFill>
            <a:prstDash val="solid"/>
            <a:tailEnd type="none"/>
          </a:ln>
          <a:effectLst/>
        </p:spPr>
      </p:cxnSp>
    </p:spTree>
    <p:custDataLst>
      <p:tags r:id="rId1"/>
    </p:custDataLst>
    <p:extLst>
      <p:ext uri="{BB962C8B-B14F-4D97-AF65-F5344CB8AC3E}">
        <p14:creationId xmlns:p14="http://schemas.microsoft.com/office/powerpoint/2010/main" val="11412923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0"/>
                                        </p:tgtEl>
                                        <p:attrNameLst>
                                          <p:attrName>style.visibility</p:attrName>
                                        </p:attrNameLst>
                                      </p:cBhvr>
                                      <p:to>
                                        <p:strVal val="hidden"/>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500"/>
                                        <p:tgtEl>
                                          <p:spTgt spid="143"/>
                                        </p:tgtEl>
                                      </p:cBhvr>
                                    </p:animEffect>
                                  </p:childTnLst>
                                </p:cTn>
                              </p:par>
                            </p:childTnLst>
                          </p:cTn>
                        </p:par>
                        <p:par>
                          <p:cTn id="11" fill="hold">
                            <p:stCondLst>
                              <p:cond delay="500"/>
                            </p:stCondLst>
                            <p:childTnLst>
                              <p:par>
                                <p:cTn id="12" presetID="9" presetClass="emph" presetSubtype="0" nodeType="afterEffect">
                                  <p:stCondLst>
                                    <p:cond delay="0"/>
                                  </p:stCondLst>
                                  <p:childTnLst>
                                    <p:set>
                                      <p:cBhvr>
                                        <p:cTn id="13" dur="indefinite"/>
                                        <p:tgtEl>
                                          <p:spTgt spid="143"/>
                                        </p:tgtEl>
                                        <p:attrNameLst>
                                          <p:attrName>style.opacity</p:attrName>
                                        </p:attrNameLst>
                                      </p:cBhvr>
                                      <p:to>
                                        <p:strVal val="0.5"/>
                                      </p:to>
                                    </p:set>
                                    <p:animEffect filter="image" prLst="opacity: 0.5">
                                      <p:cBhvr rctx="IE">
                                        <p:cTn id="14" dur="indefinite"/>
                                        <p:tgtEl>
                                          <p:spTgt spid="143"/>
                                        </p:tgtEl>
                                      </p:cBhvr>
                                    </p:animEffect>
                                  </p:childTnLst>
                                </p:cTn>
                              </p:par>
                            </p:childTnLst>
                          </p:cTn>
                        </p:par>
                        <p:par>
                          <p:cTn id="15" fill="hold">
                            <p:stCondLst>
                              <p:cond delay="500"/>
                            </p:stCondLst>
                            <p:childTnLst>
                              <p:par>
                                <p:cTn id="16" presetID="22" presetClass="entr" presetSubtype="8" fill="hold" nodeType="afterEffect">
                                  <p:stCondLst>
                                    <p:cond delay="0"/>
                                  </p:stCondLst>
                                  <p:childTnLst>
                                    <p:set>
                                      <p:cBhvr>
                                        <p:cTn id="17" dur="1" fill="hold">
                                          <p:stCondLst>
                                            <p:cond delay="0"/>
                                          </p:stCondLst>
                                        </p:cTn>
                                        <p:tgtEl>
                                          <p:spTgt spid="152"/>
                                        </p:tgtEl>
                                        <p:attrNameLst>
                                          <p:attrName>style.visibility</p:attrName>
                                        </p:attrNameLst>
                                      </p:cBhvr>
                                      <p:to>
                                        <p:strVal val="visible"/>
                                      </p:to>
                                    </p:set>
                                    <p:animEffect transition="in" filter="wipe(left)">
                                      <p:cBhvr>
                                        <p:cTn id="18" dur="500"/>
                                        <p:tgtEl>
                                          <p:spTgt spid="152"/>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33"/>
                                        </p:tgtEl>
                                        <p:attrNameLst>
                                          <p:attrName>style.visibility</p:attrName>
                                        </p:attrNameLst>
                                      </p:cBhvr>
                                      <p:to>
                                        <p:strVal val="hidden"/>
                                      </p:to>
                                    </p:set>
                                  </p:childTnLst>
                                </p:cTn>
                              </p:par>
                            </p:childTnLst>
                          </p:cTn>
                        </p:par>
                        <p:par>
                          <p:cTn id="23" fill="hold">
                            <p:stCondLst>
                              <p:cond delay="0"/>
                            </p:stCondLst>
                            <p:childTnLst>
                              <p:par>
                                <p:cTn id="24" presetID="10" presetClass="entr" presetSubtype="0" fill="hold" nodeType="afterEffect">
                                  <p:stCondLst>
                                    <p:cond delay="0"/>
                                  </p:stCondLst>
                                  <p:childTnLst>
                                    <p:set>
                                      <p:cBhvr>
                                        <p:cTn id="25" dur="1" fill="hold">
                                          <p:stCondLst>
                                            <p:cond delay="0"/>
                                          </p:stCondLst>
                                        </p:cTn>
                                        <p:tgtEl>
                                          <p:spTgt spid="146"/>
                                        </p:tgtEl>
                                        <p:attrNameLst>
                                          <p:attrName>style.visibility</p:attrName>
                                        </p:attrNameLst>
                                      </p:cBhvr>
                                      <p:to>
                                        <p:strVal val="visible"/>
                                      </p:to>
                                    </p:set>
                                    <p:animEffect transition="in" filter="fade">
                                      <p:cBhvr>
                                        <p:cTn id="26" dur="500"/>
                                        <p:tgtEl>
                                          <p:spTgt spid="146"/>
                                        </p:tgtEl>
                                      </p:cBhvr>
                                    </p:animEffect>
                                  </p:childTnLst>
                                </p:cTn>
                              </p:par>
                            </p:childTnLst>
                          </p:cTn>
                        </p:par>
                        <p:par>
                          <p:cTn id="27" fill="hold">
                            <p:stCondLst>
                              <p:cond delay="500"/>
                            </p:stCondLst>
                            <p:childTnLst>
                              <p:par>
                                <p:cTn id="28" presetID="9" presetClass="emph" presetSubtype="0" nodeType="afterEffect">
                                  <p:stCondLst>
                                    <p:cond delay="0"/>
                                  </p:stCondLst>
                                  <p:childTnLst>
                                    <p:set>
                                      <p:cBhvr>
                                        <p:cTn id="29" dur="indefinite"/>
                                        <p:tgtEl>
                                          <p:spTgt spid="146"/>
                                        </p:tgtEl>
                                        <p:attrNameLst>
                                          <p:attrName>style.opacity</p:attrName>
                                        </p:attrNameLst>
                                      </p:cBhvr>
                                      <p:to>
                                        <p:strVal val="0.5"/>
                                      </p:to>
                                    </p:set>
                                    <p:animEffect filter="image" prLst="opacity: 0.5">
                                      <p:cBhvr rctx="IE">
                                        <p:cTn id="30" dur="indefinite"/>
                                        <p:tgtEl>
                                          <p:spTgt spid="146"/>
                                        </p:tgtEl>
                                      </p:cBhvr>
                                    </p:animEffect>
                                  </p:childTnLst>
                                </p:cTn>
                              </p:par>
                            </p:childTnLst>
                          </p:cTn>
                        </p:par>
                        <p:par>
                          <p:cTn id="31" fill="hold">
                            <p:stCondLst>
                              <p:cond delay="500"/>
                            </p:stCondLst>
                            <p:childTnLst>
                              <p:par>
                                <p:cTn id="32" presetID="22" presetClass="entr" presetSubtype="8" fill="hold" nodeType="afterEffect">
                                  <p:stCondLst>
                                    <p:cond delay="0"/>
                                  </p:stCondLst>
                                  <p:childTnLst>
                                    <p:set>
                                      <p:cBhvr>
                                        <p:cTn id="33" dur="1" fill="hold">
                                          <p:stCondLst>
                                            <p:cond delay="0"/>
                                          </p:stCondLst>
                                        </p:cTn>
                                        <p:tgtEl>
                                          <p:spTgt spid="155"/>
                                        </p:tgtEl>
                                        <p:attrNameLst>
                                          <p:attrName>style.visibility</p:attrName>
                                        </p:attrNameLst>
                                      </p:cBhvr>
                                      <p:to>
                                        <p:strVal val="visible"/>
                                      </p:to>
                                    </p:set>
                                    <p:animEffect transition="in" filter="wipe(left)">
                                      <p:cBhvr>
                                        <p:cTn id="34" dur="500"/>
                                        <p:tgtEl>
                                          <p:spTgt spid="155"/>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55"/>
                                        </p:tgtEl>
                                        <p:attrNameLst>
                                          <p:attrName>ppt_x</p:attrName>
                                        </p:attrNameLst>
                                      </p:cBhvr>
                                      <p:tavLst>
                                        <p:tav tm="0">
                                          <p:val>
                                            <p:strVal val="ppt_x"/>
                                          </p:val>
                                        </p:tav>
                                        <p:tav tm="100000">
                                          <p:val>
                                            <p:strVal val="ppt_x"/>
                                          </p:val>
                                        </p:tav>
                                      </p:tavLst>
                                    </p:anim>
                                    <p:anim calcmode="lin" valueType="num">
                                      <p:cBhvr additive="base">
                                        <p:cTn id="39" dur="500"/>
                                        <p:tgtEl>
                                          <p:spTgt spid="155"/>
                                        </p:tgtEl>
                                        <p:attrNameLst>
                                          <p:attrName>ppt_y</p:attrName>
                                        </p:attrNameLst>
                                      </p:cBhvr>
                                      <p:tavLst>
                                        <p:tav tm="0">
                                          <p:val>
                                            <p:strVal val="ppt_y"/>
                                          </p:val>
                                        </p:tav>
                                        <p:tav tm="100000">
                                          <p:val>
                                            <p:strVal val="1+ppt_h/2"/>
                                          </p:val>
                                        </p:tav>
                                      </p:tavLst>
                                    </p:anim>
                                    <p:set>
                                      <p:cBhvr>
                                        <p:cTn id="40" dur="1" fill="hold">
                                          <p:stCondLst>
                                            <p:cond delay="499"/>
                                          </p:stCondLst>
                                        </p:cTn>
                                        <p:tgtEl>
                                          <p:spTgt spid="155"/>
                                        </p:tgtEl>
                                        <p:attrNameLst>
                                          <p:attrName>style.visibility</p:attrName>
                                        </p:attrNameLst>
                                      </p:cBhvr>
                                      <p:to>
                                        <p:strVal val="hidden"/>
                                      </p:to>
                                    </p:set>
                                  </p:childTnLst>
                                </p:cTn>
                              </p:par>
                            </p:childTnLst>
                          </p:cTn>
                        </p:par>
                        <p:par>
                          <p:cTn id="41" fill="hold">
                            <p:stCondLst>
                              <p:cond delay="500"/>
                            </p:stCondLst>
                            <p:childTnLst>
                              <p:par>
                                <p:cTn id="42" presetID="2" presetClass="exit" presetSubtype="4" fill="hold" nodeType="afterEffect">
                                  <p:stCondLst>
                                    <p:cond delay="0"/>
                                  </p:stCondLst>
                                  <p:childTnLst>
                                    <p:anim calcmode="lin" valueType="num">
                                      <p:cBhvr additive="base">
                                        <p:cTn id="43" dur="500"/>
                                        <p:tgtEl>
                                          <p:spTgt spid="146"/>
                                        </p:tgtEl>
                                        <p:attrNameLst>
                                          <p:attrName>ppt_x</p:attrName>
                                        </p:attrNameLst>
                                      </p:cBhvr>
                                      <p:tavLst>
                                        <p:tav tm="0">
                                          <p:val>
                                            <p:strVal val="ppt_x"/>
                                          </p:val>
                                        </p:tav>
                                        <p:tav tm="100000">
                                          <p:val>
                                            <p:strVal val="ppt_x"/>
                                          </p:val>
                                        </p:tav>
                                      </p:tavLst>
                                    </p:anim>
                                    <p:anim calcmode="lin" valueType="num">
                                      <p:cBhvr additive="base">
                                        <p:cTn id="44" dur="500"/>
                                        <p:tgtEl>
                                          <p:spTgt spid="146"/>
                                        </p:tgtEl>
                                        <p:attrNameLst>
                                          <p:attrName>ppt_y</p:attrName>
                                        </p:attrNameLst>
                                      </p:cBhvr>
                                      <p:tavLst>
                                        <p:tav tm="0">
                                          <p:val>
                                            <p:strVal val="ppt_y"/>
                                          </p:val>
                                        </p:tav>
                                        <p:tav tm="100000">
                                          <p:val>
                                            <p:strVal val="1+ppt_h/2"/>
                                          </p:val>
                                        </p:tav>
                                      </p:tavLst>
                                    </p:anim>
                                    <p:set>
                                      <p:cBhvr>
                                        <p:cTn id="45" dur="1" fill="hold">
                                          <p:stCondLst>
                                            <p:cond delay="499"/>
                                          </p:stCondLst>
                                        </p:cTn>
                                        <p:tgtEl>
                                          <p:spTgt spid="14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nodeType="clickEffect">
                                  <p:stCondLst>
                                    <p:cond delay="0"/>
                                  </p:stCondLst>
                                  <p:childTnLst>
                                    <p:set>
                                      <p:cBhvr>
                                        <p:cTn id="49" dur="1" fill="hold">
                                          <p:stCondLst>
                                            <p:cond delay="0"/>
                                          </p:stCondLst>
                                        </p:cTn>
                                        <p:tgtEl>
                                          <p:spTgt spid="158"/>
                                        </p:tgtEl>
                                        <p:attrNameLst>
                                          <p:attrName>style.visibility</p:attrName>
                                        </p:attrNameLst>
                                      </p:cBhvr>
                                      <p:to>
                                        <p:strVal val="visible"/>
                                      </p:to>
                                    </p:set>
                                    <p:animEffect transition="in" filter="wipe(down)">
                                      <p:cBhvr>
                                        <p:cTn id="50" dur="500"/>
                                        <p:tgtEl>
                                          <p:spTgt spid="158"/>
                                        </p:tgtEl>
                                      </p:cBhvr>
                                    </p:animEffect>
                                  </p:childTnLst>
                                </p:cTn>
                              </p:par>
                            </p:childTnLst>
                          </p:cTn>
                        </p:par>
                        <p:par>
                          <p:cTn id="51" fill="hold">
                            <p:stCondLst>
                              <p:cond delay="500"/>
                            </p:stCondLst>
                            <p:childTnLst>
                              <p:par>
                                <p:cTn id="52" presetID="9" presetClass="emph" presetSubtype="0" nodeType="afterEffect">
                                  <p:stCondLst>
                                    <p:cond delay="0"/>
                                  </p:stCondLst>
                                  <p:childTnLst>
                                    <p:set>
                                      <p:cBhvr>
                                        <p:cTn id="53" dur="indefinite"/>
                                        <p:tgtEl>
                                          <p:spTgt spid="143"/>
                                        </p:tgtEl>
                                        <p:attrNameLst>
                                          <p:attrName>style.opacity</p:attrName>
                                        </p:attrNameLst>
                                      </p:cBhvr>
                                      <p:to>
                                        <p:strVal val="1"/>
                                      </p:to>
                                    </p:set>
                                    <p:animEffect filter="image" prLst="opacity: 1">
                                      <p:cBhvr rctx="IE">
                                        <p:cTn id="54" dur="indefinite"/>
                                        <p:tgtEl>
                                          <p:spTgt spid="143"/>
                                        </p:tgtEl>
                                      </p:cBhvr>
                                    </p:animEffect>
                                  </p:childTnLst>
                                </p:cTn>
                              </p:par>
                            </p:childTnLst>
                          </p:cTn>
                        </p:par>
                        <p:par>
                          <p:cTn id="55" fill="hold">
                            <p:stCondLst>
                              <p:cond delay="500"/>
                            </p:stCondLst>
                            <p:childTnLst>
                              <p:par>
                                <p:cTn id="56" presetID="1" presetClass="exit" presetSubtype="0" fill="hold" nodeType="afterEffect">
                                  <p:stCondLst>
                                    <p:cond delay="0"/>
                                  </p:stCondLst>
                                  <p:childTnLst>
                                    <p:set>
                                      <p:cBhvr>
                                        <p:cTn id="57" dur="1" fill="hold">
                                          <p:stCondLst>
                                            <p:cond delay="0"/>
                                          </p:stCondLst>
                                        </p:cTn>
                                        <p:tgtEl>
                                          <p:spTgt spid="143"/>
                                        </p:tgtEl>
                                        <p:attrNameLst>
                                          <p:attrName>style.visibility</p:attrName>
                                        </p:attrNameLst>
                                      </p:cBhvr>
                                      <p:to>
                                        <p:strVal val="hidden"/>
                                      </p:to>
                                    </p:set>
                                  </p:childTnLst>
                                </p:cTn>
                              </p:par>
                            </p:childTnLst>
                          </p:cTn>
                        </p:par>
                        <p:par>
                          <p:cTn id="58" fill="hold">
                            <p:stCondLst>
                              <p:cond delay="500"/>
                            </p:stCondLst>
                            <p:childTnLst>
                              <p:par>
                                <p:cTn id="59" presetID="10" presetClass="entr" presetSubtype="0" fill="hold" nodeType="afterEffect">
                                  <p:stCondLst>
                                    <p:cond delay="0"/>
                                  </p:stCondLst>
                                  <p:childTnLst>
                                    <p:set>
                                      <p:cBhvr>
                                        <p:cTn id="60" dur="1" fill="hold">
                                          <p:stCondLst>
                                            <p:cond delay="0"/>
                                          </p:stCondLst>
                                        </p:cTn>
                                        <p:tgtEl>
                                          <p:spTgt spid="149"/>
                                        </p:tgtEl>
                                        <p:attrNameLst>
                                          <p:attrName>style.visibility</p:attrName>
                                        </p:attrNameLst>
                                      </p:cBhvr>
                                      <p:to>
                                        <p:strVal val="visible"/>
                                      </p:to>
                                    </p:set>
                                    <p:animEffect transition="in" filter="fade">
                                      <p:cBhvr>
                                        <p:cTn id="61" dur="500"/>
                                        <p:tgtEl>
                                          <p:spTgt spid="149"/>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mph" presetSubtype="0" nodeType="clickEffect">
                                  <p:stCondLst>
                                    <p:cond delay="0"/>
                                  </p:stCondLst>
                                  <p:childTnLst>
                                    <p:set>
                                      <p:cBhvr>
                                        <p:cTn id="65" dur="indefinite"/>
                                        <p:tgtEl>
                                          <p:spTgt spid="149"/>
                                        </p:tgtEl>
                                        <p:attrNameLst>
                                          <p:attrName>style.opacity</p:attrName>
                                        </p:attrNameLst>
                                      </p:cBhvr>
                                      <p:to>
                                        <p:strVal val="0.5"/>
                                      </p:to>
                                    </p:set>
                                    <p:animEffect filter="image" prLst="opacity: 0.5">
                                      <p:cBhvr rctx="IE">
                                        <p:cTn id="66" dur="indefinite"/>
                                        <p:tgtEl>
                                          <p:spTgt spid="149"/>
                                        </p:tgtEl>
                                      </p:cBhvr>
                                    </p:animEffect>
                                  </p:childTnLst>
                                </p:cTn>
                              </p:par>
                            </p:childTnLst>
                          </p:cTn>
                        </p:par>
                        <p:par>
                          <p:cTn id="67" fill="hold">
                            <p:stCondLst>
                              <p:cond delay="0"/>
                            </p:stCondLst>
                            <p:childTnLst>
                              <p:par>
                                <p:cTn id="68" presetID="22" presetClass="entr" presetSubtype="8" fill="hold" nodeType="afterEffect">
                                  <p:stCondLst>
                                    <p:cond delay="0"/>
                                  </p:stCondLst>
                                  <p:childTnLst>
                                    <p:set>
                                      <p:cBhvr>
                                        <p:cTn id="69" dur="1" fill="hold">
                                          <p:stCondLst>
                                            <p:cond delay="0"/>
                                          </p:stCondLst>
                                        </p:cTn>
                                        <p:tgtEl>
                                          <p:spTgt spid="159"/>
                                        </p:tgtEl>
                                        <p:attrNameLst>
                                          <p:attrName>style.visibility</p:attrName>
                                        </p:attrNameLst>
                                      </p:cBhvr>
                                      <p:to>
                                        <p:strVal val="visible"/>
                                      </p:to>
                                    </p:set>
                                    <p:animEffect transition="in" filter="wipe(left)">
                                      <p:cBhvr>
                                        <p:cTn id="70" dur="500"/>
                                        <p:tgtEl>
                                          <p:spTgt spid="15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nodeType="clickEffect">
                                  <p:stCondLst>
                                    <p:cond delay="0"/>
                                  </p:stCondLst>
                                  <p:childTnLst>
                                    <p:set>
                                      <p:cBhvr>
                                        <p:cTn id="74" dur="1" fill="hold">
                                          <p:stCondLst>
                                            <p:cond delay="0"/>
                                          </p:stCondLst>
                                        </p:cTn>
                                        <p:tgtEl>
                                          <p:spTgt spid="162"/>
                                        </p:tgtEl>
                                        <p:attrNameLst>
                                          <p:attrName>style.visibility</p:attrName>
                                        </p:attrNameLst>
                                      </p:cBhvr>
                                      <p:to>
                                        <p:strVal val="visible"/>
                                      </p:to>
                                    </p:set>
                                    <p:animEffect transition="in" filter="wipe(down)">
                                      <p:cBhvr>
                                        <p:cTn id="75" dur="500"/>
                                        <p:tgtEl>
                                          <p:spTgt spid="162"/>
                                        </p:tgtEl>
                                      </p:cBhvr>
                                    </p:animEffect>
                                  </p:childTnLst>
                                </p:cTn>
                              </p:par>
                            </p:childTnLst>
                          </p:cTn>
                        </p:par>
                        <p:par>
                          <p:cTn id="76" fill="hold">
                            <p:stCondLst>
                              <p:cond delay="500"/>
                            </p:stCondLst>
                            <p:childTnLst>
                              <p:par>
                                <p:cTn id="77" presetID="1" presetClass="exit" presetSubtype="0" fill="hold" nodeType="afterEffect">
                                  <p:stCondLst>
                                    <p:cond delay="0"/>
                                  </p:stCondLst>
                                  <p:childTnLst>
                                    <p:set>
                                      <p:cBhvr>
                                        <p:cTn id="78" dur="1" fill="hold">
                                          <p:stCondLst>
                                            <p:cond delay="0"/>
                                          </p:stCondLst>
                                        </p:cTn>
                                        <p:tgtEl>
                                          <p:spTgt spid="149"/>
                                        </p:tgtEl>
                                        <p:attrNameLst>
                                          <p:attrName>style.visibility</p:attrName>
                                        </p:attrNameLst>
                                      </p:cBhvr>
                                      <p:to>
                                        <p:strVal val="hidden"/>
                                      </p:to>
                                    </p:set>
                                  </p:childTnLst>
                                </p:cTn>
                              </p:par>
                            </p:childTnLst>
                          </p:cTn>
                        </p:par>
                        <p:par>
                          <p:cTn id="79" fill="hold">
                            <p:stCondLst>
                              <p:cond delay="500"/>
                            </p:stCondLst>
                            <p:childTnLst>
                              <p:par>
                                <p:cTn id="80" presetID="10" presetClass="entr" presetSubtype="0" fill="hold" nodeType="afterEffect">
                                  <p:stCondLst>
                                    <p:cond delay="0"/>
                                  </p:stCondLst>
                                  <p:childTnLst>
                                    <p:set>
                                      <p:cBhvr>
                                        <p:cTn id="81" dur="1" fill="hold">
                                          <p:stCondLst>
                                            <p:cond delay="0"/>
                                          </p:stCondLst>
                                        </p:cTn>
                                        <p:tgtEl>
                                          <p:spTgt spid="163"/>
                                        </p:tgtEl>
                                        <p:attrNameLst>
                                          <p:attrName>style.visibility</p:attrName>
                                        </p:attrNameLst>
                                      </p:cBhvr>
                                      <p:to>
                                        <p:strVal val="visible"/>
                                      </p:to>
                                    </p:set>
                                    <p:animEffect transition="in" filter="fade">
                                      <p:cBhvr>
                                        <p:cTn id="82" dur="500"/>
                                        <p:tgtEl>
                                          <p:spTgt spid="163"/>
                                        </p:tgtEl>
                                      </p:cBhvr>
                                    </p:animEffect>
                                  </p:childTnLst>
                                </p:cTn>
                              </p:par>
                            </p:childTnLst>
                          </p:cTn>
                        </p:par>
                        <p:par>
                          <p:cTn id="83" fill="hold">
                            <p:stCondLst>
                              <p:cond delay="1000"/>
                            </p:stCondLst>
                            <p:childTnLst>
                              <p:par>
                                <p:cTn id="84" presetID="10" presetClass="exit" presetSubtype="0" fill="hold" nodeType="afterEffect">
                                  <p:stCondLst>
                                    <p:cond delay="0"/>
                                  </p:stCondLst>
                                  <p:childTnLst>
                                    <p:animEffect transition="out" filter="fade">
                                      <p:cBhvr>
                                        <p:cTn id="85" dur="500"/>
                                        <p:tgtEl>
                                          <p:spTgt spid="158"/>
                                        </p:tgtEl>
                                      </p:cBhvr>
                                    </p:animEffect>
                                    <p:set>
                                      <p:cBhvr>
                                        <p:cTn id="86" dur="1" fill="hold">
                                          <p:stCondLst>
                                            <p:cond delay="499"/>
                                          </p:stCondLst>
                                        </p:cTn>
                                        <p:tgtEl>
                                          <p:spTgt spid="158"/>
                                        </p:tgtEl>
                                        <p:attrNameLst>
                                          <p:attrName>style.visibility</p:attrName>
                                        </p:attrNameLst>
                                      </p:cBhvr>
                                      <p:to>
                                        <p:strVal val="hidden"/>
                                      </p:to>
                                    </p:set>
                                  </p:childTnLst>
                                </p:cTn>
                              </p:par>
                            </p:childTnLst>
                          </p:cTn>
                        </p:par>
                        <p:par>
                          <p:cTn id="87" fill="hold">
                            <p:stCondLst>
                              <p:cond delay="1500"/>
                            </p:stCondLst>
                            <p:childTnLst>
                              <p:par>
                                <p:cTn id="88" presetID="1" presetClass="exit" presetSubtype="0" fill="hold" nodeType="afterEffect">
                                  <p:stCondLst>
                                    <p:cond delay="0"/>
                                  </p:stCondLst>
                                  <p:childTnLst>
                                    <p:set>
                                      <p:cBhvr>
                                        <p:cTn id="89" dur="1" fill="hold">
                                          <p:stCondLst>
                                            <p:cond delay="0"/>
                                          </p:stCondLst>
                                        </p:cTn>
                                        <p:tgtEl>
                                          <p:spTgt spid="152"/>
                                        </p:tgtEl>
                                        <p:attrNameLst>
                                          <p:attrName>style.visibility</p:attrName>
                                        </p:attrNameLst>
                                      </p:cBhvr>
                                      <p:to>
                                        <p:strVal val="hidden"/>
                                      </p:to>
                                    </p:set>
                                  </p:childTnLst>
                                </p:cTn>
                              </p:par>
                            </p:childTnLst>
                          </p:cTn>
                        </p:par>
                        <p:par>
                          <p:cTn id="90" fill="hold">
                            <p:stCondLst>
                              <p:cond delay="1500"/>
                            </p:stCondLst>
                            <p:childTnLst>
                              <p:par>
                                <p:cTn id="91" presetID="26" presetClass="emph" presetSubtype="0" fill="hold" grpId="0" nodeType="afterEffect">
                                  <p:stCondLst>
                                    <p:cond delay="0"/>
                                  </p:stCondLst>
                                  <p:childTnLst>
                                    <p:animEffect transition="out" filter="fade">
                                      <p:cBhvr>
                                        <p:cTn id="92" dur="500" tmFilter="0, 0; .2, .5; .8, .5; 1, 0"/>
                                        <p:tgtEl>
                                          <p:spTgt spid="140"/>
                                        </p:tgtEl>
                                      </p:cBhvr>
                                    </p:animEffect>
                                    <p:animScale>
                                      <p:cBhvr>
                                        <p:cTn id="93" dur="250" autoRev="1" fill="hold"/>
                                        <p:tgtEl>
                                          <p:spTgt spid="140"/>
                                        </p:tgtEl>
                                      </p:cBhvr>
                                      <p:by x="105000" y="105000"/>
                                    </p:animScale>
                                  </p:childTnLst>
                                </p:cTn>
                              </p:par>
                            </p:childTnLst>
                          </p:cTn>
                        </p:par>
                      </p:childTnLst>
                    </p:cTn>
                  </p:par>
                  <p:par>
                    <p:cTn id="94" fill="hold">
                      <p:stCondLst>
                        <p:cond delay="indefinite"/>
                      </p:stCondLst>
                      <p:childTnLst>
                        <p:par>
                          <p:cTn id="95" fill="hold">
                            <p:stCondLst>
                              <p:cond delay="0"/>
                            </p:stCondLst>
                            <p:childTnLst>
                              <p:par>
                                <p:cTn id="96" presetID="9" presetClass="emph" presetSubtype="0" nodeType="clickEffect">
                                  <p:stCondLst>
                                    <p:cond delay="0"/>
                                  </p:stCondLst>
                                  <p:childTnLst>
                                    <p:set>
                                      <p:cBhvr>
                                        <p:cTn id="97" dur="indefinite"/>
                                        <p:tgtEl>
                                          <p:spTgt spid="163"/>
                                        </p:tgtEl>
                                        <p:attrNameLst>
                                          <p:attrName>style.opacity</p:attrName>
                                        </p:attrNameLst>
                                      </p:cBhvr>
                                      <p:to>
                                        <p:strVal val="0.5"/>
                                      </p:to>
                                    </p:set>
                                    <p:animEffect filter="image" prLst="opacity: 0.5">
                                      <p:cBhvr rctx="IE">
                                        <p:cTn id="98" dur="indefinite"/>
                                        <p:tgtEl>
                                          <p:spTgt spid="163"/>
                                        </p:tgtEl>
                                      </p:cBhvr>
                                    </p:animEffect>
                                  </p:childTnLst>
                                </p:cTn>
                              </p:par>
                            </p:childTnLst>
                          </p:cTn>
                        </p:par>
                        <p:par>
                          <p:cTn id="99" fill="hold">
                            <p:stCondLst>
                              <p:cond delay="0"/>
                            </p:stCondLst>
                            <p:childTnLst>
                              <p:par>
                                <p:cTn id="100" presetID="22" presetClass="entr" presetSubtype="8" fill="hold" nodeType="afterEffect">
                                  <p:stCondLst>
                                    <p:cond delay="0"/>
                                  </p:stCondLst>
                                  <p:childTnLst>
                                    <p:set>
                                      <p:cBhvr>
                                        <p:cTn id="101" dur="1" fill="hold">
                                          <p:stCondLst>
                                            <p:cond delay="0"/>
                                          </p:stCondLst>
                                        </p:cTn>
                                        <p:tgtEl>
                                          <p:spTgt spid="166"/>
                                        </p:tgtEl>
                                        <p:attrNameLst>
                                          <p:attrName>style.visibility</p:attrName>
                                        </p:attrNameLst>
                                      </p:cBhvr>
                                      <p:to>
                                        <p:strVal val="visible"/>
                                      </p:to>
                                    </p:set>
                                    <p:animEffect transition="in" filter="wipe(left)">
                                      <p:cBhvr>
                                        <p:cTn id="102" dur="500"/>
                                        <p:tgtEl>
                                          <p:spTgt spid="166"/>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xit" presetSubtype="4" fill="hold" nodeType="clickEffect">
                                  <p:stCondLst>
                                    <p:cond delay="0"/>
                                  </p:stCondLst>
                                  <p:childTnLst>
                                    <p:anim calcmode="lin" valueType="num">
                                      <p:cBhvr additive="base">
                                        <p:cTn id="106" dur="500"/>
                                        <p:tgtEl>
                                          <p:spTgt spid="166"/>
                                        </p:tgtEl>
                                        <p:attrNameLst>
                                          <p:attrName>ppt_x</p:attrName>
                                        </p:attrNameLst>
                                      </p:cBhvr>
                                      <p:tavLst>
                                        <p:tav tm="0">
                                          <p:val>
                                            <p:strVal val="ppt_x"/>
                                          </p:val>
                                        </p:tav>
                                        <p:tav tm="100000">
                                          <p:val>
                                            <p:strVal val="ppt_x"/>
                                          </p:val>
                                        </p:tav>
                                      </p:tavLst>
                                    </p:anim>
                                    <p:anim calcmode="lin" valueType="num">
                                      <p:cBhvr additive="base">
                                        <p:cTn id="107" dur="500"/>
                                        <p:tgtEl>
                                          <p:spTgt spid="166"/>
                                        </p:tgtEl>
                                        <p:attrNameLst>
                                          <p:attrName>ppt_y</p:attrName>
                                        </p:attrNameLst>
                                      </p:cBhvr>
                                      <p:tavLst>
                                        <p:tav tm="0">
                                          <p:val>
                                            <p:strVal val="ppt_y"/>
                                          </p:val>
                                        </p:tav>
                                        <p:tav tm="100000">
                                          <p:val>
                                            <p:strVal val="1+ppt_h/2"/>
                                          </p:val>
                                        </p:tav>
                                      </p:tavLst>
                                    </p:anim>
                                    <p:set>
                                      <p:cBhvr>
                                        <p:cTn id="108" dur="1" fill="hold">
                                          <p:stCondLst>
                                            <p:cond delay="499"/>
                                          </p:stCondLst>
                                        </p:cTn>
                                        <p:tgtEl>
                                          <p:spTgt spid="166"/>
                                        </p:tgtEl>
                                        <p:attrNameLst>
                                          <p:attrName>style.visibility</p:attrName>
                                        </p:attrNameLst>
                                      </p:cBhvr>
                                      <p:to>
                                        <p:strVal val="hidden"/>
                                      </p:to>
                                    </p:set>
                                  </p:childTnLst>
                                </p:cTn>
                              </p:par>
                            </p:childTnLst>
                          </p:cTn>
                        </p:par>
                        <p:par>
                          <p:cTn id="109" fill="hold">
                            <p:stCondLst>
                              <p:cond delay="500"/>
                            </p:stCondLst>
                            <p:childTnLst>
                              <p:par>
                                <p:cTn id="110" presetID="2" presetClass="exit" presetSubtype="4" fill="hold" nodeType="afterEffect">
                                  <p:stCondLst>
                                    <p:cond delay="0"/>
                                  </p:stCondLst>
                                  <p:childTnLst>
                                    <p:anim calcmode="lin" valueType="num">
                                      <p:cBhvr additive="base">
                                        <p:cTn id="111" dur="500"/>
                                        <p:tgtEl>
                                          <p:spTgt spid="163"/>
                                        </p:tgtEl>
                                        <p:attrNameLst>
                                          <p:attrName>ppt_x</p:attrName>
                                        </p:attrNameLst>
                                      </p:cBhvr>
                                      <p:tavLst>
                                        <p:tav tm="0">
                                          <p:val>
                                            <p:strVal val="ppt_x"/>
                                          </p:val>
                                        </p:tav>
                                        <p:tav tm="100000">
                                          <p:val>
                                            <p:strVal val="ppt_x"/>
                                          </p:val>
                                        </p:tav>
                                      </p:tavLst>
                                    </p:anim>
                                    <p:anim calcmode="lin" valueType="num">
                                      <p:cBhvr additive="base">
                                        <p:cTn id="112" dur="500"/>
                                        <p:tgtEl>
                                          <p:spTgt spid="163"/>
                                        </p:tgtEl>
                                        <p:attrNameLst>
                                          <p:attrName>ppt_y</p:attrName>
                                        </p:attrNameLst>
                                      </p:cBhvr>
                                      <p:tavLst>
                                        <p:tav tm="0">
                                          <p:val>
                                            <p:strVal val="ppt_y"/>
                                          </p:val>
                                        </p:tav>
                                        <p:tav tm="100000">
                                          <p:val>
                                            <p:strVal val="1+ppt_h/2"/>
                                          </p:val>
                                        </p:tav>
                                      </p:tavLst>
                                    </p:anim>
                                    <p:set>
                                      <p:cBhvr>
                                        <p:cTn id="113" dur="1" fill="hold">
                                          <p:stCondLst>
                                            <p:cond delay="499"/>
                                          </p:stCondLst>
                                        </p:cTn>
                                        <p:tgtEl>
                                          <p:spTgt spid="1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animBg="1"/>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Data Storage Services</a:t>
            </a:r>
            <a:endParaRPr lang="en-US" dirty="0"/>
          </a:p>
        </p:txBody>
      </p:sp>
      <p:sp>
        <p:nvSpPr>
          <p:cNvPr id="3" name="Text Placeholder 2">
            <a:extLst>
              <a:ext uri="{FF2B5EF4-FFF2-40B4-BE49-F238E27FC236}">
                <a16:creationId xmlns:a16="http://schemas.microsoft.com/office/drawing/2014/main" id="{DD065E6E-30D7-4280-920E-0F624EFDEE9B}"/>
              </a:ext>
            </a:extLst>
          </p:cNvPr>
          <p:cNvSpPr>
            <a:spLocks noGrp="1"/>
          </p:cNvSpPr>
          <p:nvPr>
            <p:ph type="body" sz="quarter" idx="16"/>
          </p:nvPr>
        </p:nvSpPr>
        <p:spPr/>
        <p:txBody>
          <a:bodyPr/>
          <a:lstStyle/>
          <a:p>
            <a:r>
              <a:rPr lang="en-US" dirty="0"/>
              <a:t>Relational vs Non-Relational DBs</a:t>
            </a:r>
          </a:p>
        </p:txBody>
      </p:sp>
    </p:spTree>
    <p:extLst>
      <p:ext uri="{BB962C8B-B14F-4D97-AF65-F5344CB8AC3E}">
        <p14:creationId xmlns:p14="http://schemas.microsoft.com/office/powerpoint/2010/main" val="1106975564"/>
      </p:ext>
    </p:extLst>
  </p:cSld>
  <p:clrMapOvr>
    <a:masterClrMapping/>
  </p:clrMapOvr>
  <p:transition>
    <p:fade/>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DB storage services</a:t>
            </a:r>
          </a:p>
        </p:txBody>
      </p:sp>
      <p:sp>
        <p:nvSpPr>
          <p:cNvPr id="2" name="Content Placeholder 1"/>
          <p:cNvSpPr>
            <a:spLocks noGrp="1"/>
          </p:cNvSpPr>
          <p:nvPr>
            <p:ph type="body" sz="quarter" idx="4294967295"/>
          </p:nvPr>
        </p:nvSpPr>
        <p:spPr>
          <a:xfrm>
            <a:off x="0" y="1377950"/>
            <a:ext cx="8470900" cy="4633913"/>
          </a:xfrm>
        </p:spPr>
        <p:txBody>
          <a:bodyPr/>
          <a:lstStyle/>
          <a:p>
            <a:pPr lvl="1">
              <a:buClr>
                <a:schemeClr val="tx1"/>
              </a:buClr>
            </a:pPr>
            <a:r>
              <a:rPr lang="en-US" sz="1800" b="1" dirty="0">
                <a:gradFill>
                  <a:gsLst>
                    <a:gs pos="1250">
                      <a:schemeClr val="tx1"/>
                    </a:gs>
                    <a:gs pos="100000">
                      <a:schemeClr val="tx1"/>
                    </a:gs>
                  </a:gsLst>
                  <a:lin ang="5400000" scaled="0"/>
                </a:gradFill>
              </a:rPr>
              <a:t>Store many small, related entities</a:t>
            </a:r>
          </a:p>
          <a:p>
            <a:pPr lvl="2">
              <a:buClr>
                <a:schemeClr val="tx1"/>
              </a:buClr>
            </a:pPr>
            <a:r>
              <a:rPr lang="en-US" sz="1800" dirty="0">
                <a:gradFill>
                  <a:gsLst>
                    <a:gs pos="1250">
                      <a:schemeClr val="tx1"/>
                    </a:gs>
                    <a:gs pos="100000">
                      <a:schemeClr val="tx1"/>
                    </a:gs>
                  </a:gsLst>
                  <a:lin ang="5400000" scaled="0"/>
                </a:gradFill>
              </a:rPr>
              <a:t>Features: query, joins, indexing, sorting, stored proc, viewers/editors, etc.</a:t>
            </a:r>
          </a:p>
          <a:p>
            <a:pPr marL="571500" lvl="2" indent="0">
              <a:buClr>
                <a:schemeClr val="tx1"/>
              </a:buClr>
              <a:buNone/>
            </a:pPr>
            <a:endParaRPr lang="en-US" sz="1800" dirty="0">
              <a:gradFill>
                <a:gsLst>
                  <a:gs pos="1250">
                    <a:schemeClr val="tx1"/>
                  </a:gs>
                  <a:gs pos="100000">
                    <a:schemeClr val="tx1"/>
                  </a:gs>
                </a:gsLst>
                <a:lin ang="5400000" scaled="0"/>
              </a:gradFill>
            </a:endParaRPr>
          </a:p>
          <a:p>
            <a:pPr lvl="1">
              <a:buClr>
                <a:schemeClr val="tx1"/>
              </a:buClr>
            </a:pPr>
            <a:r>
              <a:rPr lang="en-US" sz="1800" b="1" dirty="0">
                <a:gradFill>
                  <a:gsLst>
                    <a:gs pos="1250">
                      <a:schemeClr val="tx1"/>
                    </a:gs>
                    <a:gs pos="100000">
                      <a:schemeClr val="tx1"/>
                    </a:gs>
                  </a:gsLst>
                  <a:lin ang="5400000" scaled="0"/>
                </a:gradFill>
              </a:rPr>
              <a:t>Rel-DBs (SQL) require expensive PC for better size/perf</a:t>
            </a:r>
          </a:p>
          <a:p>
            <a:pPr lvl="2">
              <a:buClr>
                <a:schemeClr val="tx1"/>
              </a:buClr>
            </a:pPr>
            <a:r>
              <a:rPr lang="en-US" sz="1800" dirty="0">
                <a:gradFill>
                  <a:gsLst>
                    <a:gs pos="1250">
                      <a:schemeClr val="tx1"/>
                    </a:gs>
                    <a:gs pos="100000">
                      <a:schemeClr val="tx1"/>
                    </a:gs>
                  </a:gsLst>
                  <a:lin ang="5400000" scaled="0"/>
                </a:gradFill>
              </a:rPr>
              <a:t>For data relationships: a customer </a:t>
            </a:r>
            <a:r>
              <a:rPr lang="en-US" sz="1800" dirty="0">
                <a:gradFill>
                  <a:gsLst>
                    <a:gs pos="1250">
                      <a:schemeClr val="tx1"/>
                    </a:gs>
                    <a:gs pos="100000">
                      <a:schemeClr val="tx1"/>
                    </a:gs>
                  </a:gsLst>
                  <a:lin ang="5400000" scaled="0"/>
                </a:gradFill>
                <a:sym typeface="Wingdings" panose="05000000000000000000" pitchFamily="2" charset="2"/>
              </a:rPr>
              <a:t></a:t>
            </a:r>
            <a:r>
              <a:rPr lang="en-US" sz="1800" dirty="0">
                <a:gradFill>
                  <a:gsLst>
                    <a:gs pos="1250">
                      <a:schemeClr val="tx1"/>
                    </a:gs>
                    <a:gs pos="100000">
                      <a:schemeClr val="tx1"/>
                    </a:gs>
                  </a:gsLst>
                  <a:lin ang="5400000" scaled="0"/>
                </a:gradFill>
              </a:rPr>
              <a:t> orders</a:t>
            </a:r>
          </a:p>
          <a:p>
            <a:pPr lvl="2">
              <a:buClr>
                <a:schemeClr val="tx1"/>
              </a:buClr>
            </a:pPr>
            <a:r>
              <a:rPr lang="en-US" sz="1800" dirty="0">
                <a:gradFill>
                  <a:gsLst>
                    <a:gs pos="1250">
                      <a:schemeClr val="tx1"/>
                    </a:gs>
                    <a:gs pos="100000">
                      <a:schemeClr val="tx1"/>
                    </a:gs>
                  </a:gsLst>
                  <a:lin ang="5400000" scaled="0"/>
                </a:gradFill>
              </a:rPr>
              <a:t>Supports sorts, joins, &amp; ACID updates</a:t>
            </a:r>
          </a:p>
          <a:p>
            <a:pPr marL="571500" lvl="2" indent="0">
              <a:buClr>
                <a:schemeClr val="tx1"/>
              </a:buClr>
              <a:buNone/>
            </a:pPr>
            <a:endParaRPr lang="en-US" sz="1800" dirty="0">
              <a:gradFill>
                <a:gsLst>
                  <a:gs pos="1250">
                    <a:schemeClr val="tx1"/>
                  </a:gs>
                  <a:gs pos="100000">
                    <a:schemeClr val="tx1"/>
                  </a:gs>
                </a:gsLst>
                <a:lin ang="5400000" scaled="0"/>
              </a:gradFill>
            </a:endParaRPr>
          </a:p>
          <a:p>
            <a:pPr lvl="1">
              <a:buClr>
                <a:schemeClr val="tx1"/>
              </a:buClr>
            </a:pPr>
            <a:r>
              <a:rPr lang="en-US" sz="1800" b="1" dirty="0">
                <a:gradFill>
                  <a:gsLst>
                    <a:gs pos="1250">
                      <a:schemeClr val="tx1"/>
                    </a:gs>
                    <a:gs pos="100000">
                      <a:schemeClr val="tx1"/>
                    </a:gs>
                  </a:gsLst>
                  <a:lin ang="5400000" scaled="0"/>
                </a:gradFill>
              </a:rPr>
              <a:t>NonRel-DBs (noSQL) spread data across many cheap PCs</a:t>
            </a:r>
          </a:p>
          <a:p>
            <a:pPr lvl="2">
              <a:buClr>
                <a:schemeClr val="tx1"/>
              </a:buClr>
            </a:pPr>
            <a:r>
              <a:rPr lang="en-US" sz="1800" dirty="0">
                <a:gradFill>
                  <a:gsLst>
                    <a:gs pos="1250">
                      <a:schemeClr val="tx1"/>
                    </a:gs>
                    <a:gs pos="100000">
                      <a:schemeClr val="tx1"/>
                    </a:gs>
                  </a:gsLst>
                  <a:lin ang="5400000" scaled="0"/>
                </a:gradFill>
              </a:rPr>
              <a:t>For customer preferences, shopping carts, product catalogs,</a:t>
            </a:r>
            <a:br>
              <a:rPr lang="en-US" sz="1800" dirty="0">
                <a:gradFill>
                  <a:gsLst>
                    <a:gs pos="1250">
                      <a:schemeClr val="tx1"/>
                    </a:gs>
                    <a:gs pos="100000">
                      <a:schemeClr val="tx1"/>
                    </a:gs>
                  </a:gsLst>
                  <a:lin ang="5400000" scaled="0"/>
                </a:gradFill>
              </a:rPr>
            </a:br>
            <a:r>
              <a:rPr lang="en-US" sz="1800" dirty="0">
                <a:gradFill>
                  <a:gsLst>
                    <a:gs pos="1250">
                      <a:schemeClr val="tx1"/>
                    </a:gs>
                    <a:gs pos="100000">
                      <a:schemeClr val="tx1"/>
                    </a:gs>
                  </a:gsLst>
                  <a:lin ang="5400000" scaled="0"/>
                </a:gradFill>
              </a:rPr>
              <a:t>session state, etc.</a:t>
            </a:r>
          </a:p>
          <a:p>
            <a:pPr lvl="2">
              <a:buClr>
                <a:schemeClr val="tx1"/>
              </a:buClr>
            </a:pPr>
            <a:r>
              <a:rPr lang="en-US" sz="1800" dirty="0">
                <a:gradFill>
                  <a:gsLst>
                    <a:gs pos="1250">
                      <a:schemeClr val="tx1"/>
                    </a:gs>
                    <a:gs pos="100000">
                      <a:schemeClr val="tx1"/>
                    </a:gs>
                  </a:gsLst>
                  <a:lin ang="5400000" scaled="0"/>
                </a:gradFill>
              </a:rPr>
              <a:t>Cheaper, faster, bigger &amp; flexible data models (entity ≈ in-memory object)</a:t>
            </a:r>
          </a:p>
          <a:p>
            <a:pPr marL="571500" lvl="2" indent="0">
              <a:buClr>
                <a:schemeClr val="tx1"/>
              </a:buClr>
              <a:buNone/>
            </a:pPr>
            <a:endParaRPr lang="en-US" sz="1800" dirty="0">
              <a:gradFill>
                <a:gsLst>
                  <a:gs pos="1250">
                    <a:schemeClr val="tx1"/>
                  </a:gs>
                  <a:gs pos="100000">
                    <a:schemeClr val="tx1"/>
                  </a:gs>
                </a:gsLst>
                <a:lin ang="5400000" scaled="0"/>
              </a:gradFill>
            </a:endParaRPr>
          </a:p>
          <a:p>
            <a:pPr lvl="1">
              <a:buClr>
                <a:schemeClr val="tx1"/>
              </a:buClr>
            </a:pPr>
            <a:r>
              <a:rPr lang="en-US" sz="1800" b="1" dirty="0">
                <a:gradFill>
                  <a:gsLst>
                    <a:gs pos="1250">
                      <a:schemeClr val="tx1"/>
                    </a:gs>
                    <a:gs pos="100000">
                      <a:schemeClr val="tx1"/>
                    </a:gs>
                  </a:gsLst>
                  <a:lin ang="5400000" scaled="0"/>
                </a:gradFill>
              </a:rPr>
              <a:t>Rel- &amp; </a:t>
            </a:r>
            <a:r>
              <a:rPr lang="en-US" sz="1800" b="1" dirty="0" err="1">
                <a:gradFill>
                  <a:gsLst>
                    <a:gs pos="1250">
                      <a:schemeClr val="tx1"/>
                    </a:gs>
                    <a:gs pos="100000">
                      <a:schemeClr val="tx1"/>
                    </a:gs>
                  </a:gsLst>
                  <a:lin ang="5400000" scaled="0"/>
                </a:gradFill>
              </a:rPr>
              <a:t>NonRel</a:t>
            </a:r>
            <a:r>
              <a:rPr lang="en-US" sz="1800" b="1" dirty="0">
                <a:gradFill>
                  <a:gsLst>
                    <a:gs pos="1250">
                      <a:schemeClr val="tx1"/>
                    </a:gs>
                    <a:gs pos="100000">
                      <a:schemeClr val="tx1"/>
                    </a:gs>
                  </a:gsLst>
                  <a:lin ang="5400000" scaled="0"/>
                </a:gradFill>
              </a:rPr>
              <a:t>- DBs will co-exist for years to come</a:t>
            </a:r>
          </a:p>
        </p:txBody>
      </p:sp>
      <p:pic>
        <p:nvPicPr>
          <p:cNvPr id="5" name="Picture 4"/>
          <p:cNvPicPr>
            <a:picLocks noChangeAspect="1"/>
          </p:cNvPicPr>
          <p:nvPr/>
        </p:nvPicPr>
        <p:blipFill>
          <a:blip r:embed="rId3"/>
          <a:stretch>
            <a:fillRect/>
          </a:stretch>
        </p:blipFill>
        <p:spPr>
          <a:xfrm>
            <a:off x="9342437" y="1973262"/>
            <a:ext cx="2405164" cy="3276600"/>
          </a:xfrm>
          <a:prstGeom prst="rect">
            <a:avLst/>
          </a:prstGeom>
        </p:spPr>
      </p:pic>
    </p:spTree>
    <p:extLst>
      <p:ext uri="{BB962C8B-B14F-4D97-AF65-F5344CB8AC3E}">
        <p14:creationId xmlns:p14="http://schemas.microsoft.com/office/powerpoint/2010/main" val="3804718701"/>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C25A6DD-7081-4863-B21F-E2268EB4DF7E}"/>
              </a:ext>
            </a:extLst>
          </p:cNvPr>
          <p:cNvSpPr>
            <a:spLocks noGrp="1"/>
          </p:cNvSpPr>
          <p:nvPr>
            <p:ph type="title"/>
          </p:nvPr>
        </p:nvSpPr>
        <p:spPr/>
        <p:txBody>
          <a:bodyPr/>
          <a:lstStyle/>
          <a:p>
            <a:r>
              <a:rPr lang="en-US" dirty="0"/>
              <a:t>Virtual Machine Scale Sets</a:t>
            </a:r>
          </a:p>
        </p:txBody>
      </p:sp>
      <p:sp>
        <p:nvSpPr>
          <p:cNvPr id="29" name="Rectangle 28">
            <a:extLst>
              <a:ext uri="{FF2B5EF4-FFF2-40B4-BE49-F238E27FC236}">
                <a16:creationId xmlns:a16="http://schemas.microsoft.com/office/drawing/2014/main" id="{87858AA0-967C-4DAF-8455-4EFDF9485540}"/>
              </a:ext>
            </a:extLst>
          </p:cNvPr>
          <p:cNvSpPr/>
          <p:nvPr/>
        </p:nvSpPr>
        <p:spPr>
          <a:xfrm>
            <a:off x="394737" y="1086539"/>
            <a:ext cx="6615750" cy="5216813"/>
          </a:xfrm>
          <a:prstGeom prst="rect">
            <a:avLst/>
          </a:prstGeom>
        </p:spPr>
        <p:txBody>
          <a:bodyPr wrap="square">
            <a:spAutoFit/>
          </a:bodyPr>
          <a:lstStyle/>
          <a:p>
            <a:pPr marL="342900" indent="-342900">
              <a:spcAft>
                <a:spcPts val="600"/>
              </a:spcAft>
              <a:buFont typeface="Arial" panose="020B0604020202020204" pitchFamily="34" charset="0"/>
              <a:buChar char="•"/>
            </a:pPr>
            <a:r>
              <a:rPr lang="en-US" sz="2400" dirty="0"/>
              <a:t>Used for building </a:t>
            </a:r>
            <a:r>
              <a:rPr lang="en-US" sz="2400" b="1" dirty="0"/>
              <a:t>large-scale </a:t>
            </a:r>
            <a:r>
              <a:rPr lang="en-US" sz="2400" dirty="0"/>
              <a:t>and/or </a:t>
            </a:r>
            <a:r>
              <a:rPr lang="en-US" sz="2400" b="1" dirty="0"/>
              <a:t>scalable </a:t>
            </a:r>
            <a:r>
              <a:rPr lang="en-US" sz="2400" dirty="0"/>
              <a:t>services</a:t>
            </a:r>
            <a:r>
              <a:rPr lang="en-US" sz="2400" b="1" dirty="0"/>
              <a:t> </a:t>
            </a:r>
            <a:r>
              <a:rPr lang="en-US" sz="2400" dirty="0"/>
              <a:t>targeting:</a:t>
            </a:r>
          </a:p>
          <a:p>
            <a:pPr marL="898032" lvl="1" indent="-342900">
              <a:spcAft>
                <a:spcPts val="600"/>
              </a:spcAft>
              <a:buFont typeface="Arial" panose="020B0604020202020204" pitchFamily="34" charset="0"/>
              <a:buChar char="•"/>
            </a:pPr>
            <a:r>
              <a:rPr lang="en-US" sz="2400" dirty="0"/>
              <a:t>big compute</a:t>
            </a:r>
          </a:p>
          <a:p>
            <a:pPr marL="898032" lvl="1" indent="-342900">
              <a:spcAft>
                <a:spcPts val="600"/>
              </a:spcAft>
              <a:buFont typeface="Arial" panose="020B0604020202020204" pitchFamily="34" charset="0"/>
              <a:buChar char="•"/>
            </a:pPr>
            <a:r>
              <a:rPr lang="en-US" sz="2400" dirty="0"/>
              <a:t>big data </a:t>
            </a:r>
          </a:p>
          <a:p>
            <a:pPr marL="898032" lvl="1" indent="-342900">
              <a:spcAft>
                <a:spcPts val="600"/>
              </a:spcAft>
              <a:buFont typeface="Arial" panose="020B0604020202020204" pitchFamily="34" charset="0"/>
              <a:buChar char="•"/>
            </a:pPr>
            <a:r>
              <a:rPr lang="en-US" sz="2400" dirty="0"/>
              <a:t>containerized workloads</a:t>
            </a:r>
          </a:p>
          <a:p>
            <a:pPr marL="342900" indent="-342900">
              <a:spcAft>
                <a:spcPts val="600"/>
              </a:spcAft>
              <a:buFont typeface="Arial" panose="020B0604020202020204" pitchFamily="34" charset="0"/>
              <a:buChar char="•"/>
            </a:pPr>
            <a:r>
              <a:rPr lang="en-US" sz="2400" dirty="0"/>
              <a:t>Recommended approach</a:t>
            </a:r>
          </a:p>
          <a:p>
            <a:pPr marL="342900" indent="-342900">
              <a:spcAft>
                <a:spcPts val="600"/>
              </a:spcAft>
              <a:buFont typeface="Arial" panose="020B0604020202020204" pitchFamily="34" charset="0"/>
              <a:buChar char="•"/>
            </a:pPr>
            <a:r>
              <a:rPr lang="en-US" sz="2400" dirty="0"/>
              <a:t>Scale Set VMs are configured </a:t>
            </a:r>
            <a:r>
              <a:rPr lang="en-US" sz="2400" b="1" dirty="0"/>
              <a:t>identically</a:t>
            </a:r>
          </a:p>
          <a:p>
            <a:pPr marL="898032" lvl="1" indent="-342900">
              <a:spcAft>
                <a:spcPts val="600"/>
              </a:spcAft>
              <a:buFont typeface="Arial" panose="020B0604020202020204" pitchFamily="34" charset="0"/>
              <a:buChar char="•"/>
            </a:pPr>
            <a:r>
              <a:rPr lang="en-US" sz="2400" b="1" dirty="0"/>
              <a:t>Custom images supported </a:t>
            </a:r>
            <a:r>
              <a:rPr lang="en-US" sz="2400" dirty="0"/>
              <a:t>but limited to the same storage account</a:t>
            </a:r>
          </a:p>
          <a:p>
            <a:pPr marL="342900" indent="-342900">
              <a:spcAft>
                <a:spcPts val="1200"/>
              </a:spcAft>
              <a:buFont typeface="Arial" panose="020B0604020202020204" pitchFamily="34" charset="0"/>
              <a:buChar char="•"/>
            </a:pPr>
            <a:r>
              <a:rPr lang="en-US" sz="2400" dirty="0"/>
              <a:t>Integrates with </a:t>
            </a:r>
            <a:r>
              <a:rPr lang="en-US" sz="2400" b="1" dirty="0"/>
              <a:t>Virtual Networks, Load Balancers and Network Security Groups</a:t>
            </a:r>
          </a:p>
          <a:p>
            <a:pPr marL="342900" indent="-342900">
              <a:spcAft>
                <a:spcPts val="600"/>
              </a:spcAft>
              <a:buFont typeface="Arial" panose="020B0604020202020204" pitchFamily="34" charset="0"/>
              <a:buChar char="•"/>
            </a:pPr>
            <a:r>
              <a:rPr lang="en-US" sz="2400" dirty="0"/>
              <a:t>Not only for large scale (most are 2-10 </a:t>
            </a:r>
            <a:r>
              <a:rPr lang="en-US" sz="2400" dirty="0" err="1"/>
              <a:t>vms</a:t>
            </a:r>
            <a:r>
              <a:rPr lang="en-US" sz="2400" dirty="0"/>
              <a:t>)</a:t>
            </a:r>
          </a:p>
        </p:txBody>
      </p:sp>
      <p:sp>
        <p:nvSpPr>
          <p:cNvPr id="22" name="Right Arrow 7">
            <a:extLst>
              <a:ext uri="{FF2B5EF4-FFF2-40B4-BE49-F238E27FC236}">
                <a16:creationId xmlns:a16="http://schemas.microsoft.com/office/drawing/2014/main" id="{B3217C99-FB74-4EF9-A551-D2BAD44F5B1F}"/>
              </a:ext>
            </a:extLst>
          </p:cNvPr>
          <p:cNvSpPr/>
          <p:nvPr/>
        </p:nvSpPr>
        <p:spPr bwMode="auto">
          <a:xfrm rot="5400000">
            <a:off x="9186589" y="2358846"/>
            <a:ext cx="818177" cy="647723"/>
          </a:xfrm>
          <a:prstGeom prst="rightArrow">
            <a:avLst>
              <a:gd name="adj1" fmla="val 50000"/>
              <a:gd name="adj2" fmla="val 56862"/>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5" name="Group 4">
            <a:extLst>
              <a:ext uri="{FF2B5EF4-FFF2-40B4-BE49-F238E27FC236}">
                <a16:creationId xmlns:a16="http://schemas.microsoft.com/office/drawing/2014/main" id="{C2465D9C-B98F-4321-AC08-55F44D9D081A}"/>
              </a:ext>
            </a:extLst>
          </p:cNvPr>
          <p:cNvGrpSpPr/>
          <p:nvPr/>
        </p:nvGrpSpPr>
        <p:grpSpPr>
          <a:xfrm>
            <a:off x="7162887" y="2985324"/>
            <a:ext cx="4865578" cy="2279034"/>
            <a:chOff x="7160030" y="2985324"/>
            <a:chExt cx="4865578" cy="2279034"/>
          </a:xfrm>
        </p:grpSpPr>
        <p:pic>
          <p:nvPicPr>
            <p:cNvPr id="8" name="Graphic 7" descr="Monitor">
              <a:extLst>
                <a:ext uri="{FF2B5EF4-FFF2-40B4-BE49-F238E27FC236}">
                  <a16:creationId xmlns:a16="http://schemas.microsoft.com/office/drawing/2014/main" id="{AA9240B8-08A6-4C5C-ABAF-C6A3A5C085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288019" y="2985324"/>
              <a:ext cx="1530214" cy="1530214"/>
            </a:xfrm>
            <a:prstGeom prst="rect">
              <a:avLst/>
            </a:prstGeom>
          </p:spPr>
        </p:pic>
        <p:pic>
          <p:nvPicPr>
            <p:cNvPr id="10" name="Graphic 9" descr="Monitor">
              <a:extLst>
                <a:ext uri="{FF2B5EF4-FFF2-40B4-BE49-F238E27FC236}">
                  <a16:creationId xmlns:a16="http://schemas.microsoft.com/office/drawing/2014/main" id="{9EBB8CC3-2F4B-403E-B860-C8DF7BFB5C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40419" y="3137724"/>
              <a:ext cx="1530214" cy="1530214"/>
            </a:xfrm>
            <a:prstGeom prst="rect">
              <a:avLst/>
            </a:prstGeom>
          </p:spPr>
        </p:pic>
        <p:pic>
          <p:nvPicPr>
            <p:cNvPr id="11" name="Graphic 10" descr="Monitor">
              <a:extLst>
                <a:ext uri="{FF2B5EF4-FFF2-40B4-BE49-F238E27FC236}">
                  <a16:creationId xmlns:a16="http://schemas.microsoft.com/office/drawing/2014/main" id="{2C5CF1B8-14F4-4CFE-B8B0-390E59B6D4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92819" y="3290124"/>
              <a:ext cx="1530214" cy="1530214"/>
            </a:xfrm>
            <a:prstGeom prst="rect">
              <a:avLst/>
            </a:prstGeom>
          </p:spPr>
        </p:pic>
        <p:pic>
          <p:nvPicPr>
            <p:cNvPr id="12" name="Graphic 11" descr="Monitor">
              <a:extLst>
                <a:ext uri="{FF2B5EF4-FFF2-40B4-BE49-F238E27FC236}">
                  <a16:creationId xmlns:a16="http://schemas.microsoft.com/office/drawing/2014/main" id="{CFC6B0FD-7F59-4C26-81CF-8A7750585B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5219" y="3442524"/>
              <a:ext cx="1530214" cy="1530214"/>
            </a:xfrm>
            <a:prstGeom prst="rect">
              <a:avLst/>
            </a:prstGeom>
          </p:spPr>
        </p:pic>
        <p:pic>
          <p:nvPicPr>
            <p:cNvPr id="13" name="Graphic 12" descr="Monitor">
              <a:extLst>
                <a:ext uri="{FF2B5EF4-FFF2-40B4-BE49-F238E27FC236}">
                  <a16:creationId xmlns:a16="http://schemas.microsoft.com/office/drawing/2014/main" id="{91A2ABBC-4B8A-4748-8569-BEC0A302BC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897619" y="3594924"/>
              <a:ext cx="1530214" cy="1530214"/>
            </a:xfrm>
            <a:prstGeom prst="rect">
              <a:avLst/>
            </a:prstGeom>
          </p:spPr>
        </p:pic>
        <p:pic>
          <p:nvPicPr>
            <p:cNvPr id="14" name="Graphic 13" descr="Monitor">
              <a:extLst>
                <a:ext uri="{FF2B5EF4-FFF2-40B4-BE49-F238E27FC236}">
                  <a16:creationId xmlns:a16="http://schemas.microsoft.com/office/drawing/2014/main" id="{1745D0C3-D983-4F1F-AB67-892E7A8605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05405" y="3008184"/>
              <a:ext cx="1530214" cy="1530214"/>
            </a:xfrm>
            <a:prstGeom prst="rect">
              <a:avLst/>
            </a:prstGeom>
          </p:spPr>
        </p:pic>
        <p:pic>
          <p:nvPicPr>
            <p:cNvPr id="15" name="Graphic 14" descr="Monitor">
              <a:extLst>
                <a:ext uri="{FF2B5EF4-FFF2-40B4-BE49-F238E27FC236}">
                  <a16:creationId xmlns:a16="http://schemas.microsoft.com/office/drawing/2014/main" id="{F3C228C9-EEA7-4120-8E11-755411F63A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57805" y="3160584"/>
              <a:ext cx="1530214" cy="1530214"/>
            </a:xfrm>
            <a:prstGeom prst="rect">
              <a:avLst/>
            </a:prstGeom>
          </p:spPr>
        </p:pic>
        <p:pic>
          <p:nvPicPr>
            <p:cNvPr id="16" name="Graphic 15" descr="Monitor">
              <a:extLst>
                <a:ext uri="{FF2B5EF4-FFF2-40B4-BE49-F238E27FC236}">
                  <a16:creationId xmlns:a16="http://schemas.microsoft.com/office/drawing/2014/main" id="{4E6BFD6A-DF62-497D-AEF3-70DFF8F62F5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10205" y="3312984"/>
              <a:ext cx="1530214" cy="1530214"/>
            </a:xfrm>
            <a:prstGeom prst="rect">
              <a:avLst/>
            </a:prstGeom>
          </p:spPr>
        </p:pic>
        <p:pic>
          <p:nvPicPr>
            <p:cNvPr id="17" name="Graphic 16" descr="Monitor">
              <a:extLst>
                <a:ext uri="{FF2B5EF4-FFF2-40B4-BE49-F238E27FC236}">
                  <a16:creationId xmlns:a16="http://schemas.microsoft.com/office/drawing/2014/main" id="{0A2E0ADA-36EB-434B-AA18-3701B0DAF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2605" y="3465384"/>
              <a:ext cx="1530214" cy="1530214"/>
            </a:xfrm>
            <a:prstGeom prst="rect">
              <a:avLst/>
            </a:prstGeom>
          </p:spPr>
        </p:pic>
        <p:pic>
          <p:nvPicPr>
            <p:cNvPr id="18" name="Graphic 17" descr="Monitor">
              <a:extLst>
                <a:ext uri="{FF2B5EF4-FFF2-40B4-BE49-F238E27FC236}">
                  <a16:creationId xmlns:a16="http://schemas.microsoft.com/office/drawing/2014/main" id="{05DA5CC6-C46B-4FB6-B830-C7A8C26C20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15005" y="3617784"/>
              <a:ext cx="1530214" cy="1530214"/>
            </a:xfrm>
            <a:prstGeom prst="rect">
              <a:avLst/>
            </a:prstGeom>
          </p:spPr>
        </p:pic>
        <p:sp>
          <p:nvSpPr>
            <p:cNvPr id="20" name="Rectangle 19">
              <a:extLst>
                <a:ext uri="{FF2B5EF4-FFF2-40B4-BE49-F238E27FC236}">
                  <a16:creationId xmlns:a16="http://schemas.microsoft.com/office/drawing/2014/main" id="{313D79C5-8BBD-4DC1-8534-CA43694F793A}"/>
                </a:ext>
              </a:extLst>
            </p:cNvPr>
            <p:cNvSpPr/>
            <p:nvPr/>
          </p:nvSpPr>
          <p:spPr>
            <a:xfrm>
              <a:off x="8446711" y="3925691"/>
              <a:ext cx="1066801" cy="71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21" name="Rectangle 20">
              <a:extLst>
                <a:ext uri="{FF2B5EF4-FFF2-40B4-BE49-F238E27FC236}">
                  <a16:creationId xmlns:a16="http://schemas.microsoft.com/office/drawing/2014/main" id="{C880CD27-1FAA-44A5-8B3F-4F594B85D55E}"/>
                </a:ext>
              </a:extLst>
            </p:cNvPr>
            <p:cNvSpPr/>
            <p:nvPr/>
          </p:nvSpPr>
          <p:spPr>
            <a:xfrm>
              <a:off x="10135539" y="3913558"/>
              <a:ext cx="1066801" cy="71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24" name="Rectangle 23">
              <a:extLst>
                <a:ext uri="{FF2B5EF4-FFF2-40B4-BE49-F238E27FC236}">
                  <a16:creationId xmlns:a16="http://schemas.microsoft.com/office/drawing/2014/main" id="{215D5E36-C864-4411-A716-425617470E32}"/>
                </a:ext>
              </a:extLst>
            </p:cNvPr>
            <p:cNvSpPr/>
            <p:nvPr/>
          </p:nvSpPr>
          <p:spPr>
            <a:xfrm>
              <a:off x="10661918" y="4706692"/>
              <a:ext cx="1298497" cy="55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r>
                <a:rPr lang="en-US" sz="1800" b="1" dirty="0">
                  <a:solidFill>
                    <a:schemeClr val="tx1"/>
                  </a:solidFill>
                </a:rPr>
                <a:t>1000 VMs</a:t>
              </a:r>
            </a:p>
          </p:txBody>
        </p:sp>
        <p:sp>
          <p:nvSpPr>
            <p:cNvPr id="31" name="Rectangle 30">
              <a:extLst>
                <a:ext uri="{FF2B5EF4-FFF2-40B4-BE49-F238E27FC236}">
                  <a16:creationId xmlns:a16="http://schemas.microsoft.com/office/drawing/2014/main" id="{75ECAC9C-007C-40B7-A5EF-913F5AED9575}"/>
                </a:ext>
              </a:extLst>
            </p:cNvPr>
            <p:cNvSpPr/>
            <p:nvPr/>
          </p:nvSpPr>
          <p:spPr>
            <a:xfrm>
              <a:off x="7160030" y="3133640"/>
              <a:ext cx="4865578" cy="20354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grpSp>
      <p:grpSp>
        <p:nvGrpSpPr>
          <p:cNvPr id="6" name="Group 5">
            <a:extLst>
              <a:ext uri="{FF2B5EF4-FFF2-40B4-BE49-F238E27FC236}">
                <a16:creationId xmlns:a16="http://schemas.microsoft.com/office/drawing/2014/main" id="{E32561DC-7876-425F-AE6C-5394D92CE72E}"/>
              </a:ext>
            </a:extLst>
          </p:cNvPr>
          <p:cNvGrpSpPr/>
          <p:nvPr/>
        </p:nvGrpSpPr>
        <p:grpSpPr>
          <a:xfrm>
            <a:off x="7466185" y="5356404"/>
            <a:ext cx="4258985" cy="1385830"/>
            <a:chOff x="7458966" y="5356404"/>
            <a:chExt cx="4258985" cy="1385830"/>
          </a:xfrm>
        </p:grpSpPr>
        <p:pic>
          <p:nvPicPr>
            <p:cNvPr id="27" name="Picture 26">
              <a:extLst>
                <a:ext uri="{FF2B5EF4-FFF2-40B4-BE49-F238E27FC236}">
                  <a16:creationId xmlns:a16="http://schemas.microsoft.com/office/drawing/2014/main" id="{1931E849-6240-44F2-8602-AB074E6F0571}"/>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7481825" y="5366086"/>
              <a:ext cx="648543" cy="638544"/>
            </a:xfrm>
            <a:prstGeom prst="rect">
              <a:avLst/>
            </a:prstGeom>
          </p:spPr>
        </p:pic>
        <p:pic>
          <p:nvPicPr>
            <p:cNvPr id="36" name="Picture 35">
              <a:extLst>
                <a:ext uri="{FF2B5EF4-FFF2-40B4-BE49-F238E27FC236}">
                  <a16:creationId xmlns:a16="http://schemas.microsoft.com/office/drawing/2014/main" id="{FA77E507-7F72-409E-A1B9-5DE43A79821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6587" y="5356404"/>
              <a:ext cx="677326" cy="638544"/>
            </a:xfrm>
            <a:prstGeom prst="rect">
              <a:avLst/>
            </a:prstGeom>
            <a:noFill/>
          </p:spPr>
        </p:pic>
        <p:pic>
          <p:nvPicPr>
            <p:cNvPr id="37" name="Picture 36">
              <a:extLst>
                <a:ext uri="{FF2B5EF4-FFF2-40B4-BE49-F238E27FC236}">
                  <a16:creationId xmlns:a16="http://schemas.microsoft.com/office/drawing/2014/main" id="{6661431A-82A3-4131-8FC6-0514F95777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65781" y="5356404"/>
              <a:ext cx="677326" cy="638544"/>
            </a:xfrm>
            <a:prstGeom prst="rect">
              <a:avLst/>
            </a:prstGeom>
          </p:spPr>
        </p:pic>
        <p:pic>
          <p:nvPicPr>
            <p:cNvPr id="41" name="Picture 40">
              <a:extLst>
                <a:ext uri="{FF2B5EF4-FFF2-40B4-BE49-F238E27FC236}">
                  <a16:creationId xmlns:a16="http://schemas.microsoft.com/office/drawing/2014/main" id="{DE45A1FB-15FA-4600-903F-9742ED0A22E4}"/>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8033882" y="6103690"/>
              <a:ext cx="677326" cy="638544"/>
            </a:xfrm>
            <a:prstGeom prst="rect">
              <a:avLst/>
            </a:prstGeom>
            <a:noFill/>
          </p:spPr>
        </p:pic>
        <p:pic>
          <p:nvPicPr>
            <p:cNvPr id="42" name="Picture 41">
              <a:extLst>
                <a:ext uri="{FF2B5EF4-FFF2-40B4-BE49-F238E27FC236}">
                  <a16:creationId xmlns:a16="http://schemas.microsoft.com/office/drawing/2014/main" id="{58F46547-9A86-49D4-969E-A70B09E0F24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83076" y="6103690"/>
              <a:ext cx="677326" cy="638544"/>
            </a:xfrm>
            <a:prstGeom prst="rect">
              <a:avLst/>
            </a:prstGeom>
          </p:spPr>
        </p:pic>
        <p:pic>
          <p:nvPicPr>
            <p:cNvPr id="43" name="Picture 42">
              <a:extLst>
                <a:ext uri="{FF2B5EF4-FFF2-40B4-BE49-F238E27FC236}">
                  <a16:creationId xmlns:a16="http://schemas.microsoft.com/office/drawing/2014/main" id="{CC7095CF-10FC-442A-B7AB-BBDF204F62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58966" y="6103690"/>
              <a:ext cx="677326" cy="638544"/>
            </a:xfrm>
            <a:prstGeom prst="rect">
              <a:avLst/>
            </a:prstGeom>
          </p:spPr>
        </p:pic>
        <p:sp>
          <p:nvSpPr>
            <p:cNvPr id="44" name="TextBox 43">
              <a:extLst>
                <a:ext uri="{FF2B5EF4-FFF2-40B4-BE49-F238E27FC236}">
                  <a16:creationId xmlns:a16="http://schemas.microsoft.com/office/drawing/2014/main" id="{CA09AA10-9B89-433D-9E61-D7AD7AB842F7}"/>
                </a:ext>
              </a:extLst>
            </p:cNvPr>
            <p:cNvSpPr txBox="1"/>
            <p:nvPr/>
          </p:nvSpPr>
          <p:spPr>
            <a:xfrm>
              <a:off x="9228675" y="5597612"/>
              <a:ext cx="2489276" cy="683264"/>
            </a:xfrm>
            <a:prstGeom prst="rect">
              <a:avLst/>
            </a:prstGeom>
            <a:noFill/>
          </p:spPr>
          <p:txBody>
            <a:bodyPr wrap="square" lIns="182880" tIns="146304" rIns="182880" bIns="146304" rtlCol="0">
              <a:spAutoFit/>
            </a:bodyPr>
            <a:lstStyle/>
            <a:p>
              <a:pPr algn="ctr">
                <a:lnSpc>
                  <a:spcPct val="90000"/>
                </a:lnSpc>
              </a:pPr>
              <a:r>
                <a:rPr lang="en-US" sz="1400" dirty="0">
                  <a:latin typeface="Segoe UI Semibold" panose="020B0702040204020203" pitchFamily="34" charset="0"/>
                  <a:cs typeface="Segoe UI Semibold" panose="020B0702040204020203" pitchFamily="34" charset="0"/>
                </a:rPr>
                <a:t>ATTACHED DATA DRIVES USING MANAGED DISKS</a:t>
              </a:r>
            </a:p>
          </p:txBody>
        </p:sp>
      </p:grpSp>
      <p:grpSp>
        <p:nvGrpSpPr>
          <p:cNvPr id="3" name="Group 2">
            <a:extLst>
              <a:ext uri="{FF2B5EF4-FFF2-40B4-BE49-F238E27FC236}">
                <a16:creationId xmlns:a16="http://schemas.microsoft.com/office/drawing/2014/main" id="{43F48455-2718-4A7F-A7F2-F7CD444998D1}"/>
              </a:ext>
            </a:extLst>
          </p:cNvPr>
          <p:cNvGrpSpPr/>
          <p:nvPr/>
        </p:nvGrpSpPr>
        <p:grpSpPr>
          <a:xfrm>
            <a:off x="7162887" y="163590"/>
            <a:ext cx="4865578" cy="2035468"/>
            <a:chOff x="7164159" y="163590"/>
            <a:chExt cx="4865578" cy="2035468"/>
          </a:xfrm>
        </p:grpSpPr>
        <p:sp>
          <p:nvSpPr>
            <p:cNvPr id="30" name="Rectangle 29">
              <a:extLst>
                <a:ext uri="{FF2B5EF4-FFF2-40B4-BE49-F238E27FC236}">
                  <a16:creationId xmlns:a16="http://schemas.microsoft.com/office/drawing/2014/main" id="{AB5421E9-549D-4DDF-9D37-A6EF144AEDB6}"/>
                </a:ext>
              </a:extLst>
            </p:cNvPr>
            <p:cNvSpPr/>
            <p:nvPr/>
          </p:nvSpPr>
          <p:spPr>
            <a:xfrm>
              <a:off x="7164159" y="163590"/>
              <a:ext cx="4865578" cy="2035468"/>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3" name="Rectangle 32">
              <a:extLst>
                <a:ext uri="{FF2B5EF4-FFF2-40B4-BE49-F238E27FC236}">
                  <a16:creationId xmlns:a16="http://schemas.microsoft.com/office/drawing/2014/main" id="{96A9E135-4AE7-46F2-9388-F4CAF76B662C}"/>
                </a:ext>
              </a:extLst>
            </p:cNvPr>
            <p:cNvSpPr/>
            <p:nvPr/>
          </p:nvSpPr>
          <p:spPr>
            <a:xfrm>
              <a:off x="8373618" y="1086538"/>
              <a:ext cx="1066801" cy="716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34" name="Rectangle 33">
              <a:extLst>
                <a:ext uri="{FF2B5EF4-FFF2-40B4-BE49-F238E27FC236}">
                  <a16:creationId xmlns:a16="http://schemas.microsoft.com/office/drawing/2014/main" id="{4A658577-80A4-4DCC-9293-374A8E0FEC57}"/>
                </a:ext>
              </a:extLst>
            </p:cNvPr>
            <p:cNvSpPr/>
            <p:nvPr/>
          </p:nvSpPr>
          <p:spPr>
            <a:xfrm>
              <a:off x="9494320" y="916084"/>
              <a:ext cx="1194639" cy="5576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ctr"/>
              <a:r>
                <a:rPr lang="en-US" sz="1800" b="1" dirty="0">
                  <a:solidFill>
                    <a:schemeClr val="tx1"/>
                  </a:solidFill>
                </a:rPr>
                <a:t>1 VM</a:t>
              </a:r>
            </a:p>
          </p:txBody>
        </p:sp>
        <p:pic>
          <p:nvPicPr>
            <p:cNvPr id="35" name="Graphic 34" descr="Monitor">
              <a:extLst>
                <a:ext uri="{FF2B5EF4-FFF2-40B4-BE49-F238E27FC236}">
                  <a16:creationId xmlns:a16="http://schemas.microsoft.com/office/drawing/2014/main" id="{B4313934-7568-4BEC-9240-D1176C8289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17969" y="518930"/>
              <a:ext cx="1530214" cy="1530214"/>
            </a:xfrm>
            <a:prstGeom prst="rect">
              <a:avLst/>
            </a:prstGeom>
          </p:spPr>
        </p:pic>
      </p:grpSp>
    </p:spTree>
    <p:extLst>
      <p:ext uri="{BB962C8B-B14F-4D97-AF65-F5344CB8AC3E}">
        <p14:creationId xmlns:p14="http://schemas.microsoft.com/office/powerpoint/2010/main" val="41444992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xEl>
                                              <p:pRg st="1" end="1"/>
                                            </p:txEl>
                                          </p:spTgt>
                                        </p:tgtEl>
                                        <p:attrNameLst>
                                          <p:attrName>style.visibility</p:attrName>
                                        </p:attrNameLst>
                                      </p:cBhvr>
                                      <p:to>
                                        <p:strVal val="visible"/>
                                      </p:to>
                                    </p:set>
                                    <p:animEffect transition="in" filter="fade">
                                      <p:cBhvr>
                                        <p:cTn id="18" dur="500"/>
                                        <p:tgtEl>
                                          <p:spTgt spid="29">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29">
                                            <p:txEl>
                                              <p:pRg st="2" end="2"/>
                                            </p:txEl>
                                          </p:spTgt>
                                        </p:tgtEl>
                                        <p:attrNameLst>
                                          <p:attrName>style.visibility</p:attrName>
                                        </p:attrNameLst>
                                      </p:cBhvr>
                                      <p:to>
                                        <p:strVal val="visible"/>
                                      </p:to>
                                    </p:set>
                                    <p:animEffect transition="in" filter="fade">
                                      <p:cBhvr>
                                        <p:cTn id="21" dur="500"/>
                                        <p:tgtEl>
                                          <p:spTgt spid="29">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xEl>
                                              <p:pRg st="3" end="3"/>
                                            </p:txEl>
                                          </p:spTgt>
                                        </p:tgtEl>
                                        <p:attrNameLst>
                                          <p:attrName>style.visibility</p:attrName>
                                        </p:attrNameLst>
                                      </p:cBhvr>
                                      <p:to>
                                        <p:strVal val="visible"/>
                                      </p:to>
                                    </p:set>
                                    <p:animEffect transition="in" filter="fade">
                                      <p:cBhvr>
                                        <p:cTn id="24" dur="500"/>
                                        <p:tgtEl>
                                          <p:spTgt spid="2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animEffect transition="in" filter="fade">
                                      <p:cBhvr>
                                        <p:cTn id="29" dur="500"/>
                                        <p:tgtEl>
                                          <p:spTgt spid="2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9">
                                            <p:txEl>
                                              <p:pRg st="5" end="5"/>
                                            </p:txEl>
                                          </p:spTgt>
                                        </p:tgtEl>
                                        <p:attrNameLst>
                                          <p:attrName>style.visibility</p:attrName>
                                        </p:attrNameLst>
                                      </p:cBhvr>
                                      <p:to>
                                        <p:strVal val="visible"/>
                                      </p:to>
                                    </p:set>
                                    <p:animEffect transition="in" filter="fade">
                                      <p:cBhvr>
                                        <p:cTn id="34" dur="500"/>
                                        <p:tgtEl>
                                          <p:spTgt spid="2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9">
                                            <p:txEl>
                                              <p:pRg st="6" end="6"/>
                                            </p:txEl>
                                          </p:spTgt>
                                        </p:tgtEl>
                                        <p:attrNameLst>
                                          <p:attrName>style.visibility</p:attrName>
                                        </p:attrNameLst>
                                      </p:cBhvr>
                                      <p:to>
                                        <p:strVal val="visible"/>
                                      </p:to>
                                    </p:set>
                                    <p:animEffect transition="in" filter="fade">
                                      <p:cBhvr>
                                        <p:cTn id="39" dur="500"/>
                                        <p:tgtEl>
                                          <p:spTgt spid="2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9">
                                            <p:txEl>
                                              <p:pRg st="7" end="7"/>
                                            </p:txEl>
                                          </p:spTgt>
                                        </p:tgtEl>
                                        <p:attrNameLst>
                                          <p:attrName>style.visibility</p:attrName>
                                        </p:attrNameLst>
                                      </p:cBhvr>
                                      <p:to>
                                        <p:strVal val="visible"/>
                                      </p:to>
                                    </p:set>
                                    <p:animEffect transition="in" filter="fade">
                                      <p:cBhvr>
                                        <p:cTn id="44" dur="500"/>
                                        <p:tgtEl>
                                          <p:spTgt spid="29">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9">
                                            <p:txEl>
                                              <p:pRg st="8" end="8"/>
                                            </p:txEl>
                                          </p:spTgt>
                                        </p:tgtEl>
                                        <p:attrNameLst>
                                          <p:attrName>style.visibility</p:attrName>
                                        </p:attrNameLst>
                                      </p:cBhvr>
                                      <p:to>
                                        <p:strVal val="visible"/>
                                      </p:to>
                                    </p:set>
                                    <p:animEffect transition="in" filter="fade">
                                      <p:cBhvr>
                                        <p:cTn id="49" dur="500"/>
                                        <p:tgtEl>
                                          <p:spTgt spid="2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Relational DB vs Non-relational DB</a:t>
            </a:r>
          </a:p>
        </p:txBody>
      </p:sp>
      <p:sp>
        <p:nvSpPr>
          <p:cNvPr id="81" name="Rectangle 80"/>
          <p:cNvSpPr/>
          <p:nvPr/>
        </p:nvSpPr>
        <p:spPr>
          <a:xfrm>
            <a:off x="8836989" y="1439862"/>
            <a:ext cx="2105648" cy="3691555"/>
          </a:xfrm>
          <a:prstGeom prst="rect">
            <a:avLst/>
          </a:prstGeom>
          <a:gradFill flip="none" rotWithShape="1">
            <a:gsLst>
              <a:gs pos="0">
                <a:srgbClr val="002050">
                  <a:lumMod val="40000"/>
                  <a:lumOff val="60000"/>
                </a:srgbClr>
              </a:gs>
              <a:gs pos="46000">
                <a:srgbClr val="002050">
                  <a:lumMod val="95000"/>
                  <a:lumOff val="5000"/>
                </a:srgbClr>
              </a:gs>
              <a:gs pos="100000">
                <a:srgbClr val="002050">
                  <a:lumMod val="60000"/>
                </a:srgbClr>
              </a:gs>
            </a:gsLst>
            <a:path path="circle">
              <a:fillToRect l="50000" t="130000" r="50000" b="-30000"/>
            </a:path>
            <a:tileRect/>
          </a:gradFill>
          <a:ln w="9525" cap="flat" cmpd="sng" algn="ctr">
            <a:solidFill>
              <a:srgbClr val="68217A"/>
            </a:solidFill>
            <a:prstDash val="solid"/>
          </a:ln>
          <a:effectLst/>
        </p:spPr>
        <p:txBody>
          <a:bodyPr rtlCol="0" anchor="t" anchorCtr="1"/>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Non-Relational</a:t>
            </a:r>
            <a:b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Database</a:t>
            </a:r>
          </a:p>
        </p:txBody>
      </p:sp>
      <p:sp>
        <p:nvSpPr>
          <p:cNvPr id="82" name="Rectangle 81"/>
          <p:cNvSpPr/>
          <p:nvPr/>
        </p:nvSpPr>
        <p:spPr>
          <a:xfrm>
            <a:off x="3397447" y="2644475"/>
            <a:ext cx="1865052" cy="1259208"/>
          </a:xfrm>
          <a:prstGeom prst="rect">
            <a:avLst/>
          </a:prstGeom>
          <a:gradFill flip="none" rotWithShape="1">
            <a:gsLst>
              <a:gs pos="0">
                <a:srgbClr val="002050">
                  <a:lumMod val="40000"/>
                  <a:lumOff val="60000"/>
                </a:srgbClr>
              </a:gs>
              <a:gs pos="46000">
                <a:srgbClr val="002050">
                  <a:lumMod val="95000"/>
                  <a:lumOff val="5000"/>
                </a:srgbClr>
              </a:gs>
              <a:gs pos="100000">
                <a:srgbClr val="002050">
                  <a:lumMod val="60000"/>
                </a:srgbClr>
              </a:gs>
            </a:gsLst>
            <a:path path="circle">
              <a:fillToRect l="50000" t="130000" r="50000" b="-30000"/>
            </a:path>
            <a:tileRect/>
          </a:gradFill>
          <a:ln w="9525" cap="flat" cmpd="sng" algn="ctr">
            <a:solidFill>
              <a:srgbClr val="68217A"/>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Relational</a:t>
            </a:r>
            <a:b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Database</a:t>
            </a:r>
            <a:b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(1 partition)</a:t>
            </a:r>
          </a:p>
        </p:txBody>
      </p:sp>
      <p:cxnSp>
        <p:nvCxnSpPr>
          <p:cNvPr id="83" name="Straight Connector 82"/>
          <p:cNvCxnSpPr>
            <a:stCxn id="107" idx="3"/>
            <a:endCxn id="82" idx="1"/>
          </p:cNvCxnSpPr>
          <p:nvPr/>
        </p:nvCxnSpPr>
        <p:spPr>
          <a:xfrm>
            <a:off x="2591434" y="1673013"/>
            <a:ext cx="806013" cy="1601066"/>
          </a:xfrm>
          <a:prstGeom prst="line">
            <a:avLst/>
          </a:prstGeom>
          <a:noFill/>
          <a:ln w="38100" cap="flat" cmpd="sng" algn="ctr">
            <a:solidFill>
              <a:srgbClr val="505050"/>
            </a:solidFill>
            <a:prstDash val="solid"/>
          </a:ln>
          <a:effectLst/>
        </p:spPr>
      </p:cxnSp>
      <p:cxnSp>
        <p:nvCxnSpPr>
          <p:cNvPr id="84" name="Straight Connector 83"/>
          <p:cNvCxnSpPr>
            <a:stCxn id="108" idx="3"/>
            <a:endCxn id="82" idx="1"/>
          </p:cNvCxnSpPr>
          <p:nvPr/>
        </p:nvCxnSpPr>
        <p:spPr>
          <a:xfrm>
            <a:off x="2591434" y="2450183"/>
            <a:ext cx="806013" cy="823897"/>
          </a:xfrm>
          <a:prstGeom prst="line">
            <a:avLst/>
          </a:prstGeom>
          <a:noFill/>
          <a:ln w="38100" cap="flat" cmpd="sng" algn="ctr">
            <a:solidFill>
              <a:srgbClr val="505050"/>
            </a:solidFill>
            <a:prstDash val="solid"/>
          </a:ln>
          <a:effectLst/>
        </p:spPr>
      </p:cxnSp>
      <p:cxnSp>
        <p:nvCxnSpPr>
          <p:cNvPr id="85" name="Straight Connector 84"/>
          <p:cNvCxnSpPr>
            <a:stCxn id="109" idx="3"/>
            <a:endCxn id="82" idx="1"/>
          </p:cNvCxnSpPr>
          <p:nvPr/>
        </p:nvCxnSpPr>
        <p:spPr>
          <a:xfrm>
            <a:off x="2591434" y="3266211"/>
            <a:ext cx="806013" cy="7869"/>
          </a:xfrm>
          <a:prstGeom prst="line">
            <a:avLst/>
          </a:prstGeom>
          <a:noFill/>
          <a:ln w="38100" cap="flat" cmpd="sng" algn="ctr">
            <a:solidFill>
              <a:srgbClr val="505050"/>
            </a:solidFill>
            <a:prstDash val="solid"/>
          </a:ln>
          <a:effectLst/>
        </p:spPr>
      </p:cxnSp>
      <p:cxnSp>
        <p:nvCxnSpPr>
          <p:cNvPr id="86" name="Straight Connector 85"/>
          <p:cNvCxnSpPr>
            <a:stCxn id="111" idx="3"/>
            <a:endCxn id="82" idx="1"/>
          </p:cNvCxnSpPr>
          <p:nvPr/>
        </p:nvCxnSpPr>
        <p:spPr>
          <a:xfrm flipV="1">
            <a:off x="2591434" y="3274080"/>
            <a:ext cx="806013" cy="1624187"/>
          </a:xfrm>
          <a:prstGeom prst="line">
            <a:avLst/>
          </a:prstGeom>
          <a:noFill/>
          <a:ln w="38100" cap="flat" cmpd="sng" algn="ctr">
            <a:solidFill>
              <a:srgbClr val="505050"/>
            </a:solidFill>
            <a:prstDash val="solid"/>
          </a:ln>
          <a:effectLst/>
        </p:spPr>
      </p:cxnSp>
      <p:cxnSp>
        <p:nvCxnSpPr>
          <p:cNvPr id="87" name="Straight Connector 86"/>
          <p:cNvCxnSpPr>
            <a:stCxn id="110" idx="3"/>
            <a:endCxn id="82" idx="1"/>
          </p:cNvCxnSpPr>
          <p:nvPr/>
        </p:nvCxnSpPr>
        <p:spPr>
          <a:xfrm flipV="1">
            <a:off x="2591434" y="3274079"/>
            <a:ext cx="806013" cy="827589"/>
          </a:xfrm>
          <a:prstGeom prst="line">
            <a:avLst/>
          </a:prstGeom>
          <a:noFill/>
          <a:ln w="38100" cap="flat" cmpd="sng" algn="ctr">
            <a:solidFill>
              <a:srgbClr val="505050"/>
            </a:solidFill>
            <a:prstDash val="solid"/>
          </a:ln>
          <a:effectLst/>
        </p:spPr>
      </p:cxnSp>
      <p:sp>
        <p:nvSpPr>
          <p:cNvPr id="88" name="Rectangle 87"/>
          <p:cNvSpPr/>
          <p:nvPr/>
        </p:nvSpPr>
        <p:spPr>
          <a:xfrm>
            <a:off x="6755928" y="1439863"/>
            <a:ext cx="1505465"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#1</a:t>
            </a:r>
          </a:p>
        </p:txBody>
      </p:sp>
      <p:sp>
        <p:nvSpPr>
          <p:cNvPr id="92" name="Rectangle 91"/>
          <p:cNvSpPr/>
          <p:nvPr/>
        </p:nvSpPr>
        <p:spPr>
          <a:xfrm>
            <a:off x="6755928" y="2217032"/>
            <a:ext cx="1505465"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#2</a:t>
            </a:r>
          </a:p>
        </p:txBody>
      </p:sp>
      <p:sp>
        <p:nvSpPr>
          <p:cNvPr id="93" name="Rectangle 92"/>
          <p:cNvSpPr/>
          <p:nvPr/>
        </p:nvSpPr>
        <p:spPr>
          <a:xfrm>
            <a:off x="6755928" y="3033060"/>
            <a:ext cx="1505465"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#3</a:t>
            </a:r>
          </a:p>
        </p:txBody>
      </p:sp>
      <p:sp>
        <p:nvSpPr>
          <p:cNvPr id="94" name="Rectangle 93"/>
          <p:cNvSpPr/>
          <p:nvPr/>
        </p:nvSpPr>
        <p:spPr>
          <a:xfrm>
            <a:off x="6755928" y="3849088"/>
            <a:ext cx="1505465"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#4</a:t>
            </a:r>
          </a:p>
        </p:txBody>
      </p:sp>
      <p:sp>
        <p:nvSpPr>
          <p:cNvPr id="95" name="Rectangle 94"/>
          <p:cNvSpPr/>
          <p:nvPr/>
        </p:nvSpPr>
        <p:spPr>
          <a:xfrm>
            <a:off x="6755928" y="4665116"/>
            <a:ext cx="1505465"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#5</a:t>
            </a:r>
          </a:p>
        </p:txBody>
      </p:sp>
      <p:sp>
        <p:nvSpPr>
          <p:cNvPr id="96" name="Rectangle 95"/>
          <p:cNvSpPr/>
          <p:nvPr/>
        </p:nvSpPr>
        <p:spPr>
          <a:xfrm>
            <a:off x="9097451" y="2217032"/>
            <a:ext cx="1622041" cy="466302"/>
          </a:xfrm>
          <a:prstGeom prst="rect">
            <a:avLst/>
          </a:prstGeom>
          <a:gradFill flip="none" rotWithShape="1">
            <a:gsLst>
              <a:gs pos="0">
                <a:srgbClr val="442359">
                  <a:lumMod val="67000"/>
                </a:srgbClr>
              </a:gs>
              <a:gs pos="48000">
                <a:srgbClr val="442359">
                  <a:lumMod val="97000"/>
                  <a:lumOff val="3000"/>
                </a:srgbClr>
              </a:gs>
              <a:gs pos="100000">
                <a:srgbClr val="442359">
                  <a:lumMod val="60000"/>
                  <a:lumOff val="40000"/>
                </a:srgbClr>
              </a:gs>
            </a:gsLst>
            <a:lin ang="16200000" scaled="1"/>
            <a:tileRect/>
          </a:gradFill>
          <a:ln w="9525" cap="flat" cmpd="sng" algn="ctr">
            <a:solidFill>
              <a:srgbClr val="68217A"/>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Partition #1</a:t>
            </a:r>
          </a:p>
        </p:txBody>
      </p:sp>
      <p:sp>
        <p:nvSpPr>
          <p:cNvPr id="97" name="Rectangle 96"/>
          <p:cNvSpPr/>
          <p:nvPr/>
        </p:nvSpPr>
        <p:spPr>
          <a:xfrm>
            <a:off x="9097451" y="3033060"/>
            <a:ext cx="1622041" cy="466302"/>
          </a:xfrm>
          <a:prstGeom prst="rect">
            <a:avLst/>
          </a:prstGeom>
          <a:gradFill flip="none" rotWithShape="1">
            <a:gsLst>
              <a:gs pos="0">
                <a:srgbClr val="442359">
                  <a:lumMod val="67000"/>
                </a:srgbClr>
              </a:gs>
              <a:gs pos="48000">
                <a:srgbClr val="442359">
                  <a:lumMod val="97000"/>
                  <a:lumOff val="3000"/>
                </a:srgbClr>
              </a:gs>
              <a:gs pos="100000">
                <a:srgbClr val="442359">
                  <a:lumMod val="60000"/>
                  <a:lumOff val="40000"/>
                </a:srgbClr>
              </a:gs>
            </a:gsLst>
            <a:lin ang="16200000" scaled="1"/>
            <a:tileRect/>
          </a:gradFill>
          <a:ln w="9525" cap="flat" cmpd="sng" algn="ctr">
            <a:solidFill>
              <a:srgbClr val="68217A"/>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Partition #2</a:t>
            </a:r>
          </a:p>
        </p:txBody>
      </p:sp>
      <p:sp>
        <p:nvSpPr>
          <p:cNvPr id="98" name="Rectangle 97"/>
          <p:cNvSpPr/>
          <p:nvPr/>
        </p:nvSpPr>
        <p:spPr>
          <a:xfrm>
            <a:off x="9097451" y="3849088"/>
            <a:ext cx="1622041" cy="466302"/>
          </a:xfrm>
          <a:prstGeom prst="rect">
            <a:avLst/>
          </a:prstGeom>
          <a:gradFill flip="none" rotWithShape="1">
            <a:gsLst>
              <a:gs pos="0">
                <a:srgbClr val="442359">
                  <a:lumMod val="67000"/>
                </a:srgbClr>
              </a:gs>
              <a:gs pos="48000">
                <a:srgbClr val="442359">
                  <a:lumMod val="97000"/>
                  <a:lumOff val="3000"/>
                </a:srgbClr>
              </a:gs>
              <a:gs pos="100000">
                <a:srgbClr val="442359">
                  <a:lumMod val="60000"/>
                  <a:lumOff val="40000"/>
                </a:srgbClr>
              </a:gs>
            </a:gsLst>
            <a:lin ang="16200000" scaled="1"/>
            <a:tileRect/>
          </a:gradFill>
          <a:ln w="9525" cap="flat" cmpd="sng" algn="ctr">
            <a:solidFill>
              <a:srgbClr val="68217A"/>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Partition #3</a:t>
            </a:r>
          </a:p>
        </p:txBody>
      </p:sp>
      <p:cxnSp>
        <p:nvCxnSpPr>
          <p:cNvPr id="99" name="Straight Connector 98"/>
          <p:cNvCxnSpPr>
            <a:stCxn id="88" idx="3"/>
            <a:endCxn id="96" idx="1"/>
          </p:cNvCxnSpPr>
          <p:nvPr/>
        </p:nvCxnSpPr>
        <p:spPr>
          <a:xfrm>
            <a:off x="8261393" y="1673014"/>
            <a:ext cx="836058" cy="777169"/>
          </a:xfrm>
          <a:prstGeom prst="line">
            <a:avLst/>
          </a:prstGeom>
          <a:noFill/>
          <a:ln w="38100" cap="flat" cmpd="sng" algn="ctr">
            <a:solidFill>
              <a:srgbClr val="505050"/>
            </a:solidFill>
            <a:prstDash val="solid"/>
          </a:ln>
          <a:effectLst/>
        </p:spPr>
      </p:cxnSp>
      <p:cxnSp>
        <p:nvCxnSpPr>
          <p:cNvPr id="100" name="Straight Connector 99"/>
          <p:cNvCxnSpPr>
            <a:stCxn id="92" idx="3"/>
            <a:endCxn id="96" idx="1"/>
          </p:cNvCxnSpPr>
          <p:nvPr/>
        </p:nvCxnSpPr>
        <p:spPr>
          <a:xfrm>
            <a:off x="8261393" y="2450183"/>
            <a:ext cx="836058" cy="0"/>
          </a:xfrm>
          <a:prstGeom prst="line">
            <a:avLst/>
          </a:prstGeom>
          <a:noFill/>
          <a:ln w="38100" cap="flat" cmpd="sng" algn="ctr">
            <a:solidFill>
              <a:srgbClr val="505050"/>
            </a:solidFill>
            <a:prstDash val="solid"/>
          </a:ln>
          <a:effectLst/>
        </p:spPr>
      </p:cxnSp>
      <p:cxnSp>
        <p:nvCxnSpPr>
          <p:cNvPr id="101" name="Straight Connector 100"/>
          <p:cNvCxnSpPr>
            <a:stCxn id="93" idx="3"/>
            <a:endCxn id="97" idx="1"/>
          </p:cNvCxnSpPr>
          <p:nvPr/>
        </p:nvCxnSpPr>
        <p:spPr>
          <a:xfrm>
            <a:off x="8261393" y="3266211"/>
            <a:ext cx="836058" cy="0"/>
          </a:xfrm>
          <a:prstGeom prst="line">
            <a:avLst/>
          </a:prstGeom>
          <a:noFill/>
          <a:ln w="38100" cap="flat" cmpd="sng" algn="ctr">
            <a:solidFill>
              <a:srgbClr val="505050"/>
            </a:solidFill>
            <a:prstDash val="solid"/>
          </a:ln>
          <a:effectLst/>
        </p:spPr>
      </p:cxnSp>
      <p:cxnSp>
        <p:nvCxnSpPr>
          <p:cNvPr id="102" name="Straight Connector 101"/>
          <p:cNvCxnSpPr>
            <a:stCxn id="94" idx="3"/>
            <a:endCxn id="98" idx="1"/>
          </p:cNvCxnSpPr>
          <p:nvPr/>
        </p:nvCxnSpPr>
        <p:spPr>
          <a:xfrm>
            <a:off x="8261393" y="4082239"/>
            <a:ext cx="836058" cy="0"/>
          </a:xfrm>
          <a:prstGeom prst="line">
            <a:avLst/>
          </a:prstGeom>
          <a:noFill/>
          <a:ln w="38100" cap="flat" cmpd="sng" algn="ctr">
            <a:solidFill>
              <a:srgbClr val="505050"/>
            </a:solidFill>
            <a:prstDash val="solid"/>
          </a:ln>
          <a:effectLst/>
        </p:spPr>
      </p:cxnSp>
      <p:cxnSp>
        <p:nvCxnSpPr>
          <p:cNvPr id="103" name="Straight Connector 102"/>
          <p:cNvCxnSpPr>
            <a:stCxn id="95" idx="3"/>
            <a:endCxn id="98" idx="1"/>
          </p:cNvCxnSpPr>
          <p:nvPr/>
        </p:nvCxnSpPr>
        <p:spPr>
          <a:xfrm flipV="1">
            <a:off x="8261393" y="4082239"/>
            <a:ext cx="836058" cy="816028"/>
          </a:xfrm>
          <a:prstGeom prst="line">
            <a:avLst/>
          </a:prstGeom>
          <a:noFill/>
          <a:ln w="38100" cap="flat" cmpd="sng" algn="ctr">
            <a:solidFill>
              <a:srgbClr val="505050"/>
            </a:solidFill>
            <a:prstDash val="solid"/>
          </a:ln>
          <a:effectLst/>
        </p:spPr>
      </p:cxnSp>
      <p:sp>
        <p:nvSpPr>
          <p:cNvPr id="104" name="Up Arrow Callout 103"/>
          <p:cNvSpPr/>
          <p:nvPr/>
        </p:nvSpPr>
        <p:spPr>
          <a:xfrm>
            <a:off x="9097451" y="5131418"/>
            <a:ext cx="1622041" cy="893745"/>
          </a:xfrm>
          <a:prstGeom prst="upArrowCallou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w="9525" cap="flat" cmpd="sng" algn="ctr">
            <a:solidFill>
              <a:srgbClr val="68217A"/>
            </a:solidFill>
            <a:prstDash val="solid"/>
          </a:ln>
          <a:effectLst/>
        </p:spPr>
        <p:txBody>
          <a:bodyPr rtlCol="0" anchor="ct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Simple CRUD</a:t>
            </a:r>
          </a:p>
        </p:txBody>
      </p:sp>
      <p:sp>
        <p:nvSpPr>
          <p:cNvPr id="105" name="Up Arrow Callout 104"/>
          <p:cNvSpPr/>
          <p:nvPr/>
        </p:nvSpPr>
        <p:spPr>
          <a:xfrm>
            <a:off x="6783530" y="5131418"/>
            <a:ext cx="1505465" cy="893745"/>
          </a:xfrm>
          <a:prstGeom prst="upArrowCallou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w="9525" cap="flat" cmpd="sng" algn="ctr">
            <a:solidFill>
              <a:srgbClr val="68217A"/>
            </a:solidFill>
            <a:prstDash val="solid"/>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Joins, sorts,</a:t>
            </a:r>
            <a:b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etc.</a:t>
            </a:r>
          </a:p>
        </p:txBody>
      </p:sp>
      <p:sp>
        <p:nvSpPr>
          <p:cNvPr id="106" name="Up Arrow Callout 105"/>
          <p:cNvSpPr/>
          <p:nvPr/>
        </p:nvSpPr>
        <p:spPr>
          <a:xfrm>
            <a:off x="3425047" y="3903683"/>
            <a:ext cx="1837605" cy="2276913"/>
          </a:xfrm>
          <a:prstGeom prst="upArrowCallout">
            <a:avLst/>
          </a:prstGeom>
          <a:gradFill flip="none" rotWithShape="1">
            <a:gsLst>
              <a:gs pos="0">
                <a:srgbClr val="B4009E">
                  <a:lumMod val="89000"/>
                </a:srgbClr>
              </a:gs>
              <a:gs pos="23000">
                <a:srgbClr val="B4009E">
                  <a:lumMod val="89000"/>
                </a:srgbClr>
              </a:gs>
              <a:gs pos="69000">
                <a:srgbClr val="B4009E">
                  <a:lumMod val="75000"/>
                </a:srgbClr>
              </a:gs>
              <a:gs pos="97000">
                <a:srgbClr val="B4009E">
                  <a:lumMod val="70000"/>
                </a:srgbClr>
              </a:gs>
            </a:gsLst>
            <a:path path="circle">
              <a:fillToRect l="50000" t="50000" r="50000" b="50000"/>
            </a:path>
            <a:tileRect/>
          </a:gradFill>
          <a:ln w="9525" cap="flat" cmpd="sng" algn="ctr">
            <a:solidFill>
              <a:srgbClr val="68217A"/>
            </a:solidFill>
            <a:prstDash val="solid"/>
          </a:ln>
          <a:effectLst/>
        </p:spPr>
        <p:txBody>
          <a:bodyPr rtlCol="0" anchor="ct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Complex CRUD,</a:t>
            </a:r>
            <a:b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joins, sorts,</a:t>
            </a:r>
            <a:b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stored procs,</a:t>
            </a:r>
            <a:b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br>
            <a:r>
              <a:rPr kumimoji="0" lang="en-US" sz="1836"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X-table txns</a:t>
            </a:r>
          </a:p>
        </p:txBody>
      </p:sp>
      <p:sp>
        <p:nvSpPr>
          <p:cNvPr id="107" name="Rectangle 106"/>
          <p:cNvSpPr/>
          <p:nvPr/>
        </p:nvSpPr>
        <p:spPr>
          <a:xfrm>
            <a:off x="1065938" y="1439862"/>
            <a:ext cx="1525496"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#1</a:t>
            </a:r>
          </a:p>
        </p:txBody>
      </p:sp>
      <p:sp>
        <p:nvSpPr>
          <p:cNvPr id="108" name="Rectangle 107"/>
          <p:cNvSpPr/>
          <p:nvPr/>
        </p:nvSpPr>
        <p:spPr>
          <a:xfrm>
            <a:off x="1065938" y="2217031"/>
            <a:ext cx="1525496"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#2</a:t>
            </a:r>
          </a:p>
        </p:txBody>
      </p:sp>
      <p:sp>
        <p:nvSpPr>
          <p:cNvPr id="109" name="Rectangle 108"/>
          <p:cNvSpPr/>
          <p:nvPr/>
        </p:nvSpPr>
        <p:spPr>
          <a:xfrm>
            <a:off x="1065938" y="3033059"/>
            <a:ext cx="1525496"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#3</a:t>
            </a:r>
          </a:p>
        </p:txBody>
      </p:sp>
      <p:sp>
        <p:nvSpPr>
          <p:cNvPr id="110" name="Rectangle 109"/>
          <p:cNvSpPr/>
          <p:nvPr/>
        </p:nvSpPr>
        <p:spPr>
          <a:xfrm>
            <a:off x="1065938" y="3887946"/>
            <a:ext cx="1525496" cy="427443"/>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#4</a:t>
            </a:r>
          </a:p>
        </p:txBody>
      </p:sp>
      <p:sp>
        <p:nvSpPr>
          <p:cNvPr id="111" name="Rectangle 110"/>
          <p:cNvSpPr/>
          <p:nvPr/>
        </p:nvSpPr>
        <p:spPr>
          <a:xfrm>
            <a:off x="1065938" y="4665115"/>
            <a:ext cx="1525496" cy="466302"/>
          </a:xfrm>
          <a:prstGeom prst="rect">
            <a:avLst/>
          </a:prstGeom>
          <a:solidFill>
            <a:srgbClr val="0070C0"/>
          </a:solidFill>
          <a:ln w="9525" cap="flat" cmpd="sng" algn="ctr">
            <a:solidFill>
              <a:srgbClr val="68217A"/>
            </a:solidFill>
            <a:prstDash val="solid"/>
          </a:ln>
          <a:effectLst/>
        </p:spPr>
        <p:txBody>
          <a:bodyPr rtlCol="0" anchor="t"/>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Service #5</a:t>
            </a:r>
          </a:p>
        </p:txBody>
      </p:sp>
    </p:spTree>
    <p:extLst>
      <p:ext uri="{BB962C8B-B14F-4D97-AF65-F5344CB8AC3E}">
        <p14:creationId xmlns:p14="http://schemas.microsoft.com/office/powerpoint/2010/main" val="2223833207"/>
      </p:ext>
    </p:extLst>
  </p:cSld>
  <p:clrMapOvr>
    <a:masterClrMapping/>
  </p:clrMapOvr>
  <p:transition>
    <p:fade/>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partitioning &amp; replicas</a:t>
            </a:r>
          </a:p>
        </p:txBody>
      </p:sp>
      <p:sp>
        <p:nvSpPr>
          <p:cNvPr id="2" name="Text Placeholder 1"/>
          <p:cNvSpPr>
            <a:spLocks noGrp="1"/>
          </p:cNvSpPr>
          <p:nvPr>
            <p:ph type="body" sz="quarter" idx="4294967295"/>
          </p:nvPr>
        </p:nvSpPr>
        <p:spPr>
          <a:xfrm>
            <a:off x="579437" y="1212850"/>
            <a:ext cx="11304588" cy="4978400"/>
          </a:xfrm>
        </p:spPr>
        <p:txBody>
          <a:bodyPr/>
          <a:lstStyle/>
          <a:p>
            <a:r>
              <a:rPr lang="en-US" sz="1800" b="1" dirty="0">
                <a:gradFill>
                  <a:gsLst>
                    <a:gs pos="1250">
                      <a:schemeClr val="tx1"/>
                    </a:gs>
                    <a:gs pos="100000">
                      <a:schemeClr val="tx1"/>
                    </a:gs>
                  </a:gsLst>
                  <a:lin ang="5400000" scaled="0"/>
                </a:gradFill>
                <a:latin typeface="+mn-lt"/>
              </a:rPr>
              <a:t>Data is partitioned for size, speed, or both</a:t>
            </a:r>
          </a:p>
          <a:p>
            <a:pPr lvl="1"/>
            <a:r>
              <a:rPr lang="en-US" sz="1800" dirty="0">
                <a:gradFill>
                  <a:gsLst>
                    <a:gs pos="1250">
                      <a:schemeClr val="tx1"/>
                    </a:gs>
                    <a:gs pos="100000">
                      <a:schemeClr val="tx1"/>
                    </a:gs>
                  </a:gsLst>
                  <a:lin ang="5400000" scaled="0"/>
                </a:gradFill>
              </a:rPr>
              <a:t>Architecting a service’s partitions is often the hardest part of designing a service</a:t>
            </a:r>
          </a:p>
          <a:p>
            <a:pPr lvl="2"/>
            <a:r>
              <a:rPr lang="en-US" sz="1800" dirty="0">
                <a:gradFill>
                  <a:gsLst>
                    <a:gs pos="1250">
                      <a:schemeClr val="tx1"/>
                    </a:gs>
                    <a:gs pos="100000">
                      <a:schemeClr val="tx1"/>
                    </a:gs>
                  </a:gsLst>
                  <a:lin ang="5400000" scaled="0"/>
                </a:gradFill>
              </a:rPr>
              <a:t>X-partition ops require network hops &amp; different/distributed transactions</a:t>
            </a:r>
          </a:p>
          <a:p>
            <a:pPr lvl="2"/>
            <a:r>
              <a:rPr lang="en-US" sz="1800" dirty="0">
                <a:gradFill>
                  <a:gsLst>
                    <a:gs pos="1250">
                      <a:schemeClr val="tx1"/>
                    </a:gs>
                    <a:gs pos="100000">
                      <a:schemeClr val="tx1"/>
                    </a:gs>
                  </a:gsLst>
                  <a:lin ang="5400000" scaled="0"/>
                </a:gradFill>
              </a:rPr>
              <a:t>How many partitions depends on how much data you’ll have in the future</a:t>
            </a:r>
          </a:p>
          <a:p>
            <a:pPr lvl="3"/>
            <a:r>
              <a:rPr lang="en-US" sz="1800" dirty="0">
                <a:gradFill>
                  <a:gsLst>
                    <a:gs pos="1250">
                      <a:schemeClr val="tx1"/>
                    </a:gs>
                    <a:gs pos="100000">
                      <a:schemeClr val="tx1"/>
                    </a:gs>
                  </a:gsLst>
                  <a:lin ang="5400000" scaled="0"/>
                </a:gradFill>
              </a:rPr>
              <a:t>And how you intend to access that data</a:t>
            </a:r>
          </a:p>
          <a:p>
            <a:pPr marL="800100" lvl="3" indent="0">
              <a:buNone/>
            </a:pPr>
            <a:endParaRPr lang="en-US" sz="1800" dirty="0">
              <a:gradFill>
                <a:gsLst>
                  <a:gs pos="1250">
                    <a:schemeClr val="tx1"/>
                  </a:gs>
                  <a:gs pos="100000">
                    <a:schemeClr val="tx1"/>
                  </a:gs>
                </a:gsLst>
                <a:lin ang="5400000" scaled="0"/>
              </a:gradFill>
            </a:endParaRPr>
          </a:p>
          <a:p>
            <a:r>
              <a:rPr lang="en-US" sz="1800" b="1" dirty="0">
                <a:gradFill>
                  <a:gsLst>
                    <a:gs pos="1250">
                      <a:schemeClr val="tx1"/>
                    </a:gs>
                    <a:gs pos="100000">
                      <a:schemeClr val="tx1"/>
                    </a:gs>
                  </a:gsLst>
                  <a:lin ang="5400000" scaled="0"/>
                </a:gradFill>
                <a:latin typeface="+mn-lt"/>
              </a:rPr>
              <a:t>Each partition’s data is replicated for reliability</a:t>
            </a:r>
          </a:p>
          <a:p>
            <a:pPr lvl="1"/>
            <a:r>
              <a:rPr lang="en-US" sz="1800" dirty="0">
                <a:gradFill>
                  <a:gsLst>
                    <a:gs pos="1250">
                      <a:schemeClr val="tx1"/>
                    </a:gs>
                    <a:gs pos="100000">
                      <a:schemeClr val="tx1"/>
                    </a:gs>
                  </a:gsLst>
                  <a:lin ang="5400000" scaled="0"/>
                </a:gradFill>
              </a:rPr>
              <a:t>Replicating state increases chance of data surviving 1+ simultaneous failures</a:t>
            </a:r>
          </a:p>
          <a:p>
            <a:pPr lvl="2"/>
            <a:r>
              <a:rPr lang="en-US" sz="1800" dirty="0">
                <a:gradFill>
                  <a:gsLst>
                    <a:gs pos="1250">
                      <a:schemeClr val="tx1"/>
                    </a:gs>
                    <a:gs pos="100000">
                      <a:schemeClr val="tx1"/>
                    </a:gs>
                  </a:gsLst>
                  <a:lin ang="5400000" scaled="0"/>
                </a:gradFill>
              </a:rPr>
              <a:t>But, more replicas increase cost &amp; network latency to sync replicas</a:t>
            </a:r>
          </a:p>
          <a:p>
            <a:pPr lvl="2"/>
            <a:r>
              <a:rPr lang="en-US" sz="1800" dirty="0">
                <a:gradFill>
                  <a:gsLst>
                    <a:gs pos="1250">
                      <a:schemeClr val="tx1"/>
                    </a:gs>
                    <a:gs pos="100000">
                      <a:schemeClr val="tx1"/>
                    </a:gs>
                  </a:gsLst>
                  <a:lin ang="5400000" scaled="0"/>
                </a:gradFill>
              </a:rPr>
              <a:t>For some scenarios, data loss is OK</a:t>
            </a:r>
          </a:p>
          <a:p>
            <a:pPr lvl="1"/>
            <a:r>
              <a:rPr lang="en-US" sz="1800" dirty="0">
                <a:gradFill>
                  <a:gsLst>
                    <a:gs pos="1250">
                      <a:schemeClr val="tx1"/>
                    </a:gs>
                    <a:gs pos="100000">
                      <a:schemeClr val="tx1"/>
                    </a:gs>
                  </a:gsLst>
                  <a:lin ang="5400000" scaled="0"/>
                </a:gradFill>
              </a:rPr>
              <a:t>Replicas go across fault/update domains; avoids single point of failure</a:t>
            </a:r>
          </a:p>
          <a:p>
            <a:pPr lvl="1"/>
            <a:r>
              <a:rPr lang="en-US" sz="1800" dirty="0">
                <a:gradFill>
                  <a:gsLst>
                    <a:gs pos="1250">
                      <a:schemeClr val="tx1"/>
                    </a:gs>
                    <a:gs pos="100000">
                      <a:schemeClr val="tx1"/>
                    </a:gs>
                  </a:gsLst>
                  <a:lin ang="5400000" scaled="0"/>
                </a:gradFill>
              </a:rPr>
              <a:t>Replicas can also improve speed if you’re willing to sacrifice consistency</a:t>
            </a:r>
          </a:p>
        </p:txBody>
      </p:sp>
    </p:spTree>
    <p:extLst>
      <p:ext uri="{BB962C8B-B14F-4D97-AF65-F5344CB8AC3E}">
        <p14:creationId xmlns:p14="http://schemas.microsoft.com/office/powerpoint/2010/main" val="4238716265"/>
      </p:ext>
    </p:extLst>
  </p:cSld>
  <p:clrMapOvr>
    <a:masterClrMapping/>
  </p:clrMapOvr>
  <p:transition>
    <p:fade/>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Data Storage Services</a:t>
            </a:r>
            <a:endParaRPr lang="en-US" dirty="0"/>
          </a:p>
        </p:txBody>
      </p:sp>
      <p:sp>
        <p:nvSpPr>
          <p:cNvPr id="5" name="Text Placeholder 4"/>
          <p:cNvSpPr>
            <a:spLocks noGrp="1"/>
          </p:cNvSpPr>
          <p:nvPr>
            <p:ph type="body" sz="quarter" idx="16"/>
          </p:nvPr>
        </p:nvSpPr>
        <p:spPr/>
        <p:txBody>
          <a:bodyPr/>
          <a:lstStyle/>
          <a:p>
            <a:r>
              <a:rPr lang="en-NZ" dirty="0"/>
              <a:t>Data Consistency</a:t>
            </a:r>
            <a:endParaRPr lang="en-US" dirty="0"/>
          </a:p>
        </p:txBody>
      </p:sp>
    </p:spTree>
    <p:extLst>
      <p:ext uri="{BB962C8B-B14F-4D97-AF65-F5344CB8AC3E}">
        <p14:creationId xmlns:p14="http://schemas.microsoft.com/office/powerpoint/2010/main" val="3606170178"/>
      </p:ext>
    </p:extLst>
  </p:cSld>
  <p:clrMapOvr>
    <a:masterClrMapping/>
  </p:clrMapOvr>
  <p:transition>
    <p:fade/>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Data consistency</a:t>
            </a:r>
          </a:p>
        </p:txBody>
      </p:sp>
      <p:sp>
        <p:nvSpPr>
          <p:cNvPr id="2" name="Text Placeholder 1"/>
          <p:cNvSpPr>
            <a:spLocks noGrp="1"/>
          </p:cNvSpPr>
          <p:nvPr>
            <p:ph type="body" sz="quarter" idx="4294967295"/>
          </p:nvPr>
        </p:nvSpPr>
        <p:spPr>
          <a:xfrm>
            <a:off x="417513" y="1290638"/>
            <a:ext cx="12018962" cy="5254625"/>
          </a:xfrm>
        </p:spPr>
        <p:txBody>
          <a:bodyPr/>
          <a:lstStyle/>
          <a:p>
            <a:pPr lvl="1">
              <a:buClr>
                <a:schemeClr val="tx1"/>
              </a:buClr>
            </a:pPr>
            <a:r>
              <a:rPr lang="en-US" sz="1800" b="1" dirty="0">
                <a:gradFill>
                  <a:gsLst>
                    <a:gs pos="1250">
                      <a:schemeClr val="tx1"/>
                    </a:gs>
                    <a:gs pos="100000">
                      <a:schemeClr val="tx1"/>
                    </a:gs>
                  </a:gsLst>
                  <a:lin ang="5400000" scaled="0"/>
                </a:gradFill>
              </a:rPr>
              <a:t>Strong: 2+ records form a relationship at the same time</a:t>
            </a:r>
          </a:p>
          <a:p>
            <a:pPr lvl="2">
              <a:buClr>
                <a:schemeClr val="tx1"/>
              </a:buClr>
            </a:pPr>
            <a:r>
              <a:rPr lang="en-US" sz="1800" b="1" dirty="0">
                <a:gradFill>
                  <a:gsLst>
                    <a:gs pos="1250">
                      <a:schemeClr val="tx1"/>
                    </a:gs>
                    <a:gs pos="100000">
                      <a:schemeClr val="tx1"/>
                    </a:gs>
                  </a:gsLst>
                  <a:lin ang="5400000" scaled="0"/>
                </a:gradFill>
              </a:rPr>
              <a:t>ACID</a:t>
            </a:r>
            <a:r>
              <a:rPr lang="en-US" sz="1800" dirty="0">
                <a:gradFill>
                  <a:gsLst>
                    <a:gs pos="1250">
                      <a:schemeClr val="tx1"/>
                    </a:gs>
                    <a:gs pos="100000">
                      <a:schemeClr val="tx1"/>
                    </a:gs>
                  </a:gsLst>
                  <a:lin ang="5400000" scaled="0"/>
                </a:gradFill>
              </a:rPr>
              <a:t> transactions: </a:t>
            </a:r>
            <a:r>
              <a:rPr lang="en-US" sz="1800" b="1" dirty="0">
                <a:gradFill>
                  <a:gsLst>
                    <a:gs pos="1250">
                      <a:schemeClr val="tx1"/>
                    </a:gs>
                    <a:gs pos="100000">
                      <a:schemeClr val="tx1"/>
                    </a:gs>
                  </a:gsLst>
                  <a:lin ang="5400000" scaled="0"/>
                </a:gradFill>
              </a:rPr>
              <a:t>A</a:t>
            </a:r>
            <a:r>
              <a:rPr lang="en-US" sz="1800" dirty="0">
                <a:gradFill>
                  <a:gsLst>
                    <a:gs pos="1250">
                      <a:schemeClr val="tx1"/>
                    </a:gs>
                    <a:gs pos="100000">
                      <a:schemeClr val="tx1"/>
                    </a:gs>
                  </a:gsLst>
                  <a:lin ang="5400000" scaled="0"/>
                </a:gradFill>
              </a:rPr>
              <a:t>tomicity, </a:t>
            </a:r>
            <a:r>
              <a:rPr lang="en-US" sz="1800" b="1" dirty="0">
                <a:gradFill>
                  <a:gsLst>
                    <a:gs pos="1250">
                      <a:schemeClr val="tx1"/>
                    </a:gs>
                    <a:gs pos="100000">
                      <a:schemeClr val="tx1"/>
                    </a:gs>
                  </a:gsLst>
                  <a:lin ang="5400000" scaled="0"/>
                </a:gradFill>
              </a:rPr>
              <a:t>C</a:t>
            </a:r>
            <a:r>
              <a:rPr lang="en-US" sz="1800" dirty="0">
                <a:gradFill>
                  <a:gsLst>
                    <a:gs pos="1250">
                      <a:schemeClr val="tx1"/>
                    </a:gs>
                    <a:gs pos="100000">
                      <a:schemeClr val="tx1"/>
                    </a:gs>
                  </a:gsLst>
                  <a:lin ang="5400000" scaled="0"/>
                </a:gradFill>
              </a:rPr>
              <a:t>onsistency, </a:t>
            </a:r>
            <a:r>
              <a:rPr lang="en-US" sz="1800" b="1" dirty="0">
                <a:gradFill>
                  <a:gsLst>
                    <a:gs pos="1250">
                      <a:schemeClr val="tx1"/>
                    </a:gs>
                    <a:gs pos="100000">
                      <a:schemeClr val="tx1"/>
                    </a:gs>
                  </a:gsLst>
                  <a:lin ang="5400000" scaled="0"/>
                </a:gradFill>
              </a:rPr>
              <a:t>I</a:t>
            </a:r>
            <a:r>
              <a:rPr lang="en-US" sz="1800" dirty="0">
                <a:gradFill>
                  <a:gsLst>
                    <a:gs pos="1250">
                      <a:schemeClr val="tx1"/>
                    </a:gs>
                    <a:gs pos="100000">
                      <a:schemeClr val="tx1"/>
                    </a:gs>
                  </a:gsLst>
                  <a:lin ang="5400000" scaled="0"/>
                </a:gradFill>
              </a:rPr>
              <a:t>solation, </a:t>
            </a:r>
            <a:r>
              <a:rPr lang="en-US" sz="1800" b="1" dirty="0">
                <a:gradFill>
                  <a:gsLst>
                    <a:gs pos="1250">
                      <a:schemeClr val="tx1"/>
                    </a:gs>
                    <a:gs pos="100000">
                      <a:schemeClr val="tx1"/>
                    </a:gs>
                  </a:gsLst>
                  <a:lin ang="5400000" scaled="0"/>
                </a:gradFill>
              </a:rPr>
              <a:t>D</a:t>
            </a:r>
            <a:r>
              <a:rPr lang="en-US" sz="1800" dirty="0">
                <a:gradFill>
                  <a:gsLst>
                    <a:gs pos="1250">
                      <a:schemeClr val="tx1"/>
                    </a:gs>
                    <a:gs pos="100000">
                      <a:schemeClr val="tx1"/>
                    </a:gs>
                  </a:gsLst>
                  <a:lin ang="5400000" scaled="0"/>
                </a:gradFill>
              </a:rPr>
              <a:t>urability</a:t>
            </a:r>
          </a:p>
          <a:p>
            <a:pPr lvl="3">
              <a:buClr>
                <a:schemeClr val="tx1"/>
              </a:buClr>
            </a:pPr>
            <a:r>
              <a:rPr lang="en-US" sz="1800" dirty="0">
                <a:gradFill>
                  <a:gsLst>
                    <a:gs pos="1250">
                      <a:schemeClr val="tx1"/>
                    </a:gs>
                    <a:gs pos="100000">
                      <a:schemeClr val="tx1"/>
                    </a:gs>
                  </a:gsLst>
                  <a:lin ang="5400000" scaled="0"/>
                </a:gradFill>
              </a:rPr>
              <a:t>Goal: looks like 1 thing at a time is happening even if work is complex</a:t>
            </a:r>
          </a:p>
          <a:p>
            <a:pPr lvl="3">
              <a:buClr>
                <a:schemeClr val="tx1"/>
              </a:buClr>
            </a:pPr>
            <a:r>
              <a:rPr lang="en-US" sz="1800" dirty="0">
                <a:gradFill>
                  <a:gsLst>
                    <a:gs pos="1250">
                      <a:schemeClr val="tx1"/>
                    </a:gs>
                    <a:gs pos="100000">
                      <a:schemeClr val="tx1"/>
                    </a:gs>
                  </a:gsLst>
                  <a:lin ang="5400000" scaled="0"/>
                </a:gradFill>
              </a:rPr>
              <a:t>Done via distributed txs/locks across stores; hurts perf &amp; not fault tolerant</a:t>
            </a:r>
          </a:p>
          <a:p>
            <a:pPr marL="800100" lvl="3" indent="0">
              <a:buClr>
                <a:schemeClr val="tx1"/>
              </a:buClr>
              <a:buNone/>
            </a:pPr>
            <a:endParaRPr lang="en-US" sz="1392" dirty="0">
              <a:gradFill>
                <a:gsLst>
                  <a:gs pos="1250">
                    <a:schemeClr val="tx1"/>
                  </a:gs>
                  <a:gs pos="100000">
                    <a:schemeClr val="tx1"/>
                  </a:gs>
                </a:gsLst>
                <a:lin ang="5400000" scaled="0"/>
              </a:gradFill>
            </a:endParaRPr>
          </a:p>
          <a:p>
            <a:pPr lvl="1">
              <a:buClr>
                <a:schemeClr val="tx1"/>
              </a:buClr>
            </a:pPr>
            <a:r>
              <a:rPr lang="en-US" sz="1800" b="1" dirty="0">
                <a:gradFill>
                  <a:gsLst>
                    <a:gs pos="1250">
                      <a:schemeClr val="tx1"/>
                    </a:gs>
                    <a:gs pos="100000">
                      <a:schemeClr val="tx1"/>
                    </a:gs>
                  </a:gsLst>
                  <a:lin ang="5400000" scaled="0"/>
                </a:gradFill>
              </a:rPr>
              <a:t>Weak: 2+ records form a relationship eventually</a:t>
            </a:r>
          </a:p>
          <a:p>
            <a:pPr lvl="2">
              <a:buClr>
                <a:schemeClr val="tx1"/>
              </a:buClr>
            </a:pPr>
            <a:r>
              <a:rPr lang="en-US" sz="1800" b="1" dirty="0">
                <a:gradFill>
                  <a:gsLst>
                    <a:gs pos="1250">
                      <a:schemeClr val="tx1"/>
                    </a:gs>
                    <a:gs pos="100000">
                      <a:schemeClr val="tx1"/>
                    </a:gs>
                  </a:gsLst>
                  <a:lin ang="5400000" scaled="0"/>
                </a:gradFill>
              </a:rPr>
              <a:t>BASE</a:t>
            </a:r>
            <a:r>
              <a:rPr lang="en-US" sz="1800" dirty="0">
                <a:gradFill>
                  <a:gsLst>
                    <a:gs pos="1250">
                      <a:schemeClr val="tx1"/>
                    </a:gs>
                    <a:gs pos="100000">
                      <a:schemeClr val="tx1"/>
                    </a:gs>
                  </a:gsLst>
                  <a:lin ang="5400000" scaled="0"/>
                </a:gradFill>
              </a:rPr>
              <a:t> transactions: </a:t>
            </a:r>
            <a:r>
              <a:rPr lang="en-US" sz="1800" b="1" dirty="0">
                <a:gradFill>
                  <a:gsLst>
                    <a:gs pos="1250">
                      <a:schemeClr val="tx1"/>
                    </a:gs>
                    <a:gs pos="100000">
                      <a:schemeClr val="tx1"/>
                    </a:gs>
                  </a:gsLst>
                  <a:lin ang="5400000" scaled="0"/>
                </a:gradFill>
              </a:rPr>
              <a:t>B</a:t>
            </a:r>
            <a:r>
              <a:rPr lang="en-US" sz="1800" dirty="0">
                <a:gradFill>
                  <a:gsLst>
                    <a:gs pos="1250">
                      <a:schemeClr val="tx1"/>
                    </a:gs>
                    <a:gs pos="100000">
                      <a:schemeClr val="tx1"/>
                    </a:gs>
                  </a:gsLst>
                  <a:lin ang="5400000" scaled="0"/>
                </a:gradFill>
              </a:rPr>
              <a:t>asically </a:t>
            </a:r>
            <a:r>
              <a:rPr lang="en-US" sz="1800" b="1" dirty="0">
                <a:gradFill>
                  <a:gsLst>
                    <a:gs pos="1250">
                      <a:schemeClr val="tx1"/>
                    </a:gs>
                    <a:gs pos="100000">
                      <a:schemeClr val="tx1"/>
                    </a:gs>
                  </a:gsLst>
                  <a:lin ang="5400000" scaled="0"/>
                </a:gradFill>
              </a:rPr>
              <a:t>A</a:t>
            </a:r>
            <a:r>
              <a:rPr lang="en-US" sz="1800" dirty="0">
                <a:gradFill>
                  <a:gsLst>
                    <a:gs pos="1250">
                      <a:schemeClr val="tx1"/>
                    </a:gs>
                    <a:gs pos="100000">
                      <a:schemeClr val="tx1"/>
                    </a:gs>
                  </a:gsLst>
                  <a:lin ang="5400000" scaled="0"/>
                </a:gradFill>
              </a:rPr>
              <a:t>vailable, </a:t>
            </a:r>
            <a:r>
              <a:rPr lang="en-US" sz="1800" b="1" dirty="0">
                <a:gradFill>
                  <a:gsLst>
                    <a:gs pos="1250">
                      <a:schemeClr val="tx1"/>
                    </a:gs>
                    <a:gs pos="100000">
                      <a:schemeClr val="tx1"/>
                    </a:gs>
                  </a:gsLst>
                  <a:lin ang="5400000" scaled="0"/>
                </a:gradFill>
              </a:rPr>
              <a:t>S</a:t>
            </a:r>
            <a:r>
              <a:rPr lang="en-US" sz="1800" dirty="0">
                <a:gradFill>
                  <a:gsLst>
                    <a:gs pos="1250">
                      <a:schemeClr val="tx1"/>
                    </a:gs>
                    <a:gs pos="100000">
                      <a:schemeClr val="tx1"/>
                    </a:gs>
                  </a:gsLst>
                  <a:lin ang="5400000" scaled="0"/>
                </a:gradFill>
              </a:rPr>
              <a:t>oft state, </a:t>
            </a:r>
            <a:r>
              <a:rPr lang="en-US" sz="1800" b="1" dirty="0">
                <a:gradFill>
                  <a:gsLst>
                    <a:gs pos="1250">
                      <a:schemeClr val="tx1"/>
                    </a:gs>
                    <a:gs pos="100000">
                      <a:schemeClr val="tx1"/>
                    </a:gs>
                  </a:gsLst>
                  <a:lin ang="5400000" scaled="0"/>
                </a:gradFill>
              </a:rPr>
              <a:t>E</a:t>
            </a:r>
            <a:r>
              <a:rPr lang="en-US" sz="1800" dirty="0">
                <a:gradFill>
                  <a:gsLst>
                    <a:gs pos="1250">
                      <a:schemeClr val="tx1"/>
                    </a:gs>
                    <a:gs pos="100000">
                      <a:schemeClr val="tx1"/>
                    </a:gs>
                  </a:gsLst>
                  <a:lin ang="5400000" scaled="0"/>
                </a:gradFill>
              </a:rPr>
              <a:t>ventual consistency</a:t>
            </a:r>
          </a:p>
          <a:p>
            <a:pPr lvl="2">
              <a:buClr>
                <a:schemeClr val="tx1"/>
              </a:buClr>
            </a:pPr>
            <a:r>
              <a:rPr lang="en-US" sz="1800" dirty="0">
                <a:gradFill>
                  <a:gsLst>
                    <a:gs pos="1250">
                      <a:schemeClr val="tx1"/>
                    </a:gs>
                    <a:gs pos="100000">
                      <a:schemeClr val="tx1"/>
                    </a:gs>
                  </a:gsLst>
                  <a:lin ang="5400000" scaled="0"/>
                </a:gradFill>
              </a:rPr>
              <a:t>Done via communication retries &amp; idempotency across stores</a:t>
            </a:r>
          </a:p>
          <a:p>
            <a:pPr marL="571500" lvl="2" indent="0">
              <a:buClr>
                <a:schemeClr val="tx1"/>
              </a:buClr>
              <a:buNone/>
            </a:pPr>
            <a:endParaRPr lang="en-US" sz="1800" dirty="0">
              <a:gradFill>
                <a:gsLst>
                  <a:gs pos="1250">
                    <a:schemeClr val="tx1"/>
                  </a:gs>
                  <a:gs pos="100000">
                    <a:schemeClr val="tx1"/>
                  </a:gs>
                </a:gsLst>
                <a:lin ang="5400000" scaled="0"/>
              </a:gradFill>
            </a:endParaRPr>
          </a:p>
          <a:p>
            <a:pPr lvl="1">
              <a:buClr>
                <a:schemeClr val="tx1"/>
              </a:buClr>
            </a:pPr>
            <a:r>
              <a:rPr lang="en-US" sz="1800" b="1" dirty="0">
                <a:gradFill>
                  <a:gsLst>
                    <a:gs pos="1250">
                      <a:schemeClr val="tx1"/>
                    </a:gs>
                    <a:gs pos="100000">
                      <a:schemeClr val="tx1"/>
                    </a:gs>
                  </a:gsLst>
                  <a:lin ang="5400000" scaled="0"/>
                </a:gradFill>
              </a:rPr>
              <a:t>CAP theorem states</a:t>
            </a:r>
          </a:p>
          <a:p>
            <a:pPr lvl="2">
              <a:buClr>
                <a:schemeClr val="tx1"/>
              </a:buClr>
            </a:pPr>
            <a:r>
              <a:rPr lang="en-US" sz="1800" dirty="0">
                <a:gradFill>
                  <a:gsLst>
                    <a:gs pos="1250">
                      <a:schemeClr val="tx1"/>
                    </a:gs>
                    <a:gs pos="100000">
                      <a:schemeClr val="tx1"/>
                    </a:gs>
                  </a:gsLst>
                  <a:lin ang="5400000" scaled="0"/>
                </a:gradFill>
              </a:rPr>
              <a:t>When facing a network </a:t>
            </a:r>
            <a:r>
              <a:rPr lang="en-US" sz="1800" b="1" dirty="0">
                <a:gradFill>
                  <a:gsLst>
                    <a:gs pos="1250">
                      <a:schemeClr val="tx1"/>
                    </a:gs>
                    <a:gs pos="100000">
                      <a:schemeClr val="tx1"/>
                    </a:gs>
                  </a:gsLst>
                  <a:lin ang="5400000" scaled="0"/>
                </a:gradFill>
              </a:rPr>
              <a:t>P</a:t>
            </a:r>
            <a:r>
              <a:rPr lang="en-US" sz="1800" dirty="0">
                <a:gradFill>
                  <a:gsLst>
                    <a:gs pos="1250">
                      <a:schemeClr val="tx1"/>
                    </a:gs>
                    <a:gs pos="100000">
                      <a:schemeClr val="tx1"/>
                    </a:gs>
                  </a:gsLst>
                  <a:lin ang="5400000" scaled="0"/>
                </a:gradFill>
              </a:rPr>
              <a:t>artition (stores can’t talk to each other):</a:t>
            </a:r>
          </a:p>
          <a:p>
            <a:pPr lvl="3">
              <a:buClr>
                <a:schemeClr val="tx1"/>
              </a:buClr>
            </a:pPr>
            <a:r>
              <a:rPr lang="en-US" sz="1800" dirty="0">
                <a:gradFill>
                  <a:gsLst>
                    <a:gs pos="1250">
                      <a:schemeClr val="tx1"/>
                    </a:gs>
                    <a:gs pos="100000">
                      <a:schemeClr val="tx1"/>
                    </a:gs>
                  </a:gsLst>
                  <a:lin ang="5400000" scaled="0"/>
                </a:gradFill>
              </a:rPr>
              <a:t>You can maintain </a:t>
            </a:r>
            <a:r>
              <a:rPr lang="en-US" sz="1800" b="1" dirty="0">
                <a:gradFill>
                  <a:gsLst>
                    <a:gs pos="1250">
                      <a:schemeClr val="tx1"/>
                    </a:gs>
                    <a:gs pos="100000">
                      <a:schemeClr val="tx1"/>
                    </a:gs>
                  </a:gsLst>
                  <a:lin ang="5400000" scaled="0"/>
                </a:gradFill>
              </a:rPr>
              <a:t>C</a:t>
            </a:r>
            <a:r>
              <a:rPr lang="en-US" sz="1800" dirty="0">
                <a:gradFill>
                  <a:gsLst>
                    <a:gs pos="1250">
                      <a:schemeClr val="tx1"/>
                    </a:gs>
                    <a:gs pos="100000">
                      <a:schemeClr val="tx1"/>
                    </a:gs>
                  </a:gsLst>
                  <a:lin ang="5400000" scaled="0"/>
                </a:gradFill>
              </a:rPr>
              <a:t>onsistency by not allowing writes (loss of availability)</a:t>
            </a:r>
          </a:p>
          <a:p>
            <a:pPr lvl="3">
              <a:buClr>
                <a:schemeClr val="tx1"/>
              </a:buClr>
            </a:pPr>
            <a:r>
              <a:rPr lang="en-US" sz="1800" dirty="0">
                <a:gradFill>
                  <a:gsLst>
                    <a:gs pos="1250">
                      <a:schemeClr val="tx1"/>
                    </a:gs>
                    <a:gs pos="100000">
                      <a:schemeClr val="tx1"/>
                    </a:gs>
                  </a:gsLst>
                  <a:lin ang="5400000" scaled="0"/>
                </a:gradFill>
              </a:rPr>
              <a:t>You can maintain </a:t>
            </a:r>
            <a:r>
              <a:rPr lang="en-US" sz="1800" b="1" dirty="0">
                <a:gradFill>
                  <a:gsLst>
                    <a:gs pos="1250">
                      <a:schemeClr val="tx1"/>
                    </a:gs>
                    <a:gs pos="100000">
                      <a:schemeClr val="tx1"/>
                    </a:gs>
                  </a:gsLst>
                  <a:lin ang="5400000" scaled="0"/>
                </a:gradFill>
              </a:rPr>
              <a:t>A</a:t>
            </a:r>
            <a:r>
              <a:rPr lang="en-US" sz="1800" dirty="0">
                <a:gradFill>
                  <a:gsLst>
                    <a:gs pos="1250">
                      <a:schemeClr val="tx1"/>
                    </a:gs>
                    <a:gs pos="100000">
                      <a:schemeClr val="tx1"/>
                    </a:gs>
                  </a:gsLst>
                  <a:lin ang="5400000" scaled="0"/>
                </a:gradFill>
              </a:rPr>
              <a:t>vailability by not forming relationship (loss of consistency)</a:t>
            </a:r>
          </a:p>
        </p:txBody>
      </p:sp>
    </p:spTree>
    <p:extLst>
      <p:ext uri="{BB962C8B-B14F-4D97-AF65-F5344CB8AC3E}">
        <p14:creationId xmlns:p14="http://schemas.microsoft.com/office/powerpoint/2010/main" val="3674106088"/>
      </p:ext>
    </p:extLst>
  </p:cSld>
  <p:clrMapOvr>
    <a:masterClrMapping/>
  </p:clrMapOvr>
  <p:transition>
    <p:fade/>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Consistency or availability: which is better?</a:t>
            </a:r>
          </a:p>
        </p:txBody>
      </p:sp>
      <p:sp>
        <p:nvSpPr>
          <p:cNvPr id="2" name="Text Placeholder 1"/>
          <p:cNvSpPr>
            <a:spLocks noGrp="1"/>
          </p:cNvSpPr>
          <p:nvPr>
            <p:ph type="body" sz="quarter" idx="4294967295"/>
          </p:nvPr>
        </p:nvSpPr>
        <p:spPr>
          <a:xfrm>
            <a:off x="731836" y="1287463"/>
            <a:ext cx="10363201" cy="5006975"/>
          </a:xfrm>
        </p:spPr>
        <p:txBody>
          <a:bodyPr/>
          <a:lstStyle/>
          <a:p>
            <a:r>
              <a:rPr lang="en-US" sz="1800" b="1" dirty="0">
                <a:gradFill>
                  <a:gsLst>
                    <a:gs pos="1250">
                      <a:schemeClr val="tx1"/>
                    </a:gs>
                    <a:gs pos="100000">
                      <a:schemeClr val="tx1"/>
                    </a:gs>
                  </a:gsLst>
                  <a:lin ang="5400000" scaled="0"/>
                </a:gradFill>
                <a:latin typeface="+mn-lt"/>
              </a:rPr>
              <a:t>Businesses love the service responding to customers (availability)</a:t>
            </a:r>
          </a:p>
          <a:p>
            <a:pPr marL="0" indent="0">
              <a:buNone/>
            </a:pPr>
            <a:endParaRPr lang="en-US" sz="1800" b="1" dirty="0">
              <a:gradFill>
                <a:gsLst>
                  <a:gs pos="1250">
                    <a:schemeClr val="tx1"/>
                  </a:gs>
                  <a:gs pos="100000">
                    <a:schemeClr val="tx1"/>
                  </a:gs>
                </a:gsLst>
                <a:lin ang="5400000" scaled="0"/>
              </a:gradFill>
              <a:latin typeface="+mn-lt"/>
            </a:endParaRPr>
          </a:p>
          <a:p>
            <a:r>
              <a:rPr lang="en-US" sz="1800" b="1" dirty="0">
                <a:gradFill>
                  <a:gsLst>
                    <a:gs pos="1250">
                      <a:schemeClr val="tx1"/>
                    </a:gs>
                    <a:gs pos="100000">
                      <a:schemeClr val="tx1"/>
                    </a:gs>
                  </a:gsLst>
                  <a:lin ang="5400000" scaled="0"/>
                </a:gradFill>
                <a:latin typeface="+mn-lt"/>
              </a:rPr>
              <a:t>Developers love trusting data (consistency); but do you really get this?</a:t>
            </a:r>
          </a:p>
          <a:p>
            <a:pPr lvl="1"/>
            <a:r>
              <a:rPr lang="en-US" sz="1800" dirty="0">
                <a:gradFill>
                  <a:gsLst>
                    <a:gs pos="1250">
                      <a:schemeClr val="tx1"/>
                    </a:gs>
                    <a:gs pos="100000">
                      <a:schemeClr val="tx1"/>
                    </a:gs>
                  </a:gsLst>
                  <a:lin ang="5400000" scaled="0"/>
                </a:gradFill>
              </a:rPr>
              <a:t>No distributed tx across 2+ services’ DBs</a:t>
            </a:r>
          </a:p>
          <a:p>
            <a:pPr lvl="2"/>
            <a:r>
              <a:rPr lang="en-US" sz="1800" dirty="0">
                <a:gradFill>
                  <a:gsLst>
                    <a:gs pos="1250">
                      <a:schemeClr val="tx1"/>
                    </a:gs>
                    <a:gs pos="100000">
                      <a:schemeClr val="tx1"/>
                    </a:gs>
                  </a:gsLst>
                  <a:lin ang="5400000" scaled="0"/>
                </a:gradFill>
              </a:rPr>
              <a:t>Ex: You can’t atomically transfer item from Inventory service </a:t>
            </a:r>
            <a:r>
              <a:rPr lang="en-US" sz="1800" dirty="0">
                <a:gradFill>
                  <a:gsLst>
                    <a:gs pos="1250">
                      <a:schemeClr val="tx1"/>
                    </a:gs>
                    <a:gs pos="100000">
                      <a:schemeClr val="tx1"/>
                    </a:gs>
                  </a:gsLst>
                  <a:lin ang="5400000" scaled="0"/>
                </a:gradFill>
                <a:sym typeface="Wingdings" panose="05000000000000000000" pitchFamily="2" charset="2"/>
              </a:rPr>
              <a:t> </a:t>
            </a:r>
            <a:r>
              <a:rPr lang="en-US" sz="1800" dirty="0">
                <a:gradFill>
                  <a:gsLst>
                    <a:gs pos="1250">
                      <a:schemeClr val="tx1"/>
                    </a:gs>
                    <a:gs pos="100000">
                      <a:schemeClr val="tx1"/>
                    </a:gs>
                  </a:gsLst>
                  <a:lin ang="5400000" scaled="0"/>
                </a:gradFill>
              </a:rPr>
              <a:t>Order service</a:t>
            </a:r>
          </a:p>
          <a:p>
            <a:pPr lvl="1"/>
            <a:r>
              <a:rPr lang="en-US" sz="1800" dirty="0">
                <a:gradFill>
                  <a:gsLst>
                    <a:gs pos="1250">
                      <a:schemeClr val="tx1"/>
                    </a:gs>
                    <a:gs pos="100000">
                      <a:schemeClr val="tx1"/>
                    </a:gs>
                  </a:gsLst>
                  <a:lin ang="5400000" scaled="0"/>
                </a:gradFill>
              </a:rPr>
              <a:t>Web page/cache data gets out of sync with back-end truth</a:t>
            </a:r>
          </a:p>
          <a:p>
            <a:pPr lvl="1"/>
            <a:r>
              <a:rPr lang="en-US" sz="1800" dirty="0">
                <a:gradFill>
                  <a:gsLst>
                    <a:gs pos="1250">
                      <a:schemeClr val="tx1"/>
                    </a:gs>
                    <a:gs pos="100000">
                      <a:schemeClr val="tx1"/>
                    </a:gs>
                  </a:gsLst>
                  <a:lin ang="5400000" scaled="0"/>
                </a:gradFill>
              </a:rPr>
              <a:t>CQRS: writes are asynchronous; reads are synchronous </a:t>
            </a:r>
          </a:p>
          <a:p>
            <a:pPr marL="342900" lvl="1" indent="0">
              <a:buNone/>
            </a:pPr>
            <a:endParaRPr lang="en-US" sz="1800" dirty="0">
              <a:gradFill>
                <a:gsLst>
                  <a:gs pos="1250">
                    <a:schemeClr val="tx1"/>
                  </a:gs>
                  <a:gs pos="100000">
                    <a:schemeClr val="tx1"/>
                  </a:gs>
                </a:gsLst>
                <a:lin ang="5400000" scaled="0"/>
              </a:gradFill>
            </a:endParaRPr>
          </a:p>
          <a:p>
            <a:r>
              <a:rPr lang="en-US" sz="1800" b="1" dirty="0">
                <a:gradFill>
                  <a:gsLst>
                    <a:gs pos="1250">
                      <a:schemeClr val="tx1"/>
                    </a:gs>
                    <a:gs pos="100000">
                      <a:schemeClr val="tx1"/>
                    </a:gs>
                  </a:gsLst>
                  <a:lin ang="5400000" scaled="0"/>
                </a:gradFill>
                <a:latin typeface="+mn-lt"/>
              </a:rPr>
              <a:t>Apology-based computing</a:t>
            </a:r>
          </a:p>
          <a:p>
            <a:pPr lvl="1"/>
            <a:r>
              <a:rPr lang="en-US" sz="1800" dirty="0">
                <a:gradFill>
                  <a:gsLst>
                    <a:gs pos="1250">
                      <a:schemeClr val="tx1"/>
                    </a:gs>
                    <a:gs pos="100000">
                      <a:schemeClr val="tx1"/>
                    </a:gs>
                  </a:gsLst>
                  <a:lin ang="5400000" scaled="0"/>
                </a:gradFill>
              </a:rPr>
              <a:t>If software models the real world, then the real world is the truth</a:t>
            </a:r>
          </a:p>
          <a:p>
            <a:pPr lvl="2"/>
            <a:r>
              <a:rPr lang="en-US" sz="1800" dirty="0">
                <a:gradFill>
                  <a:gsLst>
                    <a:gs pos="1250">
                      <a:schemeClr val="tx1"/>
                    </a:gs>
                    <a:gs pos="100000">
                      <a:schemeClr val="tx1"/>
                    </a:gs>
                  </a:gsLst>
                  <a:lin ang="5400000" scaled="0"/>
                </a:gradFill>
              </a:rPr>
              <a:t>Physical example: Item physically destroyed during shipping</a:t>
            </a:r>
          </a:p>
          <a:p>
            <a:pPr lvl="2"/>
            <a:r>
              <a:rPr lang="en-US" sz="1800" dirty="0">
                <a:gradFill>
                  <a:gsLst>
                    <a:gs pos="1250">
                      <a:schemeClr val="tx1"/>
                    </a:gs>
                    <a:gs pos="100000">
                      <a:schemeClr val="tx1"/>
                    </a:gs>
                  </a:gsLst>
                  <a:lin ang="5400000" scaled="0"/>
                </a:gradFill>
              </a:rPr>
              <a:t>Race condition/stale data example: 2 customers buy 1 remaining item</a:t>
            </a:r>
          </a:p>
          <a:p>
            <a:pPr lvl="1"/>
            <a:r>
              <a:rPr lang="en-US" sz="1800" dirty="0">
                <a:gradFill>
                  <a:gsLst>
                    <a:gs pos="1250">
                      <a:schemeClr val="tx1"/>
                    </a:gs>
                    <a:gs pos="100000">
                      <a:schemeClr val="tx1"/>
                    </a:gs>
                  </a:gsLst>
                  <a:lin ang="5400000" scaled="0"/>
                </a:gradFill>
              </a:rPr>
              <a:t>Real world: Apologize to customer &amp; ship late, give refund/discount, etc.</a:t>
            </a:r>
          </a:p>
        </p:txBody>
      </p:sp>
    </p:spTree>
    <p:extLst>
      <p:ext uri="{BB962C8B-B14F-4D97-AF65-F5344CB8AC3E}">
        <p14:creationId xmlns:p14="http://schemas.microsoft.com/office/powerpoint/2010/main" val="542470509"/>
      </p:ext>
    </p:extLst>
  </p:cSld>
  <p:clrMapOvr>
    <a:masterClrMapping/>
  </p:clrMapOvr>
  <p:transition>
    <p:fade/>
  </p:transition>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CQRS: Command Query Responsibility Segregation</a:t>
            </a:r>
          </a:p>
        </p:txBody>
      </p:sp>
      <p:sp>
        <p:nvSpPr>
          <p:cNvPr id="21" name="Text Placeholder 20"/>
          <p:cNvSpPr>
            <a:spLocks noGrp="1"/>
          </p:cNvSpPr>
          <p:nvPr>
            <p:ph type="body" sz="quarter" idx="4294967295"/>
          </p:nvPr>
        </p:nvSpPr>
        <p:spPr>
          <a:xfrm>
            <a:off x="447883" y="1212850"/>
            <a:ext cx="11436142" cy="1111250"/>
          </a:xfrm>
        </p:spPr>
        <p:txBody>
          <a:bodyPr/>
          <a:lstStyle/>
          <a:p>
            <a:r>
              <a:rPr lang="en-US" sz="1800" b="1" dirty="0">
                <a:latin typeface="+mn-lt"/>
              </a:rPr>
              <a:t>Decouples command &amp; query data models</a:t>
            </a:r>
          </a:p>
          <a:p>
            <a:pPr lvl="1"/>
            <a:r>
              <a:rPr lang="en-US" sz="1800" dirty="0"/>
              <a:t>Each view can be complex (with relations) &amp; (re)built in background</a:t>
            </a:r>
          </a:p>
        </p:txBody>
      </p:sp>
      <p:sp>
        <p:nvSpPr>
          <p:cNvPr id="52" name="Can 14"/>
          <p:cNvSpPr/>
          <p:nvPr/>
        </p:nvSpPr>
        <p:spPr bwMode="auto">
          <a:xfrm>
            <a:off x="8217940" y="4820221"/>
            <a:ext cx="3224158" cy="1374433"/>
          </a:xfrm>
          <a:prstGeom prst="can">
            <a:avLst/>
          </a:prstGeom>
          <a:solidFill>
            <a:srgbClr val="F60000"/>
          </a:solidFill>
          <a:ln w="3175" cap="flat" cmpd="sng" algn="ctr">
            <a:solidFill>
              <a:srgbClr val="F60000"/>
            </a:solidFill>
            <a:prstDash val="solid"/>
            <a:headEnd type="none" w="med" len="med"/>
            <a:tailEnd type="none" w="med" len="med"/>
          </a:ln>
          <a:effectLst/>
        </p:spPr>
        <p:txBody>
          <a:bodyPr vert="horz" wrap="square" lIns="466302" tIns="47558" rIns="0" bIns="47558" numCol="1" rtlCol="0" anchor="t" anchorCtr="0" compatLnSpc="1">
            <a:prstTxWarp prst="textNoShape">
              <a:avLst/>
            </a:prstTxWarp>
            <a:spAutoFit/>
          </a:bodyPr>
          <a:lstStyle/>
          <a:p>
            <a:pPr marL="0" marR="0" lvl="0" indent="0" defTabSz="950846" eaLnBrk="1" fontAlgn="base" latinLnBrk="0" hangingPunct="1">
              <a:lnSpc>
                <a:spcPct val="100000"/>
              </a:lnSpc>
              <a:spcBef>
                <a:spcPct val="0"/>
              </a:spcBef>
              <a:spcAft>
                <a:spcPct val="0"/>
              </a:spcAft>
              <a:buClrTx/>
              <a:buSzTx/>
              <a:buFontTx/>
              <a:buNone/>
              <a:tabLst/>
              <a:defRPr/>
            </a:pPr>
            <a: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 store</a:t>
            </a:r>
            <a:b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(views)</a:t>
            </a:r>
          </a:p>
        </p:txBody>
      </p:sp>
      <p:cxnSp>
        <p:nvCxnSpPr>
          <p:cNvPr id="53" name="Straight Arrow Connector 52"/>
          <p:cNvCxnSpPr>
            <a:cxnSpLocks/>
            <a:endCxn id="52" idx="0"/>
          </p:cNvCxnSpPr>
          <p:nvPr/>
        </p:nvCxnSpPr>
        <p:spPr>
          <a:xfrm>
            <a:off x="9830019" y="4083089"/>
            <a:ext cx="0" cy="1074762"/>
          </a:xfrm>
          <a:prstGeom prst="straightConnector1">
            <a:avLst/>
          </a:prstGeom>
          <a:noFill/>
          <a:ln w="57150" cap="flat" cmpd="sng" algn="ctr">
            <a:solidFill>
              <a:srgbClr val="505050">
                <a:lumMod val="75000"/>
                <a:lumOff val="25000"/>
              </a:srgbClr>
            </a:solidFill>
            <a:prstDash val="sysDot"/>
            <a:tailEnd type="triangle"/>
          </a:ln>
          <a:effectLst/>
        </p:spPr>
      </p:cxnSp>
      <p:sp>
        <p:nvSpPr>
          <p:cNvPr id="54" name="Can 53"/>
          <p:cNvSpPr/>
          <p:nvPr/>
        </p:nvSpPr>
        <p:spPr bwMode="auto">
          <a:xfrm>
            <a:off x="8207138" y="2833549"/>
            <a:ext cx="3224158" cy="1374433"/>
          </a:xfrm>
          <a:prstGeom prst="can">
            <a:avLst/>
          </a:prstGeom>
          <a:solidFill>
            <a:srgbClr val="F60000"/>
          </a:solidFill>
          <a:ln w="3175" cap="flat" cmpd="sng" algn="ctr">
            <a:solidFill>
              <a:srgbClr val="F60000"/>
            </a:solidFill>
            <a:prstDash val="solid"/>
            <a:headEnd type="none" w="med" len="med"/>
            <a:tailEnd type="none" w="med" len="med"/>
          </a:ln>
          <a:effectLst/>
        </p:spPr>
        <p:txBody>
          <a:bodyPr vert="horz" wrap="square" lIns="466302" tIns="47558" rIns="0" bIns="47558" numCol="1" rtlCol="0" anchor="t" anchorCtr="0" compatLnSpc="1">
            <a:prstTxWarp prst="textNoShape">
              <a:avLst/>
            </a:prstTxWarp>
            <a:spAutoFit/>
          </a:bodyPr>
          <a:lstStyle/>
          <a:p>
            <a:pPr marL="0" marR="0" lvl="0" indent="0" defTabSz="950846" eaLnBrk="1" fontAlgn="base" latinLnBrk="0" hangingPunct="1">
              <a:lnSpc>
                <a:spcPct val="100000"/>
              </a:lnSpc>
              <a:spcBef>
                <a:spcPct val="0"/>
              </a:spcBef>
              <a:spcAft>
                <a:spcPct val="0"/>
              </a:spcAft>
              <a:buClrTx/>
              <a:buSzTx/>
              <a:buFontTx/>
              <a:buNone/>
              <a:tabLst/>
              <a:defRPr/>
            </a:pPr>
            <a: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Data store</a:t>
            </a:r>
            <a:b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br>
            <a:r>
              <a:rPr kumimoji="0" lang="en-US" sz="2448" b="1"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rPr>
              <a:t>(tables)</a:t>
            </a:r>
          </a:p>
        </p:txBody>
      </p:sp>
      <p:cxnSp>
        <p:nvCxnSpPr>
          <p:cNvPr id="55" name="Straight Arrow Connector 54"/>
          <p:cNvCxnSpPr>
            <a:cxnSpLocks/>
            <a:stCxn id="59" idx="3"/>
            <a:endCxn id="58" idx="1"/>
          </p:cNvCxnSpPr>
          <p:nvPr/>
        </p:nvCxnSpPr>
        <p:spPr>
          <a:xfrm flipV="1">
            <a:off x="2438616" y="3520752"/>
            <a:ext cx="2553412" cy="625639"/>
          </a:xfrm>
          <a:prstGeom prst="straightConnector1">
            <a:avLst/>
          </a:prstGeom>
          <a:noFill/>
          <a:ln w="57150" cap="flat" cmpd="sng" algn="ctr">
            <a:solidFill>
              <a:srgbClr val="505050">
                <a:lumMod val="75000"/>
                <a:lumOff val="25000"/>
              </a:srgbClr>
            </a:solidFill>
            <a:prstDash val="solid"/>
            <a:tailEnd type="triangle"/>
          </a:ln>
          <a:effectLst/>
        </p:spPr>
      </p:cxnSp>
      <p:cxnSp>
        <p:nvCxnSpPr>
          <p:cNvPr id="56" name="Straight Arrow Connector 55"/>
          <p:cNvCxnSpPr>
            <a:cxnSpLocks/>
            <a:stCxn id="59" idx="3"/>
            <a:endCxn id="57" idx="1"/>
          </p:cNvCxnSpPr>
          <p:nvPr/>
        </p:nvCxnSpPr>
        <p:spPr>
          <a:xfrm>
            <a:off x="2438616" y="4146390"/>
            <a:ext cx="2553412" cy="1354702"/>
          </a:xfrm>
          <a:prstGeom prst="straightConnector1">
            <a:avLst/>
          </a:prstGeom>
          <a:noFill/>
          <a:ln w="57150" cap="flat" cmpd="sng" algn="ctr">
            <a:solidFill>
              <a:srgbClr val="505050">
                <a:lumMod val="75000"/>
                <a:lumOff val="25000"/>
              </a:srgbClr>
            </a:solidFill>
            <a:prstDash val="solid"/>
            <a:tailEnd type="triangle"/>
          </a:ln>
          <a:effectLst/>
        </p:spPr>
      </p:cxnSp>
      <p:sp>
        <p:nvSpPr>
          <p:cNvPr id="57" name="Rectangle 56"/>
          <p:cNvSpPr/>
          <p:nvPr/>
        </p:nvSpPr>
        <p:spPr>
          <a:xfrm>
            <a:off x="4992028" y="5069809"/>
            <a:ext cx="2541174" cy="862566"/>
          </a:xfrm>
          <a:prstGeom prst="rect">
            <a:avLst/>
          </a:prstGeom>
          <a:solidFill>
            <a:srgbClr val="0070C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Query</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Processor</a:t>
            </a:r>
          </a:p>
        </p:txBody>
      </p:sp>
      <p:sp>
        <p:nvSpPr>
          <p:cNvPr id="58" name="Rectangle 57"/>
          <p:cNvSpPr/>
          <p:nvPr/>
        </p:nvSpPr>
        <p:spPr>
          <a:xfrm>
            <a:off x="4992028" y="3089468"/>
            <a:ext cx="2541174" cy="862566"/>
          </a:xfrm>
          <a:prstGeom prst="rect">
            <a:avLst/>
          </a:prstGeom>
          <a:solidFill>
            <a:srgbClr val="0070C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Command Processor</a:t>
            </a:r>
          </a:p>
        </p:txBody>
      </p:sp>
      <p:sp>
        <p:nvSpPr>
          <p:cNvPr id="59" name="Rectangle 58"/>
          <p:cNvSpPr/>
          <p:nvPr/>
        </p:nvSpPr>
        <p:spPr bwMode="auto">
          <a:xfrm>
            <a:off x="447883" y="3715107"/>
            <a:ext cx="1990733" cy="862566"/>
          </a:xfrm>
          <a:prstGeom prst="rect">
            <a:avLst/>
          </a:prstGeom>
          <a:gradFill flip="none" rotWithShape="1">
            <a:gsLst>
              <a:gs pos="0">
                <a:srgbClr val="B4009E">
                  <a:lumMod val="40000"/>
                  <a:lumOff val="60000"/>
                </a:srgbClr>
              </a:gs>
              <a:gs pos="19000">
                <a:srgbClr val="B4009E">
                  <a:lumMod val="95000"/>
                  <a:lumOff val="5000"/>
                </a:srgbClr>
              </a:gs>
              <a:gs pos="100000">
                <a:srgbClr val="B4009E">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User</a:t>
            </a:r>
            <a:br>
              <a:rPr kumimoji="0" lang="en-US" sz="2448" b="1" i="0" u="none" strike="noStrike" kern="0" cap="none" spc="0" normalizeH="0" baseline="0" noProof="0" dirty="0">
                <a:ln>
                  <a:noFill/>
                </a:ln>
                <a:solidFill>
                  <a:srgbClr val="FFFFFF"/>
                </a:solidFill>
                <a:effectLst/>
                <a:uLnTx/>
                <a:uFillTx/>
                <a:cs typeface="Segoe UI" panose="020B0502040204020203" pitchFamily="34" charset="0"/>
              </a:rPr>
            </a:br>
            <a:r>
              <a:rPr kumimoji="0" lang="en-US" sz="2448" b="1" i="0" u="none" strike="noStrike" kern="0" cap="none" spc="0" normalizeH="0" baseline="0" noProof="0" dirty="0">
                <a:ln>
                  <a:noFill/>
                </a:ln>
                <a:solidFill>
                  <a:srgbClr val="FFFFFF"/>
                </a:solidFill>
                <a:effectLst/>
                <a:uLnTx/>
                <a:uFillTx/>
                <a:cs typeface="Segoe UI" panose="020B0502040204020203" pitchFamily="34" charset="0"/>
              </a:rPr>
              <a:t> Interface</a:t>
            </a:r>
          </a:p>
        </p:txBody>
      </p:sp>
      <p:sp>
        <p:nvSpPr>
          <p:cNvPr id="60" name="Rectangle: Rounded Corners 15"/>
          <p:cNvSpPr/>
          <p:nvPr/>
        </p:nvSpPr>
        <p:spPr bwMode="auto">
          <a:xfrm>
            <a:off x="4604500" y="2500803"/>
            <a:ext cx="7015313" cy="3825455"/>
          </a:xfrm>
          <a:prstGeom prst="roundRect">
            <a:avLst>
              <a:gd name="adj" fmla="val 6663"/>
            </a:avLst>
          </a:prstGeom>
          <a:noFill/>
          <a:ln w="38100" cap="flat" cmpd="sng" algn="ctr">
            <a:solidFill>
              <a:srgbClr val="505050"/>
            </a:solidFill>
            <a:prstDash val="sysDot"/>
            <a:headEnd type="none" w="med" len="med"/>
            <a:tailEnd type="none" w="med" len="med"/>
          </a:ln>
          <a:effectLst/>
        </p:spPr>
        <p:txBody>
          <a:bodyPr vert="horz" wrap="square" lIns="0" tIns="47565" rIns="0" bIns="47565" numCol="1" rtlCol="0" anchor="t" anchorCtr="0" compatLnSpc="1">
            <a:prstTxWarp prst="textNoShape">
              <a:avLst/>
            </a:prstTxWarp>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2856" b="1" i="0" u="none" strike="noStrike" kern="0" cap="none" spc="0" normalizeH="0" baseline="0" noProof="0" dirty="0">
                <a:ln>
                  <a:noFill/>
                </a:ln>
                <a:solidFill>
                  <a:srgbClr val="505050"/>
                </a:solidFill>
                <a:effectLst/>
                <a:uLnTx/>
                <a:uFillTx/>
                <a:latin typeface="Segoe UI"/>
                <a:ea typeface="+mn-ea"/>
                <a:cs typeface="+mn-cs"/>
              </a:rPr>
              <a:t>Service</a:t>
            </a:r>
          </a:p>
        </p:txBody>
      </p:sp>
      <p:pic>
        <p:nvPicPr>
          <p:cNvPr id="61" name="Graphic 16" descr="Document"/>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82010" y="5176200"/>
            <a:ext cx="932603" cy="932603"/>
          </a:xfrm>
          <a:prstGeom prst="rect">
            <a:avLst/>
          </a:prstGeom>
        </p:spPr>
      </p:pic>
      <p:pic>
        <p:nvPicPr>
          <p:cNvPr id="62" name="Graphic 21" descr="Table"/>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2010" y="3192234"/>
            <a:ext cx="932603" cy="932603"/>
          </a:xfrm>
          <a:prstGeom prst="rect">
            <a:avLst/>
          </a:prstGeom>
        </p:spPr>
      </p:pic>
      <p:cxnSp>
        <p:nvCxnSpPr>
          <p:cNvPr id="63" name="Straight Arrow Connector 62"/>
          <p:cNvCxnSpPr>
            <a:cxnSpLocks/>
            <a:stCxn id="58" idx="3"/>
            <a:endCxn id="54" idx="2"/>
          </p:cNvCxnSpPr>
          <p:nvPr/>
        </p:nvCxnSpPr>
        <p:spPr>
          <a:xfrm flipV="1">
            <a:off x="7533202" y="3508810"/>
            <a:ext cx="673936" cy="11942"/>
          </a:xfrm>
          <a:prstGeom prst="straightConnector1">
            <a:avLst/>
          </a:prstGeom>
          <a:noFill/>
          <a:ln w="57150" cap="flat" cmpd="sng" algn="ctr">
            <a:solidFill>
              <a:srgbClr val="505050">
                <a:lumMod val="75000"/>
                <a:lumOff val="25000"/>
              </a:srgbClr>
            </a:solidFill>
            <a:prstDash val="solid"/>
            <a:tailEnd type="triangle"/>
          </a:ln>
          <a:effectLst/>
        </p:spPr>
      </p:cxnSp>
      <p:cxnSp>
        <p:nvCxnSpPr>
          <p:cNvPr id="64" name="Straight Arrow Connector 63"/>
          <p:cNvCxnSpPr>
            <a:cxnSpLocks/>
            <a:stCxn id="57" idx="3"/>
            <a:endCxn id="52" idx="2"/>
          </p:cNvCxnSpPr>
          <p:nvPr/>
        </p:nvCxnSpPr>
        <p:spPr>
          <a:xfrm flipV="1">
            <a:off x="7533202" y="5495481"/>
            <a:ext cx="684738" cy="5612"/>
          </a:xfrm>
          <a:prstGeom prst="straightConnector1">
            <a:avLst/>
          </a:prstGeom>
          <a:noFill/>
          <a:ln w="57150" cap="flat" cmpd="sng" algn="ctr">
            <a:solidFill>
              <a:srgbClr val="505050">
                <a:lumMod val="75000"/>
                <a:lumOff val="25000"/>
              </a:srgbClr>
            </a:solidFill>
            <a:prstDash val="solid"/>
            <a:tailEnd type="triangle"/>
          </a:ln>
          <a:effectLst/>
        </p:spPr>
      </p:cxnSp>
      <p:sp>
        <p:nvSpPr>
          <p:cNvPr id="66" name="TextBox 65"/>
          <p:cNvSpPr txBox="1"/>
          <p:nvPr/>
        </p:nvSpPr>
        <p:spPr>
          <a:xfrm rot="20813512">
            <a:off x="3260500" y="3703855"/>
            <a:ext cx="981035" cy="653573"/>
          </a:xfrm>
          <a:prstGeom prst="rect">
            <a:avLst/>
          </a:prstGeom>
          <a:noFill/>
        </p:spPr>
        <p:txBody>
          <a:bodyPr wrap="square" lIns="186521" tIns="149217" rIns="186521" bIns="149217" rtlCol="0">
            <a:sp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505050"/>
                </a:solidFill>
                <a:effectLst/>
                <a:uLnTx/>
                <a:uFillTx/>
              </a:rPr>
              <a:t>ACK</a:t>
            </a:r>
            <a:endParaRPr kumimoji="0" lang="en-US" sz="224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7" name="TextBox 66"/>
          <p:cNvSpPr txBox="1"/>
          <p:nvPr/>
        </p:nvSpPr>
        <p:spPr>
          <a:xfrm rot="1688718">
            <a:off x="3122207" y="4694957"/>
            <a:ext cx="1038948" cy="653573"/>
          </a:xfrm>
          <a:prstGeom prst="rect">
            <a:avLst/>
          </a:prstGeom>
          <a:noFill/>
        </p:spPr>
        <p:txBody>
          <a:bodyPr wrap="square" lIns="186521" tIns="149217" rIns="186521" bIns="149217" rtlCol="0">
            <a:sp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505050"/>
                </a:solidFill>
                <a:effectLst/>
                <a:uLnTx/>
                <a:uFillTx/>
              </a:rPr>
              <a:t>Data</a:t>
            </a:r>
            <a:endParaRPr kumimoji="0" lang="en-US" sz="224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8" name="TextBox 67"/>
          <p:cNvSpPr txBox="1"/>
          <p:nvPr/>
        </p:nvSpPr>
        <p:spPr>
          <a:xfrm>
            <a:off x="9788074" y="4080107"/>
            <a:ext cx="1703012" cy="877622"/>
          </a:xfrm>
          <a:prstGeom prst="rect">
            <a:avLst/>
          </a:prstGeom>
          <a:noFill/>
        </p:spPr>
        <p:txBody>
          <a:bodyPr wrap="square" lIns="186521" tIns="149217" rIns="186521" bIns="149217" rtlCol="0">
            <a:sp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1836" b="0" i="0" u="none" strike="noStrike" kern="0" cap="none" spc="0" normalizeH="0" baseline="0" noProof="0" dirty="0">
                <a:ln>
                  <a:noFill/>
                </a:ln>
                <a:solidFill>
                  <a:srgbClr val="505050"/>
                </a:solidFill>
                <a:effectLst/>
                <a:uLnTx/>
                <a:uFillTx/>
              </a:rPr>
              <a:t>Eventual</a:t>
            </a:r>
            <a:br>
              <a:rPr kumimoji="0" lang="en-US" sz="1836" b="0" i="0" u="none" strike="noStrike" kern="0" cap="none" spc="0" normalizeH="0" baseline="0" noProof="0" dirty="0">
                <a:ln>
                  <a:noFill/>
                </a:ln>
                <a:solidFill>
                  <a:srgbClr val="505050"/>
                </a:solidFill>
                <a:effectLst/>
                <a:uLnTx/>
                <a:uFillTx/>
              </a:rPr>
            </a:br>
            <a:r>
              <a:rPr kumimoji="0" lang="en-US" sz="1836" b="0" i="0" u="none" strike="noStrike" kern="0" cap="none" spc="0" normalizeH="0" baseline="0" noProof="0" dirty="0">
                <a:ln>
                  <a:noFill/>
                </a:ln>
                <a:solidFill>
                  <a:srgbClr val="505050"/>
                </a:solidFill>
                <a:effectLst/>
                <a:uLnTx/>
                <a:uFillTx/>
              </a:rPr>
              <a:t>consistency</a:t>
            </a:r>
            <a:endParaRPr kumimoji="0" lang="en-US" sz="1836" b="0"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69" name="TextBox 68">
            <a:extLst>
              <a:ext uri="{FF2B5EF4-FFF2-40B4-BE49-F238E27FC236}">
                <a16:creationId xmlns:a16="http://schemas.microsoft.com/office/drawing/2014/main" id="{1CA79BFC-A422-4F1D-BF5F-16E6007292E7}"/>
              </a:ext>
            </a:extLst>
          </p:cNvPr>
          <p:cNvSpPr txBox="1"/>
          <p:nvPr/>
        </p:nvSpPr>
        <p:spPr>
          <a:xfrm rot="20765445">
            <a:off x="2684192" y="3334585"/>
            <a:ext cx="1765745" cy="646699"/>
          </a:xfrm>
          <a:prstGeom prst="rect">
            <a:avLst/>
          </a:prstGeom>
          <a:noFill/>
        </p:spPr>
        <p:txBody>
          <a:bodyPr wrap="square" lIns="186521" tIns="149217" rIns="186521" bIns="149217" rtlCol="0">
            <a:sp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2244" b="1" i="0" u="none" strike="noStrike" kern="0" cap="none" spc="0" normalizeH="0" baseline="0" noProof="0" dirty="0">
                <a:ln>
                  <a:noFill/>
                </a:ln>
                <a:solidFill>
                  <a:srgbClr val="505050"/>
                </a:solidFill>
                <a:effectLst/>
                <a:uLnTx/>
                <a:uFillTx/>
              </a:rPr>
              <a:t>Command</a:t>
            </a:r>
            <a:endParaRPr kumimoji="0" lang="en-US" sz="2244" b="1" i="0" u="none" strike="noStrike" kern="0" cap="none" spc="0" normalizeH="0" baseline="0" noProof="0" dirty="0">
              <a:ln>
                <a:noFill/>
              </a:ln>
              <a:gradFill>
                <a:gsLst>
                  <a:gs pos="0">
                    <a:srgbClr val="FFFFFF"/>
                  </a:gs>
                  <a:gs pos="100000">
                    <a:srgbClr val="FFFFFF"/>
                  </a:gs>
                </a:gsLst>
                <a:lin ang="5400000" scaled="0"/>
              </a:gradFill>
              <a:effectLst/>
              <a:uLnTx/>
              <a:uFillTx/>
            </a:endParaRPr>
          </a:p>
        </p:txBody>
      </p:sp>
      <p:sp>
        <p:nvSpPr>
          <p:cNvPr id="70" name="TextBox 69">
            <a:extLst>
              <a:ext uri="{FF2B5EF4-FFF2-40B4-BE49-F238E27FC236}">
                <a16:creationId xmlns:a16="http://schemas.microsoft.com/office/drawing/2014/main" id="{1FF44537-4265-4FEB-BEB8-35BE37DCDF62}"/>
              </a:ext>
            </a:extLst>
          </p:cNvPr>
          <p:cNvSpPr txBox="1"/>
          <p:nvPr/>
        </p:nvSpPr>
        <p:spPr>
          <a:xfrm rot="1688718">
            <a:off x="3335447" y="4358540"/>
            <a:ext cx="1223963" cy="653573"/>
          </a:xfrm>
          <a:prstGeom prst="rect">
            <a:avLst/>
          </a:prstGeom>
          <a:noFill/>
        </p:spPr>
        <p:txBody>
          <a:bodyPr wrap="square" lIns="186521" tIns="149217" rIns="186521" bIns="149217" rtlCol="0">
            <a:spAutoFit/>
          </a:bodyPr>
          <a:lstStyle/>
          <a:p>
            <a:pPr marL="0" marR="0" lvl="0" indent="0" defTabSz="951028" eaLnBrk="1" fontAlgn="base" latinLnBrk="0" hangingPunct="1">
              <a:lnSpc>
                <a:spcPct val="100000"/>
              </a:lnSpc>
              <a:spcBef>
                <a:spcPct val="0"/>
              </a:spcBef>
              <a:spcAft>
                <a:spcPct val="0"/>
              </a:spcAft>
              <a:buClrTx/>
              <a:buSzTx/>
              <a:buFontTx/>
              <a:buNone/>
              <a:tabLst/>
              <a:defRPr/>
            </a:pPr>
            <a:r>
              <a:rPr kumimoji="0" lang="en-US" sz="2244" b="1" i="0" u="none" strike="noStrike" kern="0" cap="none" spc="0" normalizeH="0" baseline="0" noProof="0" dirty="0">
                <a:ln>
                  <a:noFill/>
                </a:ln>
                <a:gradFill>
                  <a:gsLst>
                    <a:gs pos="0">
                      <a:srgbClr val="FFFFFF"/>
                    </a:gs>
                    <a:gs pos="100000">
                      <a:srgbClr val="FFFFFF"/>
                    </a:gs>
                  </a:gsLst>
                  <a:lin ang="5400000" scaled="0"/>
                </a:gradFill>
                <a:effectLst/>
                <a:uLnTx/>
                <a:uFillTx/>
              </a:rPr>
              <a:t>Query</a:t>
            </a:r>
          </a:p>
        </p:txBody>
      </p:sp>
    </p:spTree>
    <p:extLst>
      <p:ext uri="{BB962C8B-B14F-4D97-AF65-F5344CB8AC3E}">
        <p14:creationId xmlns:p14="http://schemas.microsoft.com/office/powerpoint/2010/main" val="5871935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wipe(left)">
                                      <p:cBhvr>
                                        <p:cTn id="7" dur="500"/>
                                        <p:tgtEl>
                                          <p:spTgt spid="5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wipe(left)">
                                      <p:cBhvr>
                                        <p:cTn id="15" dur="500"/>
                                        <p:tgtEl>
                                          <p:spTgt spid="6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63"/>
                                        </p:tgtEl>
                                      </p:cBhvr>
                                    </p:animEffect>
                                    <p:set>
                                      <p:cBhvr>
                                        <p:cTn id="20" dur="1" fill="hold">
                                          <p:stCondLst>
                                            <p:cond delay="499"/>
                                          </p:stCondLst>
                                        </p:cTn>
                                        <p:tgtEl>
                                          <p:spTgt spid="63"/>
                                        </p:tgtEl>
                                        <p:attrNameLst>
                                          <p:attrName>style.visibility</p:attrName>
                                        </p:attrNameLst>
                                      </p:cBhvr>
                                      <p:to>
                                        <p:strVal val="hidden"/>
                                      </p:to>
                                    </p:se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xit" presetSubtype="2" fill="hold" grpId="1" nodeType="clickEffect">
                                  <p:stCondLst>
                                    <p:cond delay="0"/>
                                  </p:stCondLst>
                                  <p:childTnLst>
                                    <p:animEffect transition="out" filter="wipe(right)">
                                      <p:cBhvr>
                                        <p:cTn id="28" dur="500"/>
                                        <p:tgtEl>
                                          <p:spTgt spid="66"/>
                                        </p:tgtEl>
                                      </p:cBhvr>
                                    </p:animEffect>
                                    <p:set>
                                      <p:cBhvr>
                                        <p:cTn id="29" dur="1" fill="hold">
                                          <p:stCondLst>
                                            <p:cond delay="499"/>
                                          </p:stCondLst>
                                        </p:cTn>
                                        <p:tgtEl>
                                          <p:spTgt spid="66"/>
                                        </p:tgtEl>
                                        <p:attrNameLst>
                                          <p:attrName>style.visibility</p:attrName>
                                        </p:attrNameLst>
                                      </p:cBhvr>
                                      <p:to>
                                        <p:strVal val="hidden"/>
                                      </p:to>
                                    </p:set>
                                  </p:childTnLst>
                                </p:cTn>
                              </p:par>
                              <p:par>
                                <p:cTn id="30" presetID="22" presetClass="exit" presetSubtype="2" fill="hold" nodeType="withEffect">
                                  <p:stCondLst>
                                    <p:cond delay="0"/>
                                  </p:stCondLst>
                                  <p:childTnLst>
                                    <p:animEffect transition="out" filter="wipe(right)">
                                      <p:cBhvr>
                                        <p:cTn id="31" dur="500"/>
                                        <p:tgtEl>
                                          <p:spTgt spid="55"/>
                                        </p:tgtEl>
                                      </p:cBhvr>
                                    </p:animEffect>
                                    <p:set>
                                      <p:cBhvr>
                                        <p:cTn id="32" dur="1" fill="hold">
                                          <p:stCondLst>
                                            <p:cond delay="499"/>
                                          </p:stCondLst>
                                        </p:cTn>
                                        <p:tgtEl>
                                          <p:spTgt spid="55"/>
                                        </p:tgtEl>
                                        <p:attrNameLst>
                                          <p:attrName>style.visibility</p:attrName>
                                        </p:attrNameLst>
                                      </p:cBhvr>
                                      <p:to>
                                        <p:strVal val="hidden"/>
                                      </p:to>
                                    </p:set>
                                  </p:childTnLst>
                                </p:cTn>
                              </p:par>
                              <p:par>
                                <p:cTn id="33" presetID="22" presetClass="exit" presetSubtype="2" fill="hold" grpId="1" nodeType="withEffect">
                                  <p:stCondLst>
                                    <p:cond delay="0"/>
                                  </p:stCondLst>
                                  <p:childTnLst>
                                    <p:animEffect transition="out" filter="wipe(right)">
                                      <p:cBhvr>
                                        <p:cTn id="34" dur="500"/>
                                        <p:tgtEl>
                                          <p:spTgt spid="69"/>
                                        </p:tgtEl>
                                      </p:cBhvr>
                                    </p:animEffect>
                                    <p:set>
                                      <p:cBhvr>
                                        <p:cTn id="35" dur="1" fill="hold">
                                          <p:stCondLst>
                                            <p:cond delay="499"/>
                                          </p:stCondLst>
                                        </p:cTn>
                                        <p:tgtEl>
                                          <p:spTgt spid="69"/>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up)">
                                      <p:cBhvr>
                                        <p:cTn id="40" dur="1000"/>
                                        <p:tgtEl>
                                          <p:spTgt spid="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56"/>
                                        </p:tgtEl>
                                        <p:attrNameLst>
                                          <p:attrName>style.visibility</p:attrName>
                                        </p:attrNameLst>
                                      </p:cBhvr>
                                      <p:to>
                                        <p:strVal val="visible"/>
                                      </p:to>
                                    </p:set>
                                    <p:animEffect transition="in" filter="wipe(left)">
                                      <p:cBhvr>
                                        <p:cTn id="48" dur="500"/>
                                        <p:tgtEl>
                                          <p:spTgt spid="56"/>
                                        </p:tgtEl>
                                      </p:cBhvr>
                                    </p:animEffect>
                                  </p:childTnLst>
                                </p:cTn>
                              </p:par>
                            </p:childTnLst>
                          </p:cTn>
                        </p:par>
                        <p:par>
                          <p:cTn id="49" fill="hold">
                            <p:stCondLst>
                              <p:cond delay="500"/>
                            </p:stCondLst>
                            <p:childTnLst>
                              <p:par>
                                <p:cTn id="50" presetID="10" presetClass="entr" presetSubtype="0" fill="hold" grpId="0" nodeType="afterEffect">
                                  <p:stCondLst>
                                    <p:cond delay="0"/>
                                  </p:stCondLst>
                                  <p:childTnLst>
                                    <p:set>
                                      <p:cBhvr>
                                        <p:cTn id="51" dur="1" fill="hold">
                                          <p:stCondLst>
                                            <p:cond delay="0"/>
                                          </p:stCondLst>
                                        </p:cTn>
                                        <p:tgtEl>
                                          <p:spTgt spid="70"/>
                                        </p:tgtEl>
                                        <p:attrNameLst>
                                          <p:attrName>style.visibility</p:attrName>
                                        </p:attrNameLst>
                                      </p:cBhvr>
                                      <p:to>
                                        <p:strVal val="visible"/>
                                      </p:to>
                                    </p:set>
                                    <p:animEffect transition="in" filter="fade">
                                      <p:cBhvr>
                                        <p:cTn id="52" dur="500"/>
                                        <p:tgtEl>
                                          <p:spTgt spid="70"/>
                                        </p:tgtEl>
                                      </p:cBhvr>
                                    </p:animEffect>
                                  </p:childTnLst>
                                </p:cTn>
                              </p:par>
                            </p:childTnLst>
                          </p:cTn>
                        </p:par>
                        <p:par>
                          <p:cTn id="53" fill="hold">
                            <p:stCondLst>
                              <p:cond delay="1000"/>
                            </p:stCondLst>
                            <p:childTnLst>
                              <p:par>
                                <p:cTn id="54" presetID="22" presetClass="entr" presetSubtype="8" fill="hold" nodeType="afterEffect">
                                  <p:stCondLst>
                                    <p:cond delay="0"/>
                                  </p:stCondLst>
                                  <p:childTnLst>
                                    <p:set>
                                      <p:cBhvr>
                                        <p:cTn id="55" dur="1" fill="hold">
                                          <p:stCondLst>
                                            <p:cond delay="0"/>
                                          </p:stCondLst>
                                        </p:cTn>
                                        <p:tgtEl>
                                          <p:spTgt spid="64"/>
                                        </p:tgtEl>
                                        <p:attrNameLst>
                                          <p:attrName>style.visibility</p:attrName>
                                        </p:attrNameLst>
                                      </p:cBhvr>
                                      <p:to>
                                        <p:strVal val="visible"/>
                                      </p:to>
                                    </p:set>
                                    <p:animEffect transition="in" filter="wipe(left)">
                                      <p:cBhvr>
                                        <p:cTn id="56" dur="500"/>
                                        <p:tgtEl>
                                          <p:spTgt spid="6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xit" presetSubtype="2" fill="hold" nodeType="clickEffect">
                                  <p:stCondLst>
                                    <p:cond delay="0"/>
                                  </p:stCondLst>
                                  <p:childTnLst>
                                    <p:animEffect transition="out" filter="wipe(right)">
                                      <p:cBhvr>
                                        <p:cTn id="60" dur="500"/>
                                        <p:tgtEl>
                                          <p:spTgt spid="64"/>
                                        </p:tgtEl>
                                      </p:cBhvr>
                                    </p:animEffect>
                                    <p:set>
                                      <p:cBhvr>
                                        <p:cTn id="61" dur="1" fill="hold">
                                          <p:stCondLst>
                                            <p:cond delay="499"/>
                                          </p:stCondLst>
                                        </p:cTn>
                                        <p:tgtEl>
                                          <p:spTgt spid="64"/>
                                        </p:tgtEl>
                                        <p:attrNameLst>
                                          <p:attrName>style.visibility</p:attrName>
                                        </p:attrNameLst>
                                      </p:cBhvr>
                                      <p:to>
                                        <p:strVal val="hidden"/>
                                      </p:to>
                                    </p:set>
                                  </p:childTnLst>
                                </p:cTn>
                              </p:par>
                            </p:childTnLst>
                          </p:cTn>
                        </p:par>
                        <p:par>
                          <p:cTn id="62" fill="hold">
                            <p:stCondLst>
                              <p:cond delay="5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500"/>
                                        <p:tgtEl>
                                          <p:spTgt spid="67"/>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xit" presetSubtype="2" fill="hold" nodeType="clickEffect">
                                  <p:stCondLst>
                                    <p:cond delay="0"/>
                                  </p:stCondLst>
                                  <p:childTnLst>
                                    <p:animEffect transition="out" filter="wipe(right)">
                                      <p:cBhvr>
                                        <p:cTn id="69" dur="500"/>
                                        <p:tgtEl>
                                          <p:spTgt spid="56"/>
                                        </p:tgtEl>
                                      </p:cBhvr>
                                    </p:animEffect>
                                    <p:set>
                                      <p:cBhvr>
                                        <p:cTn id="70" dur="1" fill="hold">
                                          <p:stCondLst>
                                            <p:cond delay="499"/>
                                          </p:stCondLst>
                                        </p:cTn>
                                        <p:tgtEl>
                                          <p:spTgt spid="56"/>
                                        </p:tgtEl>
                                        <p:attrNameLst>
                                          <p:attrName>style.visibility</p:attrName>
                                        </p:attrNameLst>
                                      </p:cBhvr>
                                      <p:to>
                                        <p:strVal val="hidden"/>
                                      </p:to>
                                    </p:set>
                                  </p:childTnLst>
                                </p:cTn>
                              </p:par>
                              <p:par>
                                <p:cTn id="71" presetID="22" presetClass="exit" presetSubtype="2" fill="hold" grpId="1" nodeType="withEffect">
                                  <p:stCondLst>
                                    <p:cond delay="0"/>
                                  </p:stCondLst>
                                  <p:childTnLst>
                                    <p:animEffect transition="out" filter="wipe(right)">
                                      <p:cBhvr>
                                        <p:cTn id="72" dur="500"/>
                                        <p:tgtEl>
                                          <p:spTgt spid="67"/>
                                        </p:tgtEl>
                                      </p:cBhvr>
                                    </p:animEffect>
                                    <p:set>
                                      <p:cBhvr>
                                        <p:cTn id="73" dur="1" fill="hold">
                                          <p:stCondLst>
                                            <p:cond delay="499"/>
                                          </p:stCondLst>
                                        </p:cTn>
                                        <p:tgtEl>
                                          <p:spTgt spid="67"/>
                                        </p:tgtEl>
                                        <p:attrNameLst>
                                          <p:attrName>style.visibility</p:attrName>
                                        </p:attrNameLst>
                                      </p:cBhvr>
                                      <p:to>
                                        <p:strVal val="hidden"/>
                                      </p:to>
                                    </p:set>
                                  </p:childTnLst>
                                </p:cTn>
                              </p:par>
                              <p:par>
                                <p:cTn id="74" presetID="22" presetClass="exit" presetSubtype="2" fill="hold" grpId="1" nodeType="withEffect">
                                  <p:stCondLst>
                                    <p:cond delay="0"/>
                                  </p:stCondLst>
                                  <p:childTnLst>
                                    <p:animEffect transition="out" filter="wipe(right)">
                                      <p:cBhvr>
                                        <p:cTn id="75" dur="500"/>
                                        <p:tgtEl>
                                          <p:spTgt spid="70"/>
                                        </p:tgtEl>
                                      </p:cBhvr>
                                    </p:animEffect>
                                    <p:set>
                                      <p:cBhvr>
                                        <p:cTn id="76"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6" grpId="1"/>
      <p:bldP spid="67" grpId="0"/>
      <p:bldP spid="67" grpId="1"/>
      <p:bldP spid="68" grpId="0"/>
      <p:bldP spid="69" grpId="0"/>
      <p:bldP spid="69" grpId="1"/>
      <p:bldP spid="70" grpId="0"/>
      <p:bldP spid="70" grpId="1"/>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Event Sourcing</a:t>
            </a:r>
          </a:p>
        </p:txBody>
      </p:sp>
      <p:sp>
        <p:nvSpPr>
          <p:cNvPr id="21" name="Text Placeholder 20"/>
          <p:cNvSpPr>
            <a:spLocks noGrp="1"/>
          </p:cNvSpPr>
          <p:nvPr>
            <p:ph type="body" sz="quarter" idx="4294967295"/>
          </p:nvPr>
        </p:nvSpPr>
        <p:spPr>
          <a:xfrm>
            <a:off x="779463" y="1308100"/>
            <a:ext cx="11657012" cy="1222375"/>
          </a:xfrm>
        </p:spPr>
        <p:txBody>
          <a:bodyPr/>
          <a:lstStyle/>
          <a:p>
            <a:r>
              <a:rPr lang="en-US" sz="1800" dirty="0">
                <a:gradFill>
                  <a:gsLst>
                    <a:gs pos="1250">
                      <a:schemeClr val="tx1"/>
                    </a:gs>
                    <a:gs pos="100000">
                      <a:schemeClr val="tx1"/>
                    </a:gs>
                  </a:gsLst>
                  <a:lin ang="5400000" scaled="0"/>
                </a:gradFill>
                <a:latin typeface="+mn-lt"/>
              </a:rPr>
              <a:t>Commonly used with CQRS &amp; Big Data</a:t>
            </a:r>
          </a:p>
          <a:p>
            <a:r>
              <a:rPr lang="en-US" sz="1800" dirty="0">
                <a:gradFill>
                  <a:gsLst>
                    <a:gs pos="1250">
                      <a:schemeClr val="tx1"/>
                    </a:gs>
                    <a:gs pos="100000">
                      <a:schemeClr val="tx1"/>
                    </a:gs>
                  </a:gsLst>
                  <a:lin ang="5400000" scaled="0"/>
                </a:gradFill>
                <a:latin typeface="+mn-lt"/>
              </a:rPr>
              <a:t>Save events in append-only &amp; immutable tables</a:t>
            </a:r>
          </a:p>
        </p:txBody>
      </p:sp>
      <p:graphicFrame>
        <p:nvGraphicFramePr>
          <p:cNvPr id="6" name="Table 5"/>
          <p:cNvGraphicFramePr>
            <a:graphicFrameLocks noGrp="1"/>
          </p:cNvGraphicFramePr>
          <p:nvPr>
            <p:extLst/>
          </p:nvPr>
        </p:nvGraphicFramePr>
        <p:xfrm>
          <a:off x="889264" y="2374660"/>
          <a:ext cx="5136767" cy="2258970"/>
        </p:xfrm>
        <a:graphic>
          <a:graphicData uri="http://schemas.openxmlformats.org/drawingml/2006/table">
            <a:tbl>
              <a:tblPr firstRow="1" bandRow="1">
                <a:tableStyleId>{21E4AEA4-8DFA-4A89-87EB-49C32662AFE0}</a:tableStyleId>
              </a:tblPr>
              <a:tblGrid>
                <a:gridCol w="2373929">
                  <a:extLst>
                    <a:ext uri="{9D8B030D-6E8A-4147-A177-3AD203B41FA5}">
                      <a16:colId xmlns:a16="http://schemas.microsoft.com/office/drawing/2014/main" val="2520051335"/>
                    </a:ext>
                  </a:extLst>
                </a:gridCol>
                <a:gridCol w="1195222">
                  <a:extLst>
                    <a:ext uri="{9D8B030D-6E8A-4147-A177-3AD203B41FA5}">
                      <a16:colId xmlns:a16="http://schemas.microsoft.com/office/drawing/2014/main" val="3427019554"/>
                    </a:ext>
                  </a:extLst>
                </a:gridCol>
                <a:gridCol w="1567616">
                  <a:extLst>
                    <a:ext uri="{9D8B030D-6E8A-4147-A177-3AD203B41FA5}">
                      <a16:colId xmlns:a16="http://schemas.microsoft.com/office/drawing/2014/main" val="505043102"/>
                    </a:ext>
                  </a:extLst>
                </a:gridCol>
              </a:tblGrid>
              <a:tr h="373041">
                <a:tc gridSpan="3">
                  <a:txBody>
                    <a:bodyPr/>
                    <a:lstStyle/>
                    <a:p>
                      <a:pPr algn="ctr"/>
                      <a:r>
                        <a:rPr lang="en-US" sz="1800" dirty="0"/>
                        <a:t>Event Source Table for Jeffrey Account</a:t>
                      </a:r>
                      <a:endParaRPr lang="en-US" sz="1800" dirty="0">
                        <a:solidFill>
                          <a:schemeClr val="bg1"/>
                        </a:solidFill>
                      </a:endParaRPr>
                    </a:p>
                  </a:txBody>
                  <a:tcPr marL="93260" marR="93260" marT="46630" marB="4663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3858777768"/>
                  </a:ext>
                </a:extLst>
              </a:tr>
              <a:tr h="373041">
                <a:tc>
                  <a:txBody>
                    <a:bodyPr/>
                    <a:lstStyle/>
                    <a:p>
                      <a:r>
                        <a:rPr lang="en-US" sz="1800" dirty="0"/>
                        <a:t>Timestamp</a:t>
                      </a:r>
                      <a:endParaRPr lang="en-US" sz="1800" b="1" dirty="0">
                        <a:solidFill>
                          <a:schemeClr val="bg1"/>
                        </a:solidFill>
                      </a:endParaRPr>
                    </a:p>
                  </a:txBody>
                  <a:tcPr marL="93260" marR="93260" marT="46630" marB="46630"/>
                </a:tc>
                <a:tc>
                  <a:txBody>
                    <a:bodyPr/>
                    <a:lstStyle/>
                    <a:p>
                      <a:r>
                        <a:rPr lang="en-US" sz="1800" dirty="0"/>
                        <a:t>Amount</a:t>
                      </a:r>
                      <a:endParaRPr lang="en-US" sz="1800" b="1" dirty="0">
                        <a:solidFill>
                          <a:schemeClr val="bg1"/>
                        </a:solidFill>
                      </a:endParaRPr>
                    </a:p>
                  </a:txBody>
                  <a:tcPr marL="93260" marR="93260" marT="46630" marB="46630"/>
                </a:tc>
                <a:tc>
                  <a:txBody>
                    <a:bodyPr/>
                    <a:lstStyle/>
                    <a:p>
                      <a:r>
                        <a:rPr lang="en-US" sz="1800" dirty="0"/>
                        <a:t>Memo</a:t>
                      </a:r>
                      <a:endParaRPr lang="en-US" sz="1800" b="1" dirty="0">
                        <a:solidFill>
                          <a:schemeClr val="bg1"/>
                        </a:solidFill>
                      </a:endParaRPr>
                    </a:p>
                  </a:txBody>
                  <a:tcPr marL="93260" marR="93260" marT="46630" marB="46630"/>
                </a:tc>
                <a:extLst>
                  <a:ext uri="{0D108BD9-81ED-4DB2-BD59-A6C34878D82A}">
                    <a16:rowId xmlns:a16="http://schemas.microsoft.com/office/drawing/2014/main" val="72404450"/>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kern="1200" dirty="0">
                          <a:effectLst/>
                        </a:rPr>
                        <a:t>2017-04-01T09:00:05</a:t>
                      </a:r>
                      <a:endParaRPr lang="en-US" sz="1800" b="0" dirty="0"/>
                    </a:p>
                  </a:txBody>
                  <a:tcPr marL="93260" marR="93260" marT="46630" marB="46630"/>
                </a:tc>
                <a:tc>
                  <a:txBody>
                    <a:bodyPr/>
                    <a:lstStyle/>
                    <a:p>
                      <a:pPr algn="r"/>
                      <a:r>
                        <a:rPr lang="en-US" sz="1800" dirty="0"/>
                        <a:t>+$0.00</a:t>
                      </a:r>
                    </a:p>
                  </a:txBody>
                  <a:tcPr marL="93260" marR="93260" marT="46630" marB="46630"/>
                </a:tc>
                <a:tc>
                  <a:txBody>
                    <a:bodyPr/>
                    <a:lstStyle/>
                    <a:p>
                      <a:r>
                        <a:rPr lang="en-US" sz="1800" dirty="0"/>
                        <a:t>New account</a:t>
                      </a:r>
                    </a:p>
                  </a:txBody>
                  <a:tcPr marL="93260" marR="93260" marT="46630" marB="46630"/>
                </a:tc>
                <a:extLst>
                  <a:ext uri="{0D108BD9-81ED-4DB2-BD59-A6C34878D82A}">
                    <a16:rowId xmlns:a16="http://schemas.microsoft.com/office/drawing/2014/main" val="4075919688"/>
                  </a:ext>
                </a:extLst>
              </a:tr>
              <a:tr h="378222">
                <a:tc>
                  <a:txBody>
                    <a:bodyPr/>
                    <a:lstStyle/>
                    <a:p>
                      <a:r>
                        <a:rPr lang="en-US" sz="1800" kern="1200" dirty="0">
                          <a:effectLst/>
                        </a:rPr>
                        <a:t>2017-04-16T08:28:36</a:t>
                      </a:r>
                      <a:endParaRPr lang="en-US" sz="1800" b="0" dirty="0"/>
                    </a:p>
                  </a:txBody>
                  <a:tcPr marL="93260" marR="93260" marT="46630" marB="46630"/>
                </a:tc>
                <a:tc>
                  <a:txBody>
                    <a:bodyPr/>
                    <a:lstStyle/>
                    <a:p>
                      <a:pPr algn="r"/>
                      <a:r>
                        <a:rPr lang="en-US" sz="1800" dirty="0"/>
                        <a:t>+$100.00</a:t>
                      </a:r>
                    </a:p>
                  </a:txBody>
                  <a:tcPr marL="93260" marR="93260" marT="46630" marB="46630"/>
                </a:tc>
                <a:tc>
                  <a:txBody>
                    <a:bodyPr/>
                    <a:lstStyle/>
                    <a:p>
                      <a:r>
                        <a:rPr lang="en-US" sz="1800" dirty="0"/>
                        <a:t>Paycheck</a:t>
                      </a:r>
                    </a:p>
                  </a:txBody>
                  <a:tcPr marL="93260" marR="93260" marT="46630" marB="46630"/>
                </a:tc>
                <a:extLst>
                  <a:ext uri="{0D108BD9-81ED-4DB2-BD59-A6C34878D82A}">
                    <a16:rowId xmlns:a16="http://schemas.microsoft.com/office/drawing/2014/main" val="216513974"/>
                  </a:ext>
                </a:extLst>
              </a:tr>
              <a:tr h="378222">
                <a:tc>
                  <a:txBody>
                    <a:bodyPr/>
                    <a:lstStyle/>
                    <a:p>
                      <a:r>
                        <a:rPr lang="en-US" sz="1800" kern="1200" dirty="0">
                          <a:effectLst/>
                        </a:rPr>
                        <a:t>2017-04-17T01:05:22</a:t>
                      </a:r>
                      <a:endParaRPr lang="en-US" sz="1800" b="0" dirty="0"/>
                    </a:p>
                  </a:txBody>
                  <a:tcPr marL="93260" marR="93260" marT="46630" marB="46630"/>
                </a:tc>
                <a:tc>
                  <a:txBody>
                    <a:bodyPr/>
                    <a:lstStyle/>
                    <a:p>
                      <a:pPr algn="r"/>
                      <a:r>
                        <a:rPr lang="en-US" sz="1800" dirty="0"/>
                        <a:t>-$52.35</a:t>
                      </a:r>
                    </a:p>
                  </a:txBody>
                  <a:tcPr marL="93260" marR="93260" marT="46630" marB="46630"/>
                </a:tc>
                <a:tc>
                  <a:txBody>
                    <a:bodyPr/>
                    <a:lstStyle/>
                    <a:p>
                      <a:r>
                        <a:rPr lang="en-US" sz="1800" dirty="0"/>
                        <a:t>Restaurant</a:t>
                      </a:r>
                    </a:p>
                  </a:txBody>
                  <a:tcPr marL="93260" marR="93260" marT="46630" marB="46630"/>
                </a:tc>
                <a:extLst>
                  <a:ext uri="{0D108BD9-81ED-4DB2-BD59-A6C34878D82A}">
                    <a16:rowId xmlns:a16="http://schemas.microsoft.com/office/drawing/2014/main" val="156328669"/>
                  </a:ext>
                </a:extLst>
              </a:tr>
              <a:tr h="378222">
                <a:tc>
                  <a:txBody>
                    <a:bodyPr/>
                    <a:lstStyle/>
                    <a:p>
                      <a:pPr algn="ctr"/>
                      <a:r>
                        <a:rPr lang="en-US" sz="1800" dirty="0"/>
                        <a:t>…</a:t>
                      </a:r>
                      <a:endParaRPr lang="en-US" sz="1800" b="0" dirty="0"/>
                    </a:p>
                  </a:txBody>
                  <a:tcPr marL="93260" marR="93260" marT="46630" marB="46630"/>
                </a:tc>
                <a:tc>
                  <a:txBody>
                    <a:bodyPr/>
                    <a:lstStyle/>
                    <a:p>
                      <a:pPr algn="ctr"/>
                      <a:r>
                        <a:rPr lang="en-US" sz="1800" dirty="0"/>
                        <a:t>…</a:t>
                      </a:r>
                    </a:p>
                  </a:txBody>
                  <a:tcPr marL="93260" marR="93260" marT="46630" marB="46630"/>
                </a:tc>
                <a:tc>
                  <a:txBody>
                    <a:bodyPr/>
                    <a:lstStyle/>
                    <a:p>
                      <a:pPr algn="ctr"/>
                      <a:r>
                        <a:rPr lang="en-US" sz="1800" dirty="0"/>
                        <a:t>…</a:t>
                      </a:r>
                    </a:p>
                  </a:txBody>
                  <a:tcPr marL="93260" marR="93260" marT="46630" marB="46630"/>
                </a:tc>
                <a:extLst>
                  <a:ext uri="{0D108BD9-81ED-4DB2-BD59-A6C34878D82A}">
                    <a16:rowId xmlns:a16="http://schemas.microsoft.com/office/drawing/2014/main" val="2538679641"/>
                  </a:ext>
                </a:extLst>
              </a:tr>
            </a:tbl>
          </a:graphicData>
        </a:graphic>
      </p:graphicFrame>
      <p:graphicFrame>
        <p:nvGraphicFramePr>
          <p:cNvPr id="25" name="Table 24"/>
          <p:cNvGraphicFramePr>
            <a:graphicFrameLocks noGrp="1"/>
          </p:cNvGraphicFramePr>
          <p:nvPr>
            <p:extLst/>
          </p:nvPr>
        </p:nvGraphicFramePr>
        <p:xfrm>
          <a:off x="6783046" y="2374660"/>
          <a:ext cx="4629987" cy="1502526"/>
        </p:xfrm>
        <a:graphic>
          <a:graphicData uri="http://schemas.openxmlformats.org/drawingml/2006/table">
            <a:tbl>
              <a:tblPr firstRow="1" bandRow="1">
                <a:tableStyleId>{21E4AEA4-8DFA-4A89-87EB-49C32662AFE0}</a:tableStyleId>
              </a:tblPr>
              <a:tblGrid>
                <a:gridCol w="1133696">
                  <a:extLst>
                    <a:ext uri="{9D8B030D-6E8A-4147-A177-3AD203B41FA5}">
                      <a16:colId xmlns:a16="http://schemas.microsoft.com/office/drawing/2014/main" val="2520051335"/>
                    </a:ext>
                  </a:extLst>
                </a:gridCol>
                <a:gridCol w="2373929">
                  <a:extLst>
                    <a:ext uri="{9D8B030D-6E8A-4147-A177-3AD203B41FA5}">
                      <a16:colId xmlns:a16="http://schemas.microsoft.com/office/drawing/2014/main" val="3427019554"/>
                    </a:ext>
                  </a:extLst>
                </a:gridCol>
                <a:gridCol w="1122362">
                  <a:extLst>
                    <a:ext uri="{9D8B030D-6E8A-4147-A177-3AD203B41FA5}">
                      <a16:colId xmlns:a16="http://schemas.microsoft.com/office/drawing/2014/main" val="505043102"/>
                    </a:ext>
                  </a:extLst>
                </a:gridCol>
              </a:tblGrid>
              <a:tr h="373041">
                <a:tc gridSpan="3">
                  <a:txBody>
                    <a:bodyPr/>
                    <a:lstStyle/>
                    <a:p>
                      <a:pPr algn="ctr"/>
                      <a:r>
                        <a:rPr lang="en-US" sz="1800" dirty="0"/>
                        <a:t>A Snapshot View for All Accounts</a:t>
                      </a:r>
                    </a:p>
                  </a:txBody>
                  <a:tcPr marL="93260" marR="93260" marT="46630" marB="46630"/>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2831048415"/>
                  </a:ext>
                </a:extLst>
              </a:tr>
              <a:tr h="373041">
                <a:tc>
                  <a:txBody>
                    <a:bodyPr/>
                    <a:lstStyle/>
                    <a:p>
                      <a:r>
                        <a:rPr lang="en-US" sz="1800" dirty="0"/>
                        <a:t>Account</a:t>
                      </a:r>
                      <a:endParaRPr lang="en-US" sz="1800" b="1" dirty="0">
                        <a:solidFill>
                          <a:schemeClr val="bg1"/>
                        </a:solidFill>
                      </a:endParaRPr>
                    </a:p>
                  </a:txBody>
                  <a:tcPr marL="93260" marR="93260" marT="46630" marB="46630"/>
                </a:tc>
                <a:tc>
                  <a:txBody>
                    <a:bodyPr/>
                    <a:lstStyle/>
                    <a:p>
                      <a:r>
                        <a:rPr lang="en-US" sz="1800" dirty="0"/>
                        <a:t>Timestamp</a:t>
                      </a:r>
                      <a:endParaRPr lang="en-US" sz="1800" b="1" dirty="0">
                        <a:solidFill>
                          <a:schemeClr val="bg1"/>
                        </a:solidFill>
                      </a:endParaRPr>
                    </a:p>
                  </a:txBody>
                  <a:tcPr marL="93260" marR="93260" marT="46630" marB="46630"/>
                </a:tc>
                <a:tc>
                  <a:txBody>
                    <a:bodyPr/>
                    <a:lstStyle/>
                    <a:p>
                      <a:r>
                        <a:rPr lang="en-US" sz="1800" dirty="0"/>
                        <a:t>Amount</a:t>
                      </a:r>
                      <a:endParaRPr lang="en-US" sz="1800" b="1" dirty="0">
                        <a:solidFill>
                          <a:schemeClr val="bg1"/>
                        </a:solidFill>
                      </a:endParaRPr>
                    </a:p>
                  </a:txBody>
                  <a:tcPr marL="93260" marR="93260" marT="46630" marB="46630"/>
                </a:tc>
                <a:extLst>
                  <a:ext uri="{0D108BD9-81ED-4DB2-BD59-A6C34878D82A}">
                    <a16:rowId xmlns:a16="http://schemas.microsoft.com/office/drawing/2014/main" val="72404450"/>
                  </a:ext>
                </a:extLst>
              </a:tr>
              <a:tr h="378222">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dirty="0"/>
                        <a:t>Jeffrey</a:t>
                      </a:r>
                      <a:endParaRPr lang="en-US" sz="1800" b="0" dirty="0"/>
                    </a:p>
                  </a:txBody>
                  <a:tcPr marL="93260" marR="93260" marT="46630" marB="46630"/>
                </a:tc>
                <a:tc>
                  <a:txBody>
                    <a:bodyPr/>
                    <a:lstStyle/>
                    <a:p>
                      <a:pPr algn="r"/>
                      <a:r>
                        <a:rPr lang="en-US" sz="1800" dirty="0"/>
                        <a:t>2017-04-17T01:05:22</a:t>
                      </a:r>
                    </a:p>
                  </a:txBody>
                  <a:tcPr marL="93260" marR="93260" marT="46630" marB="46630"/>
                </a:tc>
                <a:tc>
                  <a:txBody>
                    <a:bodyPr/>
                    <a:lstStyle/>
                    <a:p>
                      <a:r>
                        <a:rPr lang="en-US" sz="1800" dirty="0"/>
                        <a:t>+$47.65</a:t>
                      </a:r>
                    </a:p>
                  </a:txBody>
                  <a:tcPr marL="93260" marR="93260" marT="46630" marB="46630"/>
                </a:tc>
                <a:extLst>
                  <a:ext uri="{0D108BD9-81ED-4DB2-BD59-A6C34878D82A}">
                    <a16:rowId xmlns:a16="http://schemas.microsoft.com/office/drawing/2014/main" val="4075919688"/>
                  </a:ext>
                </a:extLst>
              </a:tr>
              <a:tr h="378222">
                <a:tc>
                  <a:txBody>
                    <a:bodyPr/>
                    <a:lstStyle/>
                    <a:p>
                      <a:pPr algn="ctr"/>
                      <a:r>
                        <a:rPr lang="en-US" sz="1800" dirty="0"/>
                        <a:t>…</a:t>
                      </a:r>
                      <a:endParaRPr lang="en-US" sz="1800" b="0" dirty="0"/>
                    </a:p>
                  </a:txBody>
                  <a:tcPr marL="93260" marR="93260" marT="46630" marB="46630"/>
                </a:tc>
                <a:tc>
                  <a:txBody>
                    <a:bodyPr/>
                    <a:lstStyle/>
                    <a:p>
                      <a:pPr algn="ctr"/>
                      <a:r>
                        <a:rPr lang="en-US" sz="1800" dirty="0"/>
                        <a:t>…</a:t>
                      </a:r>
                    </a:p>
                  </a:txBody>
                  <a:tcPr marL="93260" marR="93260" marT="46630" marB="46630"/>
                </a:tc>
                <a:tc>
                  <a:txBody>
                    <a:bodyPr/>
                    <a:lstStyle/>
                    <a:p>
                      <a:pPr algn="ctr"/>
                      <a:r>
                        <a:rPr lang="en-US" sz="1800" dirty="0"/>
                        <a:t>…</a:t>
                      </a:r>
                    </a:p>
                  </a:txBody>
                  <a:tcPr marL="93260" marR="93260" marT="46630" marB="46630"/>
                </a:tc>
                <a:extLst>
                  <a:ext uri="{0D108BD9-81ED-4DB2-BD59-A6C34878D82A}">
                    <a16:rowId xmlns:a16="http://schemas.microsoft.com/office/drawing/2014/main" val="2538679641"/>
                  </a:ext>
                </a:extLst>
              </a:tr>
            </a:tbl>
          </a:graphicData>
        </a:graphic>
      </p:graphicFrame>
      <p:sp>
        <p:nvSpPr>
          <p:cNvPr id="29" name="Text Placeholder 20"/>
          <p:cNvSpPr txBox="1">
            <a:spLocks/>
          </p:cNvSpPr>
          <p:nvPr/>
        </p:nvSpPr>
        <p:spPr>
          <a:xfrm>
            <a:off x="889264" y="4868862"/>
            <a:ext cx="5136768" cy="1386105"/>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lvl="1" indent="0" algn="ctr">
              <a:buNone/>
            </a:pPr>
            <a:r>
              <a:rPr lang="en-US" sz="2448" b="1" dirty="0"/>
              <a:t>Cons</a:t>
            </a:r>
          </a:p>
          <a:p>
            <a:r>
              <a:rPr lang="en-US" sz="1800" dirty="0">
                <a:gradFill>
                  <a:gsLst>
                    <a:gs pos="1250">
                      <a:schemeClr val="tx1"/>
                    </a:gs>
                    <a:gs pos="100000">
                      <a:schemeClr val="tx1"/>
                    </a:gs>
                  </a:gsLst>
                  <a:lin ang="5400000" scaled="0"/>
                </a:gradFill>
                <a:latin typeface="+mn-lt"/>
              </a:rPr>
              <a:t>Boundless storage (but it’s cheap)</a:t>
            </a:r>
          </a:p>
          <a:p>
            <a:r>
              <a:rPr lang="en-US" sz="1800" dirty="0">
                <a:gradFill>
                  <a:gsLst>
                    <a:gs pos="1250">
                      <a:schemeClr val="tx1"/>
                    </a:gs>
                    <a:gs pos="100000">
                      <a:schemeClr val="tx1"/>
                    </a:gs>
                  </a:gsLst>
                  <a:lin ang="5400000" scaled="0"/>
                </a:gradFill>
                <a:latin typeface="+mn-lt"/>
              </a:rPr>
              <a:t>Replaying data is time-consuming (improve with periodic snapshots)</a:t>
            </a:r>
          </a:p>
        </p:txBody>
      </p:sp>
      <p:sp>
        <p:nvSpPr>
          <p:cNvPr id="31" name="Text Placeholder 20"/>
          <p:cNvSpPr txBox="1">
            <a:spLocks/>
          </p:cNvSpPr>
          <p:nvPr/>
        </p:nvSpPr>
        <p:spPr>
          <a:xfrm>
            <a:off x="6783046" y="4203460"/>
            <a:ext cx="4629988" cy="2189402"/>
          </a:xfrm>
          <a:prstGeom prst="rect">
            <a:avLst/>
          </a:prstGeom>
        </p:spPr>
        <p:txBody>
          <a:bodyPr vert="horz" wrap="square" lIns="149217" tIns="93260" rIns="149217" bIns="93260" rtlCol="0">
            <a:spAutoFit/>
          </a:bodyPr>
          <a:lstStyle>
            <a:lvl1pPr marL="336145" marR="0" indent="-336145"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solidFill>
                  <a:schemeClr val="tx1"/>
                </a:soli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342834" lvl="1" indent="0" algn="ctr">
              <a:buNone/>
            </a:pPr>
            <a:r>
              <a:rPr lang="en-US" sz="2448" b="1" dirty="0"/>
              <a:t>Pros</a:t>
            </a:r>
          </a:p>
          <a:p>
            <a:r>
              <a:rPr lang="en-US" sz="1800" dirty="0">
                <a:gradFill>
                  <a:gsLst>
                    <a:gs pos="1250">
                      <a:schemeClr val="tx1"/>
                    </a:gs>
                    <a:gs pos="100000">
                      <a:schemeClr val="tx1"/>
                    </a:gs>
                  </a:gsLst>
                  <a:lin ang="5400000" scaled="0"/>
                </a:gradFill>
                <a:latin typeface="+mn-lt"/>
              </a:rPr>
              <a:t>When reading, no event locking</a:t>
            </a:r>
            <a:br>
              <a:rPr lang="en-US" sz="1800" dirty="0">
                <a:gradFill>
                  <a:gsLst>
                    <a:gs pos="1250">
                      <a:schemeClr val="tx1"/>
                    </a:gs>
                    <a:gs pos="100000">
                      <a:schemeClr val="tx1"/>
                    </a:gs>
                  </a:gsLst>
                  <a:lin ang="5400000" scaled="0"/>
                </a:gradFill>
                <a:latin typeface="+mn-lt"/>
              </a:rPr>
            </a:br>
            <a:r>
              <a:rPr lang="en-US" sz="1800" dirty="0">
                <a:gradFill>
                  <a:gsLst>
                    <a:gs pos="1250">
                      <a:schemeClr val="tx1"/>
                    </a:gs>
                    <a:gs pos="100000">
                      <a:schemeClr val="tx1"/>
                    </a:gs>
                  </a:gsLst>
                  <a:lin ang="5400000" scaled="0"/>
                </a:gradFill>
                <a:latin typeface="+mn-lt"/>
              </a:rPr>
              <a:t>(good perf)</a:t>
            </a:r>
          </a:p>
          <a:p>
            <a:r>
              <a:rPr lang="en-US" sz="1800" dirty="0">
                <a:gradFill>
                  <a:gsLst>
                    <a:gs pos="1250">
                      <a:schemeClr val="tx1"/>
                    </a:gs>
                    <a:gs pos="100000">
                      <a:schemeClr val="tx1"/>
                    </a:gs>
                  </a:gsLst>
                  <a:lin ang="5400000" scaled="0"/>
                </a:gradFill>
                <a:latin typeface="+mn-lt"/>
              </a:rPr>
              <a:t>Write bugs unlikely &amp; can’t corrupt immutable data</a:t>
            </a:r>
          </a:p>
          <a:p>
            <a:r>
              <a:rPr lang="en-US" sz="1800" dirty="0">
                <a:gradFill>
                  <a:gsLst>
                    <a:gs pos="1250">
                      <a:schemeClr val="tx1"/>
                    </a:gs>
                    <a:gs pos="100000">
                      <a:schemeClr val="tx1"/>
                    </a:gs>
                  </a:gsLst>
                  <a:lin ang="5400000" scaled="0"/>
                </a:gradFill>
                <a:latin typeface="+mn-lt"/>
              </a:rPr>
              <a:t>Easy to (re)build today, historical or audit views</a:t>
            </a:r>
          </a:p>
        </p:txBody>
      </p:sp>
    </p:spTree>
    <p:extLst>
      <p:ext uri="{BB962C8B-B14F-4D97-AF65-F5344CB8AC3E}">
        <p14:creationId xmlns:p14="http://schemas.microsoft.com/office/powerpoint/2010/main" val="2282232448"/>
      </p:ext>
    </p:extLst>
  </p:cSld>
  <p:clrMapOvr>
    <a:masterClrMapping/>
  </p:clrMapOvr>
  <p:transition>
    <p:fade/>
  </p:transition>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p:cNvSpPr>
            <a:spLocks noGrp="1"/>
          </p:cNvSpPr>
          <p:nvPr>
            <p:ph type="title"/>
          </p:nvPr>
        </p:nvSpPr>
        <p:spPr/>
        <p:txBody>
          <a:bodyPr/>
          <a:lstStyle/>
          <a:p>
            <a:r>
              <a:rPr lang="en-US" dirty="0"/>
              <a:t>Saga pattern</a:t>
            </a:r>
          </a:p>
        </p:txBody>
      </p:sp>
      <p:sp>
        <p:nvSpPr>
          <p:cNvPr id="21" name="Text Placeholder 20"/>
          <p:cNvSpPr>
            <a:spLocks noGrp="1"/>
          </p:cNvSpPr>
          <p:nvPr>
            <p:ph type="body" sz="quarter" idx="4294967295"/>
          </p:nvPr>
        </p:nvSpPr>
        <p:spPr>
          <a:xfrm>
            <a:off x="757238" y="1416050"/>
            <a:ext cx="11679237" cy="2359025"/>
          </a:xfrm>
        </p:spPr>
        <p:txBody>
          <a:bodyPr/>
          <a:lstStyle/>
          <a:p>
            <a:r>
              <a:rPr lang="en-US" sz="1800" b="1" dirty="0">
                <a:gradFill>
                  <a:gsLst>
                    <a:gs pos="1250">
                      <a:schemeClr val="tx1"/>
                    </a:gs>
                    <a:gs pos="100000">
                      <a:schemeClr val="tx1"/>
                    </a:gs>
                  </a:gsLst>
                  <a:lin ang="5400000" scaled="0"/>
                </a:gradFill>
                <a:latin typeface="+mn-lt"/>
              </a:rPr>
              <a:t>SEC attempts txs in concurrent or risk-centric order</a:t>
            </a:r>
          </a:p>
          <a:p>
            <a:pPr lvl="1"/>
            <a:r>
              <a:rPr lang="en-US" sz="1800" dirty="0">
                <a:gradFill>
                  <a:gsLst>
                    <a:gs pos="1250">
                      <a:schemeClr val="tx1"/>
                    </a:gs>
                    <a:gs pos="100000">
                      <a:schemeClr val="tx1"/>
                    </a:gs>
                  </a:gsLst>
                  <a:lin ang="5400000" scaled="0"/>
                </a:gradFill>
              </a:rPr>
              <a:t>For fault tolerance, operations may be retried &amp; must be idempotent</a:t>
            </a:r>
          </a:p>
          <a:p>
            <a:pPr marL="342900" lvl="1" indent="0">
              <a:buNone/>
            </a:pPr>
            <a:endParaRPr lang="en-US" sz="1800" dirty="0">
              <a:gradFill>
                <a:gsLst>
                  <a:gs pos="1250">
                    <a:schemeClr val="tx1"/>
                  </a:gs>
                  <a:gs pos="100000">
                    <a:schemeClr val="tx1"/>
                  </a:gs>
                </a:gsLst>
                <a:lin ang="5400000" scaled="0"/>
              </a:gradFill>
            </a:endParaRPr>
          </a:p>
          <a:p>
            <a:r>
              <a:rPr lang="en-US" sz="1800" b="1" dirty="0">
                <a:gradFill>
                  <a:gsLst>
                    <a:gs pos="1250">
                      <a:schemeClr val="tx1"/>
                    </a:gs>
                    <a:gs pos="100000">
                      <a:schemeClr val="tx1"/>
                    </a:gs>
                  </a:gsLst>
                  <a:lin ang="5400000" scaled="0"/>
                </a:gradFill>
                <a:latin typeface="+mn-lt"/>
              </a:rPr>
              <a:t>2 recovery modes</a:t>
            </a:r>
          </a:p>
          <a:p>
            <a:pPr lvl="1"/>
            <a:r>
              <a:rPr lang="en-US" sz="1800" dirty="0">
                <a:gradFill>
                  <a:gsLst>
                    <a:gs pos="1250">
                      <a:schemeClr val="tx1"/>
                    </a:gs>
                    <a:gs pos="100000">
                      <a:schemeClr val="tx1"/>
                    </a:gs>
                  </a:gsLst>
                  <a:lin ang="5400000" scaled="0"/>
                </a:gradFill>
              </a:rPr>
              <a:t>Backwards: If a tx fails, undo all successful txs</a:t>
            </a:r>
          </a:p>
          <a:p>
            <a:pPr lvl="1"/>
            <a:r>
              <a:rPr lang="en-US" sz="1800" dirty="0">
                <a:gradFill>
                  <a:gsLst>
                    <a:gs pos="1250">
                      <a:schemeClr val="tx1"/>
                    </a:gs>
                    <a:gs pos="100000">
                      <a:schemeClr val="tx1"/>
                    </a:gs>
                  </a:gsLst>
                  <a:lin ang="5400000" scaled="0"/>
                </a:gradFill>
              </a:rPr>
              <a:t>Forwards: retry every tx until all are successful</a:t>
            </a:r>
          </a:p>
        </p:txBody>
      </p:sp>
      <p:sp>
        <p:nvSpPr>
          <p:cNvPr id="62" name="Rectangle 61"/>
          <p:cNvSpPr/>
          <p:nvPr/>
        </p:nvSpPr>
        <p:spPr bwMode="auto">
          <a:xfrm>
            <a:off x="481227" y="4177223"/>
            <a:ext cx="3178763" cy="2335428"/>
          </a:xfrm>
          <a:prstGeom prst="rect">
            <a:avLst/>
          </a:prstGeom>
          <a:solidFill>
            <a:srgbClr val="0070C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Queue</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2040" b="0" i="0" u="none" strike="noStrike" kern="0" cap="none" spc="0" normalizeH="0" baseline="0" noProof="0" dirty="0">
              <a:ln>
                <a:noFill/>
              </a:ln>
              <a:solidFill>
                <a:srgbClr val="FFFFFF"/>
              </a:solidFill>
              <a:effectLst/>
              <a:uLnTx/>
              <a:uFillTx/>
              <a:cs typeface="Segoe UI" panose="020B0502040204020203" pitchFamily="34" charset="0"/>
            </a:endParaRPr>
          </a:p>
        </p:txBody>
      </p:sp>
      <p:cxnSp>
        <p:nvCxnSpPr>
          <p:cNvPr id="63" name="Straight Arrow Connector 62"/>
          <p:cNvCxnSpPr>
            <a:cxnSpLocks/>
            <a:stCxn id="70" idx="3"/>
            <a:endCxn id="69" idx="1"/>
          </p:cNvCxnSpPr>
          <p:nvPr/>
        </p:nvCxnSpPr>
        <p:spPr>
          <a:xfrm flipV="1">
            <a:off x="7524112" y="3417199"/>
            <a:ext cx="1315241" cy="1939003"/>
          </a:xfrm>
          <a:prstGeom prst="straightConnector1">
            <a:avLst/>
          </a:prstGeom>
          <a:noFill/>
          <a:ln w="57150" cap="flat" cmpd="sng" algn="ctr">
            <a:solidFill>
              <a:srgbClr val="505050">
                <a:lumMod val="75000"/>
                <a:lumOff val="25000"/>
              </a:srgbClr>
            </a:solidFill>
            <a:prstDash val="solid"/>
            <a:tailEnd type="none"/>
          </a:ln>
          <a:effectLst/>
        </p:spPr>
      </p:cxnSp>
      <p:cxnSp>
        <p:nvCxnSpPr>
          <p:cNvPr id="64" name="Straight Arrow Connector 63"/>
          <p:cNvCxnSpPr>
            <a:cxnSpLocks/>
            <a:stCxn id="70" idx="3"/>
            <a:endCxn id="68" idx="1"/>
          </p:cNvCxnSpPr>
          <p:nvPr/>
        </p:nvCxnSpPr>
        <p:spPr>
          <a:xfrm>
            <a:off x="7524112" y="5356202"/>
            <a:ext cx="1315241" cy="582908"/>
          </a:xfrm>
          <a:prstGeom prst="straightConnector1">
            <a:avLst/>
          </a:prstGeom>
          <a:noFill/>
          <a:ln w="57150" cap="flat" cmpd="sng" algn="ctr">
            <a:solidFill>
              <a:srgbClr val="505050">
                <a:lumMod val="75000"/>
                <a:lumOff val="25000"/>
              </a:srgbClr>
            </a:solidFill>
            <a:prstDash val="solid"/>
            <a:tailEnd type="none"/>
          </a:ln>
          <a:effectLst/>
        </p:spPr>
      </p:cxnSp>
      <p:cxnSp>
        <p:nvCxnSpPr>
          <p:cNvPr id="66" name="Straight Arrow Connector 65"/>
          <p:cNvCxnSpPr>
            <a:cxnSpLocks/>
            <a:stCxn id="70" idx="3"/>
            <a:endCxn id="67" idx="1"/>
          </p:cNvCxnSpPr>
          <p:nvPr/>
        </p:nvCxnSpPr>
        <p:spPr>
          <a:xfrm flipV="1">
            <a:off x="7524112" y="4679679"/>
            <a:ext cx="1315241" cy="676524"/>
          </a:xfrm>
          <a:prstGeom prst="straightConnector1">
            <a:avLst/>
          </a:prstGeom>
          <a:noFill/>
          <a:ln w="57150" cap="flat" cmpd="sng" algn="ctr">
            <a:solidFill>
              <a:srgbClr val="505050">
                <a:lumMod val="75000"/>
                <a:lumOff val="25000"/>
              </a:srgbClr>
            </a:solidFill>
            <a:prstDash val="solid"/>
            <a:tailEnd type="none"/>
          </a:ln>
          <a:effectLst/>
        </p:spPr>
      </p:cxnSp>
      <p:sp>
        <p:nvSpPr>
          <p:cNvPr id="67" name="Rectangle 66"/>
          <p:cNvSpPr/>
          <p:nvPr/>
        </p:nvSpPr>
        <p:spPr>
          <a:xfrm>
            <a:off x="8839352" y="4152327"/>
            <a:ext cx="1936575" cy="1054702"/>
          </a:xfrm>
          <a:prstGeom prst="rect">
            <a:avLst/>
          </a:prstGeom>
          <a:solidFill>
            <a:srgbClr val="7030A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Hotel Reservation</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Service</a:t>
            </a:r>
            <a:endParaRPr kumimoji="0" lang="en-US" sz="2040" b="0" i="0" u="none" strike="noStrike" kern="0" cap="none" spc="0" normalizeH="0" baseline="0" noProof="0" dirty="0">
              <a:ln>
                <a:noFill/>
              </a:ln>
              <a:solidFill>
                <a:srgbClr val="FFFFFF"/>
              </a:solidFill>
              <a:effectLst/>
              <a:uLnTx/>
              <a:uFillTx/>
              <a:cs typeface="Segoe UI" panose="020B0502040204020203" pitchFamily="34" charset="0"/>
            </a:endParaRPr>
          </a:p>
        </p:txBody>
      </p:sp>
      <p:sp>
        <p:nvSpPr>
          <p:cNvPr id="68" name="Rectangle 67"/>
          <p:cNvSpPr/>
          <p:nvPr/>
        </p:nvSpPr>
        <p:spPr>
          <a:xfrm>
            <a:off x="8839352" y="5411759"/>
            <a:ext cx="1936575" cy="1054702"/>
          </a:xfrm>
          <a:prstGeom prst="rect">
            <a:avLst/>
          </a:prstGeom>
          <a:solidFill>
            <a:srgbClr val="7030A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Airplane Reservation Service</a:t>
            </a:r>
          </a:p>
        </p:txBody>
      </p:sp>
      <p:sp>
        <p:nvSpPr>
          <p:cNvPr id="69" name="Rectangle 68"/>
          <p:cNvSpPr/>
          <p:nvPr/>
        </p:nvSpPr>
        <p:spPr bwMode="auto">
          <a:xfrm>
            <a:off x="8839352" y="2889848"/>
            <a:ext cx="1936575" cy="1054702"/>
          </a:xfrm>
          <a:prstGeom prst="rect">
            <a:avLst/>
          </a:prstGeom>
          <a:solidFill>
            <a:srgbClr val="7030A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Rental Car </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Reservation</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Service</a:t>
            </a:r>
          </a:p>
        </p:txBody>
      </p:sp>
      <p:sp>
        <p:nvSpPr>
          <p:cNvPr id="70" name="Rectangle 69"/>
          <p:cNvSpPr/>
          <p:nvPr/>
        </p:nvSpPr>
        <p:spPr bwMode="auto">
          <a:xfrm>
            <a:off x="4345349" y="4188488"/>
            <a:ext cx="3178763" cy="2335428"/>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23" tIns="46623" rIns="46623" bIns="46623" numCol="1" rtlCol="0" anchor="ctr" anchorCtr="1" compatLnSpc="1">
            <a:prstTxWarp prst="textNoShape">
              <a:avLst/>
            </a:prstTxWarp>
            <a:spAutoFit/>
          </a:bodyPr>
          <a:lstStyle/>
          <a:p>
            <a:pPr marL="0" marR="0" lvl="0" indent="0" algn="ctr" defTabSz="932742" eaLnBrk="1" fontAlgn="auto" latinLnBrk="0" hangingPunct="1">
              <a:lnSpc>
                <a:spcPct val="100000"/>
              </a:lnSpc>
              <a:spcBef>
                <a:spcPts val="0"/>
              </a:spcBef>
              <a:spcAft>
                <a:spcPts val="0"/>
              </a:spcAft>
              <a:buClrTx/>
              <a:buSzTx/>
              <a:buFontTx/>
              <a:buNone/>
              <a:tabLst/>
              <a:defRPr/>
            </a:pP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Saga</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r>
              <a:rPr kumimoji="0" lang="en-US" sz="2040" b="1" i="0" u="none" strike="noStrike" kern="0" cap="none" spc="0" normalizeH="0" baseline="0" noProof="0" dirty="0">
                <a:ln>
                  <a:noFill/>
                </a:ln>
                <a:solidFill>
                  <a:srgbClr val="FFFFFF"/>
                </a:solidFill>
                <a:effectLst/>
                <a:uLnTx/>
                <a:uFillTx/>
                <a:cs typeface="Segoe UI" panose="020B0502040204020203" pitchFamily="34" charset="0"/>
              </a:rPr>
              <a:t>Execution Controller</a:t>
            </a: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br>
              <a:rPr kumimoji="0" lang="en-US" sz="2040" b="1" i="0" u="none" strike="noStrike" kern="0" cap="none" spc="0" normalizeH="0" baseline="0" noProof="0" dirty="0">
                <a:ln>
                  <a:noFill/>
                </a:ln>
                <a:solidFill>
                  <a:srgbClr val="FFFFFF"/>
                </a:solidFill>
                <a:effectLst/>
                <a:uLnTx/>
                <a:uFillTx/>
                <a:cs typeface="Segoe UI" panose="020B0502040204020203" pitchFamily="34" charset="0"/>
              </a:rPr>
            </a:br>
            <a:endParaRPr kumimoji="0" lang="en-US" sz="2040" b="0" i="0" u="none" strike="noStrike" kern="0" cap="none" spc="0" normalizeH="0" baseline="0" noProof="0" dirty="0">
              <a:ln>
                <a:noFill/>
              </a:ln>
              <a:solidFill>
                <a:srgbClr val="FFFFFF"/>
              </a:solidFill>
              <a:effectLst/>
              <a:uLnTx/>
              <a:uFillTx/>
              <a:cs typeface="Segoe UI" panose="020B0502040204020203" pitchFamily="34" charset="0"/>
            </a:endParaRPr>
          </a:p>
        </p:txBody>
      </p:sp>
      <p:pic>
        <p:nvPicPr>
          <p:cNvPr id="71" name="Graphic 17" descr="Close"/>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69155" y="5453973"/>
            <a:ext cx="932603" cy="932603"/>
          </a:xfrm>
          <a:prstGeom prst="rect">
            <a:avLst/>
          </a:prstGeom>
        </p:spPr>
      </p:pic>
      <p:pic>
        <p:nvPicPr>
          <p:cNvPr id="72" name="Graphic 19" descr="Checklist"/>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39455" y="2961455"/>
            <a:ext cx="932603" cy="932603"/>
          </a:xfrm>
          <a:prstGeom prst="rect">
            <a:avLst/>
          </a:prstGeom>
        </p:spPr>
      </p:pic>
      <p:pic>
        <p:nvPicPr>
          <p:cNvPr id="73" name="Graphic 34" descr="Checklist"/>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69155" y="4203635"/>
            <a:ext cx="932603" cy="932603"/>
          </a:xfrm>
          <a:prstGeom prst="rect">
            <a:avLst/>
          </a:prstGeom>
        </p:spPr>
      </p:pic>
      <p:grpSp>
        <p:nvGrpSpPr>
          <p:cNvPr id="74" name="Group 73"/>
          <p:cNvGrpSpPr/>
          <p:nvPr/>
        </p:nvGrpSpPr>
        <p:grpSpPr>
          <a:xfrm>
            <a:off x="1826987" y="4839682"/>
            <a:ext cx="1974151" cy="1662261"/>
            <a:chOff x="836400" y="2994743"/>
            <a:chExt cx="2017414" cy="1825193"/>
          </a:xfrm>
        </p:grpSpPr>
        <p:pic>
          <p:nvPicPr>
            <p:cNvPr id="75" name="Graphic 22" descr="Pape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400" y="2994743"/>
              <a:ext cx="2017414" cy="1825193"/>
            </a:xfrm>
            <a:prstGeom prst="rect">
              <a:avLst/>
            </a:prstGeom>
          </p:spPr>
        </p:pic>
        <p:sp>
          <p:nvSpPr>
            <p:cNvPr id="76" name="TextBox 75"/>
            <p:cNvSpPr txBox="1"/>
            <p:nvPr/>
          </p:nvSpPr>
          <p:spPr>
            <a:xfrm>
              <a:off x="1319501" y="3455207"/>
              <a:ext cx="1136108" cy="1005868"/>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264" b="1" i="0" u="none" strike="noStrike" kern="0" cap="none" spc="0" normalizeH="0" baseline="-25000" noProof="0" dirty="0">
                  <a:ln>
                    <a:noFill/>
                  </a:ln>
                  <a:solidFill>
                    <a:srgbClr val="FFFFFF"/>
                  </a:solidFill>
                  <a:effectLst/>
                  <a:uLnTx/>
                  <a:uFillTx/>
                </a:rPr>
                <a:t>Trip</a:t>
              </a:r>
              <a:br>
                <a:rPr kumimoji="0" lang="en-US" sz="3264" b="1" i="0" u="none" strike="noStrike" kern="0" cap="none" spc="0" normalizeH="0" baseline="-25000" noProof="0" dirty="0">
                  <a:ln>
                    <a:noFill/>
                  </a:ln>
                  <a:solidFill>
                    <a:srgbClr val="FFFFFF"/>
                  </a:solidFill>
                  <a:effectLst/>
                  <a:uLnTx/>
                  <a:uFillTx/>
                </a:rPr>
              </a:br>
              <a:r>
                <a:rPr kumimoji="0" lang="en-US" sz="3264" b="1" i="0" u="none" strike="noStrike" kern="0" cap="none" spc="0" normalizeH="0" baseline="-25000" noProof="0" dirty="0">
                  <a:ln>
                    <a:noFill/>
                  </a:ln>
                  <a:solidFill>
                    <a:srgbClr val="FFFFFF"/>
                  </a:solidFill>
                  <a:effectLst/>
                  <a:uLnTx/>
                  <a:uFillTx/>
                </a:rPr>
                <a:t>Saga</a:t>
              </a:r>
            </a:p>
          </p:txBody>
        </p:sp>
      </p:grpSp>
      <p:grpSp>
        <p:nvGrpSpPr>
          <p:cNvPr id="77" name="Group 76"/>
          <p:cNvGrpSpPr/>
          <p:nvPr/>
        </p:nvGrpSpPr>
        <p:grpSpPr>
          <a:xfrm>
            <a:off x="347752" y="4798317"/>
            <a:ext cx="1974151" cy="1662261"/>
            <a:chOff x="836400" y="2994743"/>
            <a:chExt cx="2017414" cy="1825193"/>
          </a:xfrm>
        </p:grpSpPr>
        <p:pic>
          <p:nvPicPr>
            <p:cNvPr id="78" name="Graphic 48" descr="Pape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400" y="2994743"/>
              <a:ext cx="2017414" cy="1825193"/>
            </a:xfrm>
            <a:prstGeom prst="rect">
              <a:avLst/>
            </a:prstGeom>
          </p:spPr>
        </p:pic>
        <p:sp>
          <p:nvSpPr>
            <p:cNvPr id="79" name="TextBox 78"/>
            <p:cNvSpPr txBox="1"/>
            <p:nvPr/>
          </p:nvSpPr>
          <p:spPr>
            <a:xfrm>
              <a:off x="1319501" y="3455207"/>
              <a:ext cx="1136108" cy="1005868"/>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264" b="1" i="0" u="none" strike="noStrike" kern="0" cap="none" spc="0" normalizeH="0" baseline="-25000" noProof="0" dirty="0">
                  <a:ln>
                    <a:noFill/>
                  </a:ln>
                  <a:solidFill>
                    <a:srgbClr val="FFFFFF"/>
                  </a:solidFill>
                  <a:effectLst/>
                  <a:uLnTx/>
                  <a:uFillTx/>
                </a:rPr>
                <a:t>Trip</a:t>
              </a:r>
              <a:br>
                <a:rPr kumimoji="0" lang="en-US" sz="3264" b="1" i="0" u="none" strike="noStrike" kern="0" cap="none" spc="0" normalizeH="0" baseline="-25000" noProof="0" dirty="0">
                  <a:ln>
                    <a:noFill/>
                  </a:ln>
                  <a:solidFill>
                    <a:srgbClr val="FFFFFF"/>
                  </a:solidFill>
                  <a:effectLst/>
                  <a:uLnTx/>
                  <a:uFillTx/>
                </a:rPr>
              </a:br>
              <a:r>
                <a:rPr kumimoji="0" lang="en-US" sz="3264" b="1" i="0" u="none" strike="noStrike" kern="0" cap="none" spc="0" normalizeH="0" baseline="-25000" noProof="0" dirty="0">
                  <a:ln>
                    <a:noFill/>
                  </a:ln>
                  <a:solidFill>
                    <a:srgbClr val="FFFFFF"/>
                  </a:solidFill>
                  <a:effectLst/>
                  <a:uLnTx/>
                  <a:uFillTx/>
                </a:rPr>
                <a:t>Saga</a:t>
              </a:r>
            </a:p>
          </p:txBody>
        </p:sp>
      </p:grpSp>
      <p:grpSp>
        <p:nvGrpSpPr>
          <p:cNvPr id="80" name="Group 79"/>
          <p:cNvGrpSpPr/>
          <p:nvPr/>
        </p:nvGrpSpPr>
        <p:grpSpPr>
          <a:xfrm>
            <a:off x="5012999" y="4828417"/>
            <a:ext cx="1974151" cy="1662261"/>
            <a:chOff x="836400" y="2994743"/>
            <a:chExt cx="2017414" cy="1825193"/>
          </a:xfrm>
        </p:grpSpPr>
        <p:pic>
          <p:nvPicPr>
            <p:cNvPr id="81" name="Graphic 51" descr="Pape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6400" y="2994743"/>
              <a:ext cx="2017414" cy="1825193"/>
            </a:xfrm>
            <a:prstGeom prst="rect">
              <a:avLst/>
            </a:prstGeom>
          </p:spPr>
        </p:pic>
        <p:sp>
          <p:nvSpPr>
            <p:cNvPr id="82" name="TextBox 81"/>
            <p:cNvSpPr txBox="1"/>
            <p:nvPr/>
          </p:nvSpPr>
          <p:spPr>
            <a:xfrm>
              <a:off x="1319501" y="3455207"/>
              <a:ext cx="1136108" cy="1005868"/>
            </a:xfrm>
            <a:prstGeom prst="rect">
              <a:avLst/>
            </a:prstGeom>
            <a:noFill/>
          </p:spPr>
          <p:txBody>
            <a:bodyPr wrap="square" lIns="186521" tIns="149217" rIns="186521" bIns="149217" rtlCol="0">
              <a:spAutoFit/>
            </a:bodyPr>
            <a:lstStyle/>
            <a:p>
              <a:pPr marL="0" marR="0" lvl="0" indent="0" defTabSz="932742" eaLnBrk="1" fontAlgn="auto" latinLnBrk="0" hangingPunct="1">
                <a:lnSpc>
                  <a:spcPct val="90000"/>
                </a:lnSpc>
                <a:spcBef>
                  <a:spcPts val="0"/>
                </a:spcBef>
                <a:spcAft>
                  <a:spcPts val="612"/>
                </a:spcAft>
                <a:buClrTx/>
                <a:buSzTx/>
                <a:buFontTx/>
                <a:buNone/>
                <a:tabLst/>
                <a:defRPr/>
              </a:pPr>
              <a:r>
                <a:rPr kumimoji="0" lang="en-US" sz="3264" b="1" i="0" u="none" strike="noStrike" kern="0" cap="none" spc="0" normalizeH="0" baseline="-25000" noProof="0" dirty="0">
                  <a:ln>
                    <a:noFill/>
                  </a:ln>
                  <a:solidFill>
                    <a:srgbClr val="FFFFFF"/>
                  </a:solidFill>
                  <a:effectLst/>
                  <a:uLnTx/>
                  <a:uFillTx/>
                </a:rPr>
                <a:t>Trip</a:t>
              </a:r>
              <a:br>
                <a:rPr kumimoji="0" lang="en-US" sz="3264" b="1" i="0" u="none" strike="noStrike" kern="0" cap="none" spc="0" normalizeH="0" baseline="-25000" noProof="0" dirty="0">
                  <a:ln>
                    <a:noFill/>
                  </a:ln>
                  <a:solidFill>
                    <a:srgbClr val="FFFFFF"/>
                  </a:solidFill>
                  <a:effectLst/>
                  <a:uLnTx/>
                  <a:uFillTx/>
                </a:rPr>
              </a:br>
              <a:r>
                <a:rPr kumimoji="0" lang="en-US" sz="3264" b="1" i="0" u="none" strike="noStrike" kern="0" cap="none" spc="0" normalizeH="0" baseline="-25000" noProof="0" dirty="0">
                  <a:ln>
                    <a:noFill/>
                  </a:ln>
                  <a:solidFill>
                    <a:srgbClr val="FFFFFF"/>
                  </a:solidFill>
                  <a:effectLst/>
                  <a:uLnTx/>
                  <a:uFillTx/>
                </a:rPr>
                <a:t>Saga</a:t>
              </a:r>
            </a:p>
          </p:txBody>
        </p:sp>
      </p:grpSp>
      <p:cxnSp>
        <p:nvCxnSpPr>
          <p:cNvPr id="83" name="Straight Arrow Connector 82"/>
          <p:cNvCxnSpPr>
            <a:cxnSpLocks/>
            <a:stCxn id="62" idx="3"/>
            <a:endCxn id="70" idx="1"/>
          </p:cNvCxnSpPr>
          <p:nvPr/>
        </p:nvCxnSpPr>
        <p:spPr>
          <a:xfrm>
            <a:off x="3659989" y="5344938"/>
            <a:ext cx="685359" cy="11265"/>
          </a:xfrm>
          <a:prstGeom prst="straightConnector1">
            <a:avLst/>
          </a:prstGeom>
          <a:noFill/>
          <a:ln w="57150" cap="flat" cmpd="sng" algn="ctr">
            <a:solidFill>
              <a:srgbClr val="505050">
                <a:lumMod val="75000"/>
                <a:lumOff val="25000"/>
              </a:srgbClr>
            </a:solidFill>
            <a:prstDash val="solid"/>
            <a:tailEnd type="none"/>
          </a:ln>
          <a:effectLst/>
        </p:spPr>
      </p:cxnSp>
    </p:spTree>
    <p:extLst>
      <p:ext uri="{BB962C8B-B14F-4D97-AF65-F5344CB8AC3E}">
        <p14:creationId xmlns:p14="http://schemas.microsoft.com/office/powerpoint/2010/main" val="3052821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500"/>
                                        <p:tgtEl>
                                          <p:spTgt spid="83"/>
                                        </p:tgtEl>
                                      </p:cBhvr>
                                    </p:animEffect>
                                  </p:childTnLst>
                                </p:cTn>
                              </p:par>
                            </p:childTnLst>
                          </p:cTn>
                        </p:par>
                        <p:par>
                          <p:cTn id="8" fill="hold">
                            <p:stCondLst>
                              <p:cond delay="500"/>
                            </p:stCondLst>
                            <p:childTnLst>
                              <p:par>
                                <p:cTn id="9" presetID="22" presetClass="exit" presetSubtype="8" fill="hold" nodeType="afterEffect">
                                  <p:stCondLst>
                                    <p:cond delay="0"/>
                                  </p:stCondLst>
                                  <p:childTnLst>
                                    <p:animEffect transition="out" filter="wipe(left)">
                                      <p:cBhvr>
                                        <p:cTn id="10" dur="500"/>
                                        <p:tgtEl>
                                          <p:spTgt spid="74"/>
                                        </p:tgtEl>
                                      </p:cBhvr>
                                    </p:animEffect>
                                    <p:set>
                                      <p:cBhvr>
                                        <p:cTn id="11" dur="1" fill="hold">
                                          <p:stCondLst>
                                            <p:cond delay="499"/>
                                          </p:stCondLst>
                                        </p:cTn>
                                        <p:tgtEl>
                                          <p:spTgt spid="74"/>
                                        </p:tgtEl>
                                        <p:attrNameLst>
                                          <p:attrName>style.visibility</p:attrName>
                                        </p:attrNameLst>
                                      </p:cBhvr>
                                      <p:to>
                                        <p:strVal val="hidden"/>
                                      </p:to>
                                    </p:se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wipe(left)">
                                      <p:cBhvr>
                                        <p:cTn id="15" dur="500"/>
                                        <p:tgtEl>
                                          <p:spTgt spid="8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63"/>
                                        </p:tgtEl>
                                        <p:attrNameLst>
                                          <p:attrName>style.visibility</p:attrName>
                                        </p:attrNameLst>
                                      </p:cBhvr>
                                      <p:to>
                                        <p:strVal val="visible"/>
                                      </p:to>
                                    </p:set>
                                    <p:animEffect transition="in" filter="wipe(left)">
                                      <p:cBhvr>
                                        <p:cTn id="20" dur="500"/>
                                        <p:tgtEl>
                                          <p:spTgt spid="63"/>
                                        </p:tgtEl>
                                      </p:cBhvr>
                                    </p:animEffect>
                                  </p:childTnLst>
                                </p:cTn>
                              </p:par>
                            </p:childTnLst>
                          </p:cTn>
                        </p:par>
                        <p:par>
                          <p:cTn id="21" fill="hold">
                            <p:stCondLst>
                              <p:cond delay="500"/>
                            </p:stCondLst>
                            <p:childTnLst>
                              <p:par>
                                <p:cTn id="22" presetID="22" presetClass="entr" presetSubtype="8" fill="hold" nodeType="afterEffect">
                                  <p:stCondLst>
                                    <p:cond delay="0"/>
                                  </p:stCondLst>
                                  <p:childTnLst>
                                    <p:set>
                                      <p:cBhvr>
                                        <p:cTn id="23" dur="1" fill="hold">
                                          <p:stCondLst>
                                            <p:cond delay="0"/>
                                          </p:stCondLst>
                                        </p:cTn>
                                        <p:tgtEl>
                                          <p:spTgt spid="72"/>
                                        </p:tgtEl>
                                        <p:attrNameLst>
                                          <p:attrName>style.visibility</p:attrName>
                                        </p:attrNameLst>
                                      </p:cBhvr>
                                      <p:to>
                                        <p:strVal val="visible"/>
                                      </p:to>
                                    </p:set>
                                    <p:animEffect transition="in" filter="wipe(left)">
                                      <p:cBhvr>
                                        <p:cTn id="24" dur="500"/>
                                        <p:tgtEl>
                                          <p:spTgt spid="72"/>
                                        </p:tgtEl>
                                      </p:cBhvr>
                                    </p:animEffect>
                                  </p:childTnLst>
                                </p:cTn>
                              </p:par>
                            </p:childTnLst>
                          </p:cTn>
                        </p:par>
                        <p:par>
                          <p:cTn id="25" fill="hold">
                            <p:stCondLst>
                              <p:cond delay="1000"/>
                            </p:stCondLst>
                            <p:childTnLst>
                              <p:par>
                                <p:cTn id="26" presetID="22" presetClass="exit" presetSubtype="2" fill="hold" nodeType="afterEffect">
                                  <p:stCondLst>
                                    <p:cond delay="0"/>
                                  </p:stCondLst>
                                  <p:childTnLst>
                                    <p:animEffect transition="out" filter="wipe(right)">
                                      <p:cBhvr>
                                        <p:cTn id="27" dur="500"/>
                                        <p:tgtEl>
                                          <p:spTgt spid="63"/>
                                        </p:tgtEl>
                                      </p:cBhvr>
                                    </p:animEffect>
                                    <p:set>
                                      <p:cBhvr>
                                        <p:cTn id="28" dur="1" fill="hold">
                                          <p:stCondLst>
                                            <p:cond delay="499"/>
                                          </p:stCondLst>
                                        </p:cTn>
                                        <p:tgtEl>
                                          <p:spTgt spid="63"/>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6"/>
                                        </p:tgtEl>
                                        <p:attrNameLst>
                                          <p:attrName>style.visibility</p:attrName>
                                        </p:attrNameLst>
                                      </p:cBhvr>
                                      <p:to>
                                        <p:strVal val="visible"/>
                                      </p:to>
                                    </p:set>
                                    <p:animEffect transition="in" filter="wipe(left)">
                                      <p:cBhvr>
                                        <p:cTn id="33" dur="500"/>
                                        <p:tgtEl>
                                          <p:spTgt spid="66"/>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73"/>
                                        </p:tgtEl>
                                        <p:attrNameLst>
                                          <p:attrName>style.visibility</p:attrName>
                                        </p:attrNameLst>
                                      </p:cBhvr>
                                      <p:to>
                                        <p:strVal val="visible"/>
                                      </p:to>
                                    </p:set>
                                    <p:animEffect transition="in" filter="wipe(left)">
                                      <p:cBhvr>
                                        <p:cTn id="37" dur="500"/>
                                        <p:tgtEl>
                                          <p:spTgt spid="73"/>
                                        </p:tgtEl>
                                      </p:cBhvr>
                                    </p:animEffect>
                                  </p:childTnLst>
                                </p:cTn>
                              </p:par>
                            </p:childTnLst>
                          </p:cTn>
                        </p:par>
                        <p:par>
                          <p:cTn id="38" fill="hold">
                            <p:stCondLst>
                              <p:cond delay="1000"/>
                            </p:stCondLst>
                            <p:childTnLst>
                              <p:par>
                                <p:cTn id="39" presetID="22" presetClass="exit" presetSubtype="2" fill="hold" nodeType="afterEffect">
                                  <p:stCondLst>
                                    <p:cond delay="0"/>
                                  </p:stCondLst>
                                  <p:childTnLst>
                                    <p:animEffect transition="out" filter="wipe(right)">
                                      <p:cBhvr>
                                        <p:cTn id="40" dur="500"/>
                                        <p:tgtEl>
                                          <p:spTgt spid="66"/>
                                        </p:tgtEl>
                                      </p:cBhvr>
                                    </p:animEffect>
                                    <p:set>
                                      <p:cBhvr>
                                        <p:cTn id="41" dur="1" fill="hold">
                                          <p:stCondLst>
                                            <p:cond delay="499"/>
                                          </p:stCondLst>
                                        </p:cTn>
                                        <p:tgtEl>
                                          <p:spTgt spid="66"/>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500"/>
                                        <p:tgtEl>
                                          <p:spTgt spid="64"/>
                                        </p:tgtEl>
                                      </p:cBhvr>
                                    </p:animEffect>
                                  </p:childTnLst>
                                </p:cTn>
                              </p:par>
                            </p:childTnLst>
                          </p:cTn>
                        </p:par>
                        <p:par>
                          <p:cTn id="47" fill="hold">
                            <p:stCondLst>
                              <p:cond delay="500"/>
                            </p:stCondLst>
                            <p:childTnLst>
                              <p:par>
                                <p:cTn id="48" presetID="22" presetClass="entr" presetSubtype="8"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animEffect transition="in" filter="wipe(left)">
                                      <p:cBhvr>
                                        <p:cTn id="50" dur="500"/>
                                        <p:tgtEl>
                                          <p:spTgt spid="71"/>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xit" presetSubtype="2" fill="hold" nodeType="clickEffect">
                                  <p:stCondLst>
                                    <p:cond delay="0"/>
                                  </p:stCondLst>
                                  <p:childTnLst>
                                    <p:animEffect transition="out" filter="wipe(right)">
                                      <p:cBhvr>
                                        <p:cTn id="54" dur="500"/>
                                        <p:tgtEl>
                                          <p:spTgt spid="71"/>
                                        </p:tgtEl>
                                      </p:cBhvr>
                                    </p:animEffect>
                                    <p:set>
                                      <p:cBhvr>
                                        <p:cTn id="55" dur="1" fill="hold">
                                          <p:stCondLst>
                                            <p:cond delay="499"/>
                                          </p:stCondLst>
                                        </p:cTn>
                                        <p:tgtEl>
                                          <p:spTgt spid="71"/>
                                        </p:tgtEl>
                                        <p:attrNameLst>
                                          <p:attrName>style.visibility</p:attrName>
                                        </p:attrNameLst>
                                      </p:cBhvr>
                                      <p:to>
                                        <p:strVal val="hidden"/>
                                      </p:to>
                                    </p:set>
                                  </p:childTnLst>
                                </p:cTn>
                              </p:par>
                            </p:childTnLst>
                          </p:cTn>
                        </p:par>
                        <p:par>
                          <p:cTn id="56" fill="hold">
                            <p:stCondLst>
                              <p:cond delay="500"/>
                            </p:stCondLst>
                            <p:childTnLst>
                              <p:par>
                                <p:cTn id="57" presetID="22" presetClass="exit" presetSubtype="2" fill="hold" nodeType="afterEffect">
                                  <p:stCondLst>
                                    <p:cond delay="0"/>
                                  </p:stCondLst>
                                  <p:childTnLst>
                                    <p:animEffect transition="out" filter="wipe(right)">
                                      <p:cBhvr>
                                        <p:cTn id="58" dur="500"/>
                                        <p:tgtEl>
                                          <p:spTgt spid="64"/>
                                        </p:tgtEl>
                                      </p:cBhvr>
                                    </p:animEffect>
                                    <p:set>
                                      <p:cBhvr>
                                        <p:cTn id="59" dur="1" fill="hold">
                                          <p:stCondLst>
                                            <p:cond delay="499"/>
                                          </p:stCondLst>
                                        </p:cTn>
                                        <p:tgtEl>
                                          <p:spTgt spid="64"/>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animEffect transition="in" filter="wipe(left)">
                                      <p:cBhvr>
                                        <p:cTn id="64" dur="500"/>
                                        <p:tgtEl>
                                          <p:spTgt spid="64"/>
                                        </p:tgtEl>
                                      </p:cBhvr>
                                    </p:animEffect>
                                  </p:childTnLst>
                                </p:cTn>
                              </p:par>
                            </p:childTnLst>
                          </p:cTn>
                        </p:par>
                        <p:par>
                          <p:cTn id="65" fill="hold">
                            <p:stCondLst>
                              <p:cond delay="500"/>
                            </p:stCondLst>
                            <p:childTnLst>
                              <p:par>
                                <p:cTn id="66" presetID="22" presetClass="exit" presetSubtype="2" fill="hold" nodeType="afterEffect">
                                  <p:stCondLst>
                                    <p:cond delay="0"/>
                                  </p:stCondLst>
                                  <p:childTnLst>
                                    <p:animEffect transition="out" filter="wipe(right)">
                                      <p:cBhvr>
                                        <p:cTn id="67" dur="500"/>
                                        <p:tgtEl>
                                          <p:spTgt spid="64"/>
                                        </p:tgtEl>
                                      </p:cBhvr>
                                    </p:animEffect>
                                    <p:set>
                                      <p:cBhvr>
                                        <p:cTn id="68" dur="1" fill="hold">
                                          <p:stCondLst>
                                            <p:cond delay="499"/>
                                          </p:stCondLst>
                                        </p:cTn>
                                        <p:tgtEl>
                                          <p:spTgt spid="64"/>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nodeType="clickEffect">
                                  <p:stCondLst>
                                    <p:cond delay="0"/>
                                  </p:stCondLst>
                                  <p:childTnLst>
                                    <p:set>
                                      <p:cBhvr>
                                        <p:cTn id="72" dur="1" fill="hold">
                                          <p:stCondLst>
                                            <p:cond delay="0"/>
                                          </p:stCondLst>
                                        </p:cTn>
                                        <p:tgtEl>
                                          <p:spTgt spid="66"/>
                                        </p:tgtEl>
                                        <p:attrNameLst>
                                          <p:attrName>style.visibility</p:attrName>
                                        </p:attrNameLst>
                                      </p:cBhvr>
                                      <p:to>
                                        <p:strVal val="visible"/>
                                      </p:to>
                                    </p:set>
                                    <p:animEffect transition="in" filter="wipe(left)">
                                      <p:cBhvr>
                                        <p:cTn id="73" dur="500"/>
                                        <p:tgtEl>
                                          <p:spTgt spid="66"/>
                                        </p:tgtEl>
                                      </p:cBhvr>
                                    </p:animEffect>
                                  </p:childTnLst>
                                </p:cTn>
                              </p:par>
                            </p:childTnLst>
                          </p:cTn>
                        </p:par>
                        <p:par>
                          <p:cTn id="74" fill="hold">
                            <p:stCondLst>
                              <p:cond delay="500"/>
                            </p:stCondLst>
                            <p:childTnLst>
                              <p:par>
                                <p:cTn id="75" presetID="22" presetClass="exit" presetSubtype="2" fill="hold" nodeType="afterEffect">
                                  <p:stCondLst>
                                    <p:cond delay="0"/>
                                  </p:stCondLst>
                                  <p:childTnLst>
                                    <p:animEffect transition="out" filter="wipe(right)">
                                      <p:cBhvr>
                                        <p:cTn id="76" dur="500"/>
                                        <p:tgtEl>
                                          <p:spTgt spid="73"/>
                                        </p:tgtEl>
                                      </p:cBhvr>
                                    </p:animEffect>
                                    <p:set>
                                      <p:cBhvr>
                                        <p:cTn id="77" dur="1" fill="hold">
                                          <p:stCondLst>
                                            <p:cond delay="499"/>
                                          </p:stCondLst>
                                        </p:cTn>
                                        <p:tgtEl>
                                          <p:spTgt spid="73"/>
                                        </p:tgtEl>
                                        <p:attrNameLst>
                                          <p:attrName>style.visibility</p:attrName>
                                        </p:attrNameLst>
                                      </p:cBhvr>
                                      <p:to>
                                        <p:strVal val="hidden"/>
                                      </p:to>
                                    </p:set>
                                  </p:childTnLst>
                                </p:cTn>
                              </p:par>
                            </p:childTnLst>
                          </p:cTn>
                        </p:par>
                        <p:par>
                          <p:cTn id="78" fill="hold">
                            <p:stCondLst>
                              <p:cond delay="1000"/>
                            </p:stCondLst>
                            <p:childTnLst>
                              <p:par>
                                <p:cTn id="79" presetID="22" presetClass="exit" presetSubtype="2" fill="hold" nodeType="afterEffect">
                                  <p:stCondLst>
                                    <p:cond delay="0"/>
                                  </p:stCondLst>
                                  <p:childTnLst>
                                    <p:animEffect transition="out" filter="wipe(right)">
                                      <p:cBhvr>
                                        <p:cTn id="80" dur="500"/>
                                        <p:tgtEl>
                                          <p:spTgt spid="66"/>
                                        </p:tgtEl>
                                      </p:cBhvr>
                                    </p:animEffect>
                                    <p:set>
                                      <p:cBhvr>
                                        <p:cTn id="81" dur="1" fill="hold">
                                          <p:stCondLst>
                                            <p:cond delay="499"/>
                                          </p:stCondLst>
                                        </p:cTn>
                                        <p:tgtEl>
                                          <p:spTgt spid="66"/>
                                        </p:tgtEl>
                                        <p:attrNameLst>
                                          <p:attrName>style.visibility</p:attrName>
                                        </p:attrNameLst>
                                      </p:cBhvr>
                                      <p:to>
                                        <p:strVal val="hidden"/>
                                      </p:to>
                                    </p:set>
                                  </p:childTnLst>
                                </p:cTn>
                              </p:par>
                            </p:childTnLst>
                          </p:cTn>
                        </p:par>
                        <p:par>
                          <p:cTn id="82" fill="hold">
                            <p:stCondLst>
                              <p:cond delay="1500"/>
                            </p:stCondLst>
                            <p:childTnLst>
                              <p:par>
                                <p:cTn id="83" presetID="22" presetClass="entr" presetSubtype="8" fill="hold" nodeType="after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wipe(left)">
                                      <p:cBhvr>
                                        <p:cTn id="85" dur="500"/>
                                        <p:tgtEl>
                                          <p:spTgt spid="63"/>
                                        </p:tgtEl>
                                      </p:cBhvr>
                                    </p:animEffect>
                                  </p:childTnLst>
                                </p:cTn>
                              </p:par>
                            </p:childTnLst>
                          </p:cTn>
                        </p:par>
                        <p:par>
                          <p:cTn id="86" fill="hold">
                            <p:stCondLst>
                              <p:cond delay="2000"/>
                            </p:stCondLst>
                            <p:childTnLst>
                              <p:par>
                                <p:cTn id="87" presetID="22" presetClass="exit" presetSubtype="2" fill="hold" nodeType="afterEffect">
                                  <p:stCondLst>
                                    <p:cond delay="0"/>
                                  </p:stCondLst>
                                  <p:childTnLst>
                                    <p:animEffect transition="out" filter="wipe(right)">
                                      <p:cBhvr>
                                        <p:cTn id="88" dur="500"/>
                                        <p:tgtEl>
                                          <p:spTgt spid="72"/>
                                        </p:tgtEl>
                                      </p:cBhvr>
                                    </p:animEffect>
                                    <p:set>
                                      <p:cBhvr>
                                        <p:cTn id="89" dur="1" fill="hold">
                                          <p:stCondLst>
                                            <p:cond delay="499"/>
                                          </p:stCondLst>
                                        </p:cTn>
                                        <p:tgtEl>
                                          <p:spTgt spid="72"/>
                                        </p:tgtEl>
                                        <p:attrNameLst>
                                          <p:attrName>style.visibility</p:attrName>
                                        </p:attrNameLst>
                                      </p:cBhvr>
                                      <p:to>
                                        <p:strVal val="hidden"/>
                                      </p:to>
                                    </p:set>
                                  </p:childTnLst>
                                </p:cTn>
                              </p:par>
                            </p:childTnLst>
                          </p:cTn>
                        </p:par>
                        <p:par>
                          <p:cTn id="90" fill="hold">
                            <p:stCondLst>
                              <p:cond delay="2500"/>
                            </p:stCondLst>
                            <p:childTnLst>
                              <p:par>
                                <p:cTn id="91" presetID="22" presetClass="exit" presetSubtype="2" fill="hold" nodeType="afterEffect">
                                  <p:stCondLst>
                                    <p:cond delay="0"/>
                                  </p:stCondLst>
                                  <p:childTnLst>
                                    <p:animEffect transition="out" filter="wipe(right)">
                                      <p:cBhvr>
                                        <p:cTn id="92" dur="500"/>
                                        <p:tgtEl>
                                          <p:spTgt spid="63"/>
                                        </p:tgtEl>
                                      </p:cBhvr>
                                    </p:animEffect>
                                    <p:set>
                                      <p:cBhvr>
                                        <p:cTn id="93" dur="1" fill="hold">
                                          <p:stCondLst>
                                            <p:cond delay="499"/>
                                          </p:stCondLst>
                                        </p:cTn>
                                        <p:tgtEl>
                                          <p:spTgt spid="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5"/>
          </p:nvPr>
        </p:nvSpPr>
        <p:spPr/>
        <p:txBody>
          <a:bodyPr/>
          <a:lstStyle/>
          <a:p>
            <a:r>
              <a:rPr lang="en-NZ" dirty="0"/>
              <a:t>Data Storage Services</a:t>
            </a:r>
            <a:endParaRPr lang="en-US" dirty="0"/>
          </a:p>
        </p:txBody>
      </p:sp>
      <p:sp>
        <p:nvSpPr>
          <p:cNvPr id="5" name="Text Placeholder 4"/>
          <p:cNvSpPr>
            <a:spLocks noGrp="1"/>
          </p:cNvSpPr>
          <p:nvPr>
            <p:ph type="body" sz="quarter" idx="16"/>
          </p:nvPr>
        </p:nvSpPr>
        <p:spPr/>
        <p:txBody>
          <a:bodyPr/>
          <a:lstStyle/>
          <a:p>
            <a:r>
              <a:rPr lang="en-NZ" dirty="0"/>
              <a:t>Concurrency, Versioning &amp; Backup</a:t>
            </a:r>
            <a:endParaRPr lang="en-US" dirty="0"/>
          </a:p>
        </p:txBody>
      </p:sp>
    </p:spTree>
    <p:extLst>
      <p:ext uri="{BB962C8B-B14F-4D97-AF65-F5344CB8AC3E}">
        <p14:creationId xmlns:p14="http://schemas.microsoft.com/office/powerpoint/2010/main" val="2496274931"/>
      </p:ext>
    </p:extLst>
  </p:cSld>
  <p:clrMapOvr>
    <a:masterClrMapping/>
  </p:clrMapOvr>
  <p:transition>
    <p:fade/>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Concurrency control</a:t>
            </a:r>
          </a:p>
        </p:txBody>
      </p:sp>
      <p:sp>
        <p:nvSpPr>
          <p:cNvPr id="2" name="Text Placeholder 1"/>
          <p:cNvSpPr>
            <a:spLocks noGrp="1"/>
          </p:cNvSpPr>
          <p:nvPr>
            <p:ph type="body" sz="quarter" idx="4294967295"/>
          </p:nvPr>
        </p:nvSpPr>
        <p:spPr>
          <a:xfrm>
            <a:off x="457200" y="1439863"/>
            <a:ext cx="9571038" cy="4575175"/>
          </a:xfrm>
        </p:spPr>
        <p:txBody>
          <a:bodyPr/>
          <a:lstStyle/>
          <a:p>
            <a:r>
              <a:rPr lang="en-US" sz="1800" b="1" dirty="0">
                <a:gradFill>
                  <a:gsLst>
                    <a:gs pos="1250">
                      <a:schemeClr val="tx1"/>
                    </a:gs>
                    <a:gs pos="100000">
                      <a:schemeClr val="tx1"/>
                    </a:gs>
                  </a:gsLst>
                  <a:lin ang="5400000" scaled="0"/>
                </a:gradFill>
                <a:latin typeface="+mn-lt"/>
              </a:rPr>
              <a:t>A data entity maintains its integrity for competing accessors via concurrency control</a:t>
            </a:r>
          </a:p>
          <a:p>
            <a:pPr marL="0" indent="0">
              <a:buNone/>
            </a:pPr>
            <a:endParaRPr lang="en-US" sz="1800" b="1" dirty="0">
              <a:gradFill>
                <a:gsLst>
                  <a:gs pos="1250">
                    <a:schemeClr val="tx1"/>
                  </a:gs>
                  <a:gs pos="100000">
                    <a:schemeClr val="tx1"/>
                  </a:gs>
                </a:gsLst>
                <a:lin ang="5400000" scaled="0"/>
              </a:gradFill>
              <a:latin typeface="+mn-lt"/>
            </a:endParaRPr>
          </a:p>
          <a:p>
            <a:r>
              <a:rPr lang="en-US" sz="1800" b="1" dirty="0">
                <a:gradFill>
                  <a:gsLst>
                    <a:gs pos="1250">
                      <a:schemeClr val="tx1"/>
                    </a:gs>
                    <a:gs pos="100000">
                      <a:schemeClr val="tx1"/>
                    </a:gs>
                  </a:gsLst>
                  <a:lin ang="5400000" scaled="0"/>
                </a:gradFill>
                <a:latin typeface="+mn-lt"/>
              </a:rPr>
              <a:t>Pessimistic: accessor locks 1+ entries (blocking other accessors), modifies entries,</a:t>
            </a:r>
            <a:br>
              <a:rPr lang="en-US" sz="1800" b="1" dirty="0">
                <a:gradFill>
                  <a:gsLst>
                    <a:gs pos="1250">
                      <a:schemeClr val="tx1"/>
                    </a:gs>
                    <a:gs pos="100000">
                      <a:schemeClr val="tx1"/>
                    </a:gs>
                  </a:gsLst>
                  <a:lin ang="5400000" scaled="0"/>
                </a:gradFill>
                <a:latin typeface="+mn-lt"/>
              </a:rPr>
            </a:br>
            <a:r>
              <a:rPr lang="en-US" sz="1800" b="1" dirty="0">
                <a:gradFill>
                  <a:gsLst>
                    <a:gs pos="1250">
                      <a:schemeClr val="tx1"/>
                    </a:gs>
                    <a:gs pos="100000">
                      <a:schemeClr val="tx1"/>
                    </a:gs>
                  </a:gsLst>
                  <a:lin ang="5400000" scaled="0"/>
                </a:gradFill>
                <a:latin typeface="+mn-lt"/>
              </a:rPr>
              <a:t>&amp; then unlocks them</a:t>
            </a:r>
          </a:p>
          <a:p>
            <a:pPr lvl="1"/>
            <a:r>
              <a:rPr lang="en-US" sz="1800" dirty="0">
                <a:gradFill>
                  <a:gsLst>
                    <a:gs pos="1250">
                      <a:schemeClr val="tx1"/>
                    </a:gs>
                    <a:gs pos="100000">
                      <a:schemeClr val="tx1"/>
                    </a:gs>
                  </a:gsLst>
                  <a:lin ang="5400000" scaled="0"/>
                </a:gradFill>
              </a:rPr>
              <a:t>Bad scalability (1 accessor at a time) &amp; what if locker fails to release the lock?</a:t>
            </a:r>
          </a:p>
          <a:p>
            <a:pPr marL="342900" lvl="1" indent="0">
              <a:buNone/>
            </a:pPr>
            <a:endParaRPr lang="en-US" sz="1800" dirty="0">
              <a:gradFill>
                <a:gsLst>
                  <a:gs pos="1250">
                    <a:schemeClr val="tx1"/>
                  </a:gs>
                  <a:gs pos="100000">
                    <a:schemeClr val="tx1"/>
                  </a:gs>
                </a:gsLst>
                <a:lin ang="5400000" scaled="0"/>
              </a:gradFill>
            </a:endParaRPr>
          </a:p>
          <a:p>
            <a:r>
              <a:rPr lang="en-US" sz="1800" b="1" dirty="0">
                <a:gradFill>
                  <a:gsLst>
                    <a:gs pos="1250">
                      <a:schemeClr val="tx1"/>
                    </a:gs>
                    <a:gs pos="100000">
                      <a:schemeClr val="tx1"/>
                    </a:gs>
                  </a:gsLst>
                  <a:lin ang="5400000" scaled="0"/>
                </a:gradFill>
                <a:latin typeface="+mn-lt"/>
              </a:rPr>
              <a:t>Optimistic: accessor gets 1+ entries with version IDs (etags), modifies entries’ values, &amp; updates entries if versions haven’t changed (still contain the original values)</a:t>
            </a:r>
          </a:p>
          <a:p>
            <a:pPr lvl="1"/>
            <a:r>
              <a:rPr lang="en-US" sz="1800" dirty="0">
                <a:gradFill>
                  <a:gsLst>
                    <a:gs pos="1250">
                      <a:schemeClr val="tx1"/>
                    </a:gs>
                    <a:gs pos="100000">
                      <a:schemeClr val="tx1"/>
                    </a:gs>
                  </a:gsLst>
                  <a:lin ang="5400000" scaled="0"/>
                </a:gradFill>
              </a:rPr>
              <a:t>If any version ID has changed, accessor retries operation using latest value/ID</a:t>
            </a:r>
          </a:p>
        </p:txBody>
      </p:sp>
    </p:spTree>
    <p:extLst>
      <p:ext uri="{BB962C8B-B14F-4D97-AF65-F5344CB8AC3E}">
        <p14:creationId xmlns:p14="http://schemas.microsoft.com/office/powerpoint/2010/main" val="21807856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Segoe UI Light" panose="020B0502040204020203" pitchFamily="34" charset="0"/>
                <a:cs typeface="Segoe UI Light" panose="020B0502040204020203" pitchFamily="34" charset="0"/>
              </a:rPr>
              <a:t>Introduction to Azure IAAS</a:t>
            </a:r>
          </a:p>
        </p:txBody>
      </p:sp>
      <p:sp>
        <p:nvSpPr>
          <p:cNvPr id="3" name="Text Placeholder 2"/>
          <p:cNvSpPr>
            <a:spLocks noGrp="1"/>
          </p:cNvSpPr>
          <p:nvPr>
            <p:ph type="body" sz="quarter" idx="16"/>
          </p:nvPr>
        </p:nvSpPr>
        <p:spPr>
          <a:xfrm>
            <a:off x="548921" y="3328138"/>
            <a:ext cx="5875532" cy="748938"/>
          </a:xfrm>
        </p:spPr>
        <p:txBody>
          <a:bodyPr/>
          <a:lstStyle/>
          <a:p>
            <a:r>
              <a:rPr lang="en-US" dirty="0">
                <a:latin typeface="+mj-lt"/>
                <a:cs typeface="Segoe UI Light" panose="020B0502040204020203" pitchFamily="34" charset="0"/>
              </a:rPr>
              <a:t>Virtual Machines - Configuration</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1345940836"/>
      </p:ext>
    </p:extLst>
  </p:cSld>
  <p:clrMapOvr>
    <a:masterClrMapping/>
  </p:clrMapOvr>
  <p:transitio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56616" y="265176"/>
            <a:ext cx="11522075" cy="731838"/>
          </a:xfrm>
        </p:spPr>
        <p:txBody>
          <a:bodyPr lIns="0">
            <a:normAutofit fontScale="90000"/>
          </a:bodyPr>
          <a:lstStyle/>
          <a:p>
            <a:r>
              <a:rPr lang="en-US" dirty="0"/>
              <a:t>Optimistic concurrency:   Two instances adding $23 &amp; $32 to Jeff’s balance</a:t>
            </a:r>
          </a:p>
        </p:txBody>
      </p:sp>
      <p:sp>
        <p:nvSpPr>
          <p:cNvPr id="55" name="Rectangle 54"/>
          <p:cNvSpPr/>
          <p:nvPr/>
        </p:nvSpPr>
        <p:spPr bwMode="auto">
          <a:xfrm>
            <a:off x="1524412" y="1744662"/>
            <a:ext cx="3730413" cy="1802058"/>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cs typeface="Segoe UI" panose="020B0502040204020203" pitchFamily="34" charset="0"/>
              </a:rPr>
              <a:t>Service #1</a:t>
            </a:r>
          </a:p>
        </p:txBody>
      </p:sp>
      <p:sp>
        <p:nvSpPr>
          <p:cNvPr id="56" name="Rectangle 55"/>
          <p:cNvSpPr/>
          <p:nvPr/>
        </p:nvSpPr>
        <p:spPr bwMode="auto">
          <a:xfrm>
            <a:off x="6614594" y="1971152"/>
            <a:ext cx="3486160" cy="3917070"/>
          </a:xfrm>
          <a:prstGeom prst="rect">
            <a:avLst/>
          </a:prstGeom>
          <a:gradFill flip="none" rotWithShape="1">
            <a:gsLst>
              <a:gs pos="0">
                <a:srgbClr val="002050">
                  <a:lumMod val="40000"/>
                  <a:lumOff val="60000"/>
                </a:srgbClr>
              </a:gs>
              <a:gs pos="46000">
                <a:srgbClr val="002050">
                  <a:lumMod val="95000"/>
                  <a:lumOff val="5000"/>
                </a:srgbClr>
              </a:gs>
              <a:gs pos="100000">
                <a:srgbClr val="002050">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cs typeface="Segoe UI" panose="020B0502040204020203" pitchFamily="34" charset="0"/>
              </a:rPr>
              <a:t>DB Partition</a:t>
            </a:r>
          </a:p>
        </p:txBody>
      </p:sp>
      <p:sp>
        <p:nvSpPr>
          <p:cNvPr id="57" name="Rectangle 56"/>
          <p:cNvSpPr/>
          <p:nvPr/>
        </p:nvSpPr>
        <p:spPr bwMode="auto">
          <a:xfrm>
            <a:off x="1524412" y="4284208"/>
            <a:ext cx="3730413" cy="1802058"/>
          </a:xfrm>
          <a:prstGeom prst="rect">
            <a:avLst/>
          </a:prstGeom>
          <a:solidFill>
            <a:srgbClr val="F60000"/>
          </a:soli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t" anchorCtr="1" compatLnSpc="1">
            <a:prstTxWarp prst="textNoShape">
              <a:avLst/>
            </a:prstTxWarp>
            <a:noAutofit/>
          </a:bodyPr>
          <a:lstStyle/>
          <a:p>
            <a:pPr marL="0" marR="0" lvl="0" indent="0" defTabSz="932742" eaLnBrk="1" fontAlgn="auto" latinLnBrk="0" hangingPunct="1">
              <a:lnSpc>
                <a:spcPct val="100000"/>
              </a:lnSpc>
              <a:spcBef>
                <a:spcPts val="0"/>
              </a:spcBef>
              <a:spcAft>
                <a:spcPts val="0"/>
              </a:spcAft>
              <a:buClrTx/>
              <a:buSzTx/>
              <a:buFontTx/>
              <a:buNone/>
              <a:tabLst/>
              <a:defRPr/>
            </a:pPr>
            <a:r>
              <a:rPr kumimoji="0" lang="en-US" sz="2040" b="0" i="0" u="none" strike="noStrike" kern="0" cap="none" spc="0" normalizeH="0" baseline="0" noProof="0" dirty="0">
                <a:ln>
                  <a:noFill/>
                </a:ln>
                <a:solidFill>
                  <a:srgbClr val="FFFFFF"/>
                </a:solidFill>
                <a:effectLst/>
                <a:uLnTx/>
                <a:uFillTx/>
                <a:cs typeface="Segoe UI" panose="020B0502040204020203" pitchFamily="34" charset="0"/>
              </a:rPr>
              <a:t>Service #2</a:t>
            </a:r>
          </a:p>
        </p:txBody>
      </p:sp>
      <p:sp>
        <p:nvSpPr>
          <p:cNvPr id="58" name="Rectangle 57"/>
          <p:cNvSpPr/>
          <p:nvPr/>
        </p:nvSpPr>
        <p:spPr bwMode="auto">
          <a:xfrm>
            <a:off x="1979920" y="4770585"/>
            <a:ext cx="2801974"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0001</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$100</a:t>
            </a:r>
          </a:p>
        </p:txBody>
      </p:sp>
      <p:sp>
        <p:nvSpPr>
          <p:cNvPr id="59" name="Rectangle 58"/>
          <p:cNvSpPr/>
          <p:nvPr/>
        </p:nvSpPr>
        <p:spPr bwMode="auto">
          <a:xfrm>
            <a:off x="6960848" y="4731299"/>
            <a:ext cx="279364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0001</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$100</a:t>
            </a:r>
          </a:p>
        </p:txBody>
      </p:sp>
      <p:sp>
        <p:nvSpPr>
          <p:cNvPr id="60" name="Rectangle 59"/>
          <p:cNvSpPr/>
          <p:nvPr/>
        </p:nvSpPr>
        <p:spPr bwMode="auto">
          <a:xfrm>
            <a:off x="1979920" y="2266560"/>
            <a:ext cx="281939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0001</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$100</a:t>
            </a:r>
            <a:endParaRPr kumimoji="0" lang="en-US" sz="1836" b="0" i="0" u="none" strike="noStrike" kern="0" cap="none" spc="0" normalizeH="0" baseline="-25000" noProof="0" dirty="0">
              <a:ln>
                <a:noFill/>
              </a:ln>
              <a:solidFill>
                <a:srgbClr val="FFFFFF"/>
              </a:solidFill>
              <a:effectLst/>
              <a:uLnTx/>
              <a:uFillTx/>
              <a:cs typeface="Segoe UI" panose="020B0502040204020203" pitchFamily="34" charset="0"/>
            </a:endParaRPr>
          </a:p>
        </p:txBody>
      </p:sp>
      <p:sp>
        <p:nvSpPr>
          <p:cNvPr id="61" name="Rectangle 60"/>
          <p:cNvSpPr/>
          <p:nvPr/>
        </p:nvSpPr>
        <p:spPr bwMode="auto">
          <a:xfrm>
            <a:off x="6960849" y="2444195"/>
            <a:ext cx="279364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Aidan</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0023</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$768</a:t>
            </a:r>
          </a:p>
        </p:txBody>
      </p:sp>
      <p:sp>
        <p:nvSpPr>
          <p:cNvPr id="62" name="Rectangle 61"/>
          <p:cNvSpPr/>
          <p:nvPr/>
        </p:nvSpPr>
        <p:spPr bwMode="auto">
          <a:xfrm>
            <a:off x="6960848" y="3588309"/>
            <a:ext cx="279364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Grant</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0762</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$444</a:t>
            </a:r>
          </a:p>
        </p:txBody>
      </p:sp>
      <p:cxnSp>
        <p:nvCxnSpPr>
          <p:cNvPr id="63" name="Straight Arrow Connector 62"/>
          <p:cNvCxnSpPr>
            <a:stCxn id="59" idx="1"/>
            <a:endCxn id="60" idx="3"/>
          </p:cNvCxnSpPr>
          <p:nvPr/>
        </p:nvCxnSpPr>
        <p:spPr>
          <a:xfrm flipH="1" flipV="1">
            <a:off x="4799317" y="2745851"/>
            <a:ext cx="2161531" cy="2464739"/>
          </a:xfrm>
          <a:prstGeom prst="straightConnector1">
            <a:avLst/>
          </a:prstGeom>
          <a:noFill/>
          <a:ln w="57150" cap="flat" cmpd="sng" algn="ctr">
            <a:solidFill>
              <a:srgbClr val="505050">
                <a:lumMod val="75000"/>
                <a:lumOff val="25000"/>
              </a:srgbClr>
            </a:solidFill>
            <a:prstDash val="solid"/>
            <a:tailEnd type="triangle"/>
          </a:ln>
          <a:effectLst/>
        </p:spPr>
      </p:cxnSp>
      <p:cxnSp>
        <p:nvCxnSpPr>
          <p:cNvPr id="64" name="Straight Arrow Connector 63"/>
          <p:cNvCxnSpPr>
            <a:endCxn id="58" idx="3"/>
          </p:cNvCxnSpPr>
          <p:nvPr/>
        </p:nvCxnSpPr>
        <p:spPr>
          <a:xfrm flipH="1">
            <a:off x="4781893" y="5210590"/>
            <a:ext cx="2178955" cy="39286"/>
          </a:xfrm>
          <a:prstGeom prst="straightConnector1">
            <a:avLst/>
          </a:prstGeom>
          <a:noFill/>
          <a:ln w="57150" cap="flat" cmpd="sng" algn="ctr">
            <a:solidFill>
              <a:srgbClr val="505050">
                <a:lumMod val="75000"/>
                <a:lumOff val="25000"/>
              </a:srgbClr>
            </a:solidFill>
            <a:prstDash val="solid"/>
            <a:tailEnd type="triangle"/>
          </a:ln>
          <a:effectLst/>
        </p:spPr>
      </p:cxnSp>
      <p:sp>
        <p:nvSpPr>
          <p:cNvPr id="65" name="Rectangle 64"/>
          <p:cNvSpPr/>
          <p:nvPr/>
        </p:nvSpPr>
        <p:spPr bwMode="auto">
          <a:xfrm>
            <a:off x="1997344" y="2266560"/>
            <a:ext cx="281939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0001</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$123</a:t>
            </a:r>
            <a:endParaRPr kumimoji="0" lang="en-US" sz="1836" b="1" i="0" u="none" strike="noStrike" kern="0" cap="none" spc="0" normalizeH="0" baseline="-25000" noProof="0" dirty="0">
              <a:ln>
                <a:noFill/>
              </a:ln>
              <a:solidFill>
                <a:srgbClr val="FFFFFF"/>
              </a:solidFill>
              <a:effectLst/>
              <a:uLnTx/>
              <a:uFillTx/>
              <a:cs typeface="Segoe UI" panose="020B0502040204020203" pitchFamily="34" charset="0"/>
            </a:endParaRPr>
          </a:p>
        </p:txBody>
      </p:sp>
      <p:sp>
        <p:nvSpPr>
          <p:cNvPr id="66" name="Rectangle 65"/>
          <p:cNvSpPr/>
          <p:nvPr/>
        </p:nvSpPr>
        <p:spPr bwMode="auto">
          <a:xfrm>
            <a:off x="1992794" y="4770585"/>
            <a:ext cx="2801974"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0001</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$132</a:t>
            </a:r>
          </a:p>
        </p:txBody>
      </p:sp>
      <p:cxnSp>
        <p:nvCxnSpPr>
          <p:cNvPr id="67" name="Straight Arrow Connector 66"/>
          <p:cNvCxnSpPr>
            <a:stCxn id="65" idx="3"/>
            <a:endCxn id="72" idx="1"/>
          </p:cNvCxnSpPr>
          <p:nvPr/>
        </p:nvCxnSpPr>
        <p:spPr>
          <a:xfrm>
            <a:off x="4816742" y="2745852"/>
            <a:ext cx="2144104" cy="2466045"/>
          </a:xfrm>
          <a:prstGeom prst="straightConnector1">
            <a:avLst/>
          </a:prstGeom>
          <a:noFill/>
          <a:ln w="57150" cap="flat" cmpd="sng" algn="ctr">
            <a:solidFill>
              <a:srgbClr val="505050">
                <a:lumMod val="75000"/>
                <a:lumOff val="25000"/>
              </a:srgbClr>
            </a:solidFill>
            <a:prstDash val="solid"/>
            <a:tailEnd type="triangle"/>
          </a:ln>
          <a:effectLst/>
        </p:spPr>
      </p:cxnSp>
      <p:cxnSp>
        <p:nvCxnSpPr>
          <p:cNvPr id="68" name="Straight Arrow Connector 67"/>
          <p:cNvCxnSpPr>
            <a:stCxn id="66" idx="3"/>
            <a:endCxn id="72" idx="1"/>
          </p:cNvCxnSpPr>
          <p:nvPr/>
        </p:nvCxnSpPr>
        <p:spPr>
          <a:xfrm flipV="1">
            <a:off x="4794768" y="5211896"/>
            <a:ext cx="2166078" cy="37979"/>
          </a:xfrm>
          <a:prstGeom prst="straightConnector1">
            <a:avLst/>
          </a:prstGeom>
          <a:noFill/>
          <a:ln w="57150" cap="flat" cmpd="sng" algn="ctr">
            <a:solidFill>
              <a:srgbClr val="505050">
                <a:lumMod val="75000"/>
                <a:lumOff val="25000"/>
              </a:srgbClr>
            </a:solidFill>
            <a:prstDash val="solid"/>
            <a:tailEnd type="triangle"/>
          </a:ln>
          <a:effectLst/>
        </p:spPr>
      </p:cxnSp>
      <p:sp>
        <p:nvSpPr>
          <p:cNvPr id="69" name="Rectangle 68"/>
          <p:cNvSpPr/>
          <p:nvPr/>
        </p:nvSpPr>
        <p:spPr bwMode="auto">
          <a:xfrm>
            <a:off x="1988631" y="4770584"/>
            <a:ext cx="2801974"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0002</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$123</a:t>
            </a:r>
          </a:p>
        </p:txBody>
      </p:sp>
      <p:sp>
        <p:nvSpPr>
          <p:cNvPr id="70" name="Rectangle 69"/>
          <p:cNvSpPr/>
          <p:nvPr/>
        </p:nvSpPr>
        <p:spPr bwMode="auto">
          <a:xfrm>
            <a:off x="1984467" y="4770584"/>
            <a:ext cx="2801974"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0002</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a:t>
            </a:r>
            <a:r>
              <a:rPr kumimoji="0" lang="en-US" sz="1836" b="1" i="0" u="none" strike="noStrike" kern="0" cap="none" spc="0" normalizeH="0" baseline="0" noProof="0" dirty="0">
                <a:ln>
                  <a:noFill/>
                </a:ln>
                <a:solidFill>
                  <a:srgbClr val="FFFFFF"/>
                </a:solidFill>
                <a:effectLst/>
                <a:uLnTx/>
                <a:uFillTx/>
                <a:cs typeface="Segoe UI" panose="020B0502040204020203" pitchFamily="34" charset="0"/>
              </a:rPr>
              <a:t>$155</a:t>
            </a:r>
          </a:p>
        </p:txBody>
      </p:sp>
      <p:cxnSp>
        <p:nvCxnSpPr>
          <p:cNvPr id="71" name="Straight Arrow Connector 70"/>
          <p:cNvCxnSpPr>
            <a:stCxn id="70" idx="3"/>
            <a:endCxn id="72" idx="1"/>
          </p:cNvCxnSpPr>
          <p:nvPr/>
        </p:nvCxnSpPr>
        <p:spPr>
          <a:xfrm flipV="1">
            <a:off x="4786441" y="5211897"/>
            <a:ext cx="2174405" cy="37978"/>
          </a:xfrm>
          <a:prstGeom prst="straightConnector1">
            <a:avLst/>
          </a:prstGeom>
          <a:noFill/>
          <a:ln w="57150" cap="flat" cmpd="sng" algn="ctr">
            <a:solidFill>
              <a:srgbClr val="505050">
                <a:lumMod val="75000"/>
                <a:lumOff val="25000"/>
              </a:srgbClr>
            </a:solidFill>
            <a:prstDash val="solid"/>
            <a:tailEnd type="triangle"/>
          </a:ln>
          <a:effectLst/>
        </p:spPr>
      </p:cxnSp>
      <p:sp>
        <p:nvSpPr>
          <p:cNvPr id="72" name="Rectangle 71"/>
          <p:cNvSpPr/>
          <p:nvPr/>
        </p:nvSpPr>
        <p:spPr bwMode="auto">
          <a:xfrm>
            <a:off x="6960846" y="4732606"/>
            <a:ext cx="279364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0002</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$123</a:t>
            </a:r>
          </a:p>
        </p:txBody>
      </p:sp>
      <p:sp>
        <p:nvSpPr>
          <p:cNvPr id="73" name="Rectangle 72"/>
          <p:cNvSpPr/>
          <p:nvPr/>
        </p:nvSpPr>
        <p:spPr bwMode="auto">
          <a:xfrm>
            <a:off x="6960844" y="4731299"/>
            <a:ext cx="2793648" cy="958583"/>
          </a:xfrm>
          <a:prstGeom prst="rect">
            <a:avLst/>
          </a:prstGeom>
          <a:gradFill flip="none" rotWithShape="1">
            <a:gsLst>
              <a:gs pos="0">
                <a:srgbClr val="0072C6">
                  <a:lumMod val="40000"/>
                  <a:lumOff val="60000"/>
                </a:srgbClr>
              </a:gs>
              <a:gs pos="46000">
                <a:srgbClr val="0072C6">
                  <a:lumMod val="95000"/>
                  <a:lumOff val="5000"/>
                </a:srgbClr>
              </a:gs>
              <a:gs pos="100000">
                <a:srgbClr val="0072C6">
                  <a:lumMod val="60000"/>
                </a:srgbClr>
              </a:gs>
            </a:gsLst>
            <a:path path="circle">
              <a:fillToRect l="50000" t="130000" r="50000" b="-30000"/>
            </a:path>
            <a:tileRect/>
          </a:gradFill>
          <a:ln w="19050" cap="flat" cmpd="sng" algn="ctr">
            <a:solidFill>
              <a:srgbClr val="505050"/>
            </a:solidFill>
            <a:prstDash val="solid"/>
            <a:round/>
            <a:headEnd type="none" w="sm" len="sm"/>
            <a:tailEnd type="triangle" w="lg" len="lg"/>
          </a:ln>
          <a:effectLst/>
        </p:spPr>
        <p:txBody>
          <a:bodyPr vert="horz" wrap="square" lIns="46630" tIns="46630" rIns="46630" bIns="46630" numCol="1" rtlCol="0" anchor="ctr" anchorCtr="0" compatLnSpc="1">
            <a:prstTxWarp prst="textNoShape">
              <a:avLst/>
            </a:prstTxWarp>
            <a:spAutoFit/>
          </a:bodyPr>
          <a:lstStyle/>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Account:	Jeff</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Version: 	0003</a:t>
            </a:r>
          </a:p>
          <a:p>
            <a:pPr marL="466298" marR="0" lvl="0" indent="0" defTabSz="932742" eaLnBrk="1" fontAlgn="auto" latinLnBrk="0" hangingPunct="1">
              <a:lnSpc>
                <a:spcPct val="100000"/>
              </a:lnSpc>
              <a:spcBef>
                <a:spcPts val="0"/>
              </a:spcBef>
              <a:spcAft>
                <a:spcPts val="0"/>
              </a:spcAft>
              <a:buClrTx/>
              <a:buSzTx/>
              <a:buFontTx/>
              <a:buNone/>
              <a:tabLst>
                <a:tab pos="1520327" algn="l"/>
              </a:tabLst>
              <a:defRPr/>
            </a:pPr>
            <a:r>
              <a:rPr kumimoji="0" lang="en-US" sz="1836" b="0" i="0" u="none" strike="noStrike" kern="0" cap="none" spc="0" normalizeH="0" baseline="0" noProof="0" dirty="0">
                <a:ln>
                  <a:noFill/>
                </a:ln>
                <a:solidFill>
                  <a:srgbClr val="FFFFFF"/>
                </a:solidFill>
                <a:effectLst/>
                <a:uLnTx/>
                <a:uFillTx/>
                <a:cs typeface="Segoe UI" panose="020B0502040204020203" pitchFamily="34" charset="0"/>
              </a:rPr>
              <a:t>Balance:	$155</a:t>
            </a:r>
          </a:p>
        </p:txBody>
      </p:sp>
      <p:sp>
        <p:nvSpPr>
          <p:cNvPr id="74" name="TextBox 73"/>
          <p:cNvSpPr txBox="1"/>
          <p:nvPr/>
        </p:nvSpPr>
        <p:spPr>
          <a:xfrm>
            <a:off x="5491455" y="4760185"/>
            <a:ext cx="1720781" cy="992917"/>
          </a:xfrm>
          <a:prstGeom prst="rect">
            <a:avLst/>
          </a:prstGeom>
          <a:noFill/>
        </p:spPr>
        <p:txBody>
          <a:bodyPr wrap="square" lIns="186521" tIns="149217" rIns="186521" bIns="149217" rtlCol="0">
            <a:spAutoFit/>
          </a:bodyPr>
          <a:lstStyle/>
          <a:p>
            <a:pPr marL="0" marR="0" lvl="0" indent="0" algn="ctr" defTabSz="932742" eaLnBrk="1" fontAlgn="auto" latinLnBrk="0" hangingPunct="1">
              <a:lnSpc>
                <a:spcPct val="90000"/>
              </a:lnSpc>
              <a:spcBef>
                <a:spcPts val="0"/>
              </a:spcBef>
              <a:spcAft>
                <a:spcPts val="612"/>
              </a:spcAft>
              <a:buClrTx/>
              <a:buSzTx/>
              <a:buFontTx/>
              <a:buNone/>
              <a:tabLst/>
              <a:defRPr/>
            </a:pPr>
            <a:r>
              <a:rPr kumimoji="0" lang="en-US" sz="4896" b="1" i="0" u="none" strike="noStrike" kern="0" cap="none" spc="0" normalizeH="0" baseline="0" noProof="0" dirty="0">
                <a:ln>
                  <a:noFill/>
                </a:ln>
                <a:solidFill>
                  <a:srgbClr val="FF0000"/>
                </a:solidFill>
                <a:effectLst/>
                <a:uLnTx/>
                <a:uFillTx/>
              </a:rPr>
              <a:t>X</a:t>
            </a:r>
          </a:p>
        </p:txBody>
      </p:sp>
    </p:spTree>
    <p:extLst>
      <p:ext uri="{BB962C8B-B14F-4D97-AF65-F5344CB8AC3E}">
        <p14:creationId xmlns:p14="http://schemas.microsoft.com/office/powerpoint/2010/main" val="3855289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wipe(right)">
                                      <p:cBhvr>
                                        <p:cTn id="7" dur="500"/>
                                        <p:tgtEl>
                                          <p:spTgt spid="63"/>
                                        </p:tgtEl>
                                      </p:cBhvr>
                                    </p:animEffect>
                                  </p:childTnLst>
                                </p:cTn>
                              </p:par>
                              <p:par>
                                <p:cTn id="8" presetID="22" presetClass="entr" presetSubtype="2" fill="hold"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wipe(right)">
                                      <p:cBhvr>
                                        <p:cTn id="10" dur="500"/>
                                        <p:tgtEl>
                                          <p:spTgt spid="64"/>
                                        </p:tgtEl>
                                      </p:cBhvr>
                                    </p:animEffect>
                                  </p:childTnLst>
                                </p:cTn>
                              </p:par>
                            </p:childTnLst>
                          </p:cTn>
                        </p:par>
                        <p:par>
                          <p:cTn id="11" fill="hold">
                            <p:stCondLst>
                              <p:cond delay="500"/>
                            </p:stCondLst>
                            <p:childTnLst>
                              <p:par>
                                <p:cTn id="12" presetID="22" presetClass="entr" presetSubtype="2" fill="hold" grpId="0" nodeType="afterEffect">
                                  <p:stCondLst>
                                    <p:cond delay="0"/>
                                  </p:stCondLst>
                                  <p:childTnLst>
                                    <p:set>
                                      <p:cBhvr>
                                        <p:cTn id="13" dur="1" fill="hold">
                                          <p:stCondLst>
                                            <p:cond delay="0"/>
                                          </p:stCondLst>
                                        </p:cTn>
                                        <p:tgtEl>
                                          <p:spTgt spid="58"/>
                                        </p:tgtEl>
                                        <p:attrNameLst>
                                          <p:attrName>style.visibility</p:attrName>
                                        </p:attrNameLst>
                                      </p:cBhvr>
                                      <p:to>
                                        <p:strVal val="visible"/>
                                      </p:to>
                                    </p:set>
                                    <p:animEffect transition="in" filter="wipe(right)">
                                      <p:cBhvr>
                                        <p:cTn id="14" dur="500"/>
                                        <p:tgtEl>
                                          <p:spTgt spid="58"/>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wipe(right)">
                                      <p:cBhvr>
                                        <p:cTn id="17" dur="500"/>
                                        <p:tgtEl>
                                          <p:spTgt spid="60"/>
                                        </p:tgtEl>
                                      </p:cBhvr>
                                    </p:animEffect>
                                  </p:childTnLst>
                                </p:cTn>
                              </p:par>
                            </p:childTnLst>
                          </p:cTn>
                        </p:par>
                        <p:par>
                          <p:cTn id="18" fill="hold">
                            <p:stCondLst>
                              <p:cond delay="1000"/>
                            </p:stCondLst>
                            <p:childTnLst>
                              <p:par>
                                <p:cTn id="19" presetID="10" presetClass="exit" presetSubtype="0" fill="hold" nodeType="afterEffect">
                                  <p:stCondLst>
                                    <p:cond delay="0"/>
                                  </p:stCondLst>
                                  <p:childTnLst>
                                    <p:animEffect transition="out" filter="fade">
                                      <p:cBhvr>
                                        <p:cTn id="20" dur="500"/>
                                        <p:tgtEl>
                                          <p:spTgt spid="63"/>
                                        </p:tgtEl>
                                      </p:cBhvr>
                                    </p:animEffect>
                                    <p:set>
                                      <p:cBhvr>
                                        <p:cTn id="21" dur="1" fill="hold">
                                          <p:stCondLst>
                                            <p:cond delay="499"/>
                                          </p:stCondLst>
                                        </p:cTn>
                                        <p:tgtEl>
                                          <p:spTgt spid="63"/>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4"/>
                                        </p:tgtEl>
                                      </p:cBhvr>
                                    </p:animEffect>
                                    <p:set>
                                      <p:cBhvr>
                                        <p:cTn id="24" dur="1" fill="hold">
                                          <p:stCondLst>
                                            <p:cond delay="499"/>
                                          </p:stCondLst>
                                        </p:cTn>
                                        <p:tgtEl>
                                          <p:spTgt spid="6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 calcmode="lin" valueType="num">
                                      <p:cBhvr>
                                        <p:cTn id="29" dur="500" fill="hold"/>
                                        <p:tgtEl>
                                          <p:spTgt spid="65"/>
                                        </p:tgtEl>
                                        <p:attrNameLst>
                                          <p:attrName>ppt_w</p:attrName>
                                        </p:attrNameLst>
                                      </p:cBhvr>
                                      <p:tavLst>
                                        <p:tav tm="0">
                                          <p:val>
                                            <p:fltVal val="0"/>
                                          </p:val>
                                        </p:tav>
                                        <p:tav tm="100000">
                                          <p:val>
                                            <p:strVal val="#ppt_w"/>
                                          </p:val>
                                        </p:tav>
                                      </p:tavLst>
                                    </p:anim>
                                    <p:anim calcmode="lin" valueType="num">
                                      <p:cBhvr>
                                        <p:cTn id="30" dur="500" fill="hold"/>
                                        <p:tgtEl>
                                          <p:spTgt spid="65"/>
                                        </p:tgtEl>
                                        <p:attrNameLst>
                                          <p:attrName>ppt_h</p:attrName>
                                        </p:attrNameLst>
                                      </p:cBhvr>
                                      <p:tavLst>
                                        <p:tav tm="0">
                                          <p:val>
                                            <p:fltVal val="0"/>
                                          </p:val>
                                        </p:tav>
                                        <p:tav tm="100000">
                                          <p:val>
                                            <p:strVal val="#ppt_h"/>
                                          </p:val>
                                        </p:tav>
                                      </p:tavLst>
                                    </p:anim>
                                    <p:animEffect transition="in" filter="fade">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 calcmode="lin" valueType="num">
                                      <p:cBhvr>
                                        <p:cTn id="36" dur="500" fill="hold"/>
                                        <p:tgtEl>
                                          <p:spTgt spid="66"/>
                                        </p:tgtEl>
                                        <p:attrNameLst>
                                          <p:attrName>ppt_w</p:attrName>
                                        </p:attrNameLst>
                                      </p:cBhvr>
                                      <p:tavLst>
                                        <p:tav tm="0">
                                          <p:val>
                                            <p:fltVal val="0"/>
                                          </p:val>
                                        </p:tav>
                                        <p:tav tm="100000">
                                          <p:val>
                                            <p:strVal val="#ppt_w"/>
                                          </p:val>
                                        </p:tav>
                                      </p:tavLst>
                                    </p:anim>
                                    <p:anim calcmode="lin" valueType="num">
                                      <p:cBhvr>
                                        <p:cTn id="37" dur="500" fill="hold"/>
                                        <p:tgtEl>
                                          <p:spTgt spid="66"/>
                                        </p:tgtEl>
                                        <p:attrNameLst>
                                          <p:attrName>ppt_h</p:attrName>
                                        </p:attrNameLst>
                                      </p:cBhvr>
                                      <p:tavLst>
                                        <p:tav tm="0">
                                          <p:val>
                                            <p:fltVal val="0"/>
                                          </p:val>
                                        </p:tav>
                                        <p:tav tm="100000">
                                          <p:val>
                                            <p:strVal val="#ppt_h"/>
                                          </p:val>
                                        </p:tav>
                                      </p:tavLst>
                                    </p:anim>
                                    <p:animEffect transition="in" filter="fade">
                                      <p:cBhvr>
                                        <p:cTn id="38" dur="500"/>
                                        <p:tgtEl>
                                          <p:spTgt spid="6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67"/>
                                        </p:tgtEl>
                                        <p:attrNameLst>
                                          <p:attrName>style.visibility</p:attrName>
                                        </p:attrNameLst>
                                      </p:cBhvr>
                                      <p:to>
                                        <p:strVal val="visible"/>
                                      </p:to>
                                    </p:set>
                                    <p:animEffect transition="in" filter="wipe(left)">
                                      <p:cBhvr>
                                        <p:cTn id="43" dur="500"/>
                                        <p:tgtEl>
                                          <p:spTgt spid="67"/>
                                        </p:tgtEl>
                                      </p:cBhvr>
                                    </p:animEffect>
                                  </p:childTnLst>
                                </p:cTn>
                              </p:par>
                            </p:childTnLst>
                          </p:cTn>
                        </p:par>
                        <p:par>
                          <p:cTn id="44" fill="hold">
                            <p:stCondLst>
                              <p:cond delay="500"/>
                            </p:stCondLst>
                            <p:childTnLst>
                              <p:par>
                                <p:cTn id="45" presetID="53" presetClass="entr" presetSubtype="16" fill="hold" grpId="0" nodeType="afterEffect">
                                  <p:stCondLst>
                                    <p:cond delay="0"/>
                                  </p:stCondLst>
                                  <p:childTnLst>
                                    <p:set>
                                      <p:cBhvr>
                                        <p:cTn id="46" dur="1" fill="hold">
                                          <p:stCondLst>
                                            <p:cond delay="0"/>
                                          </p:stCondLst>
                                        </p:cTn>
                                        <p:tgtEl>
                                          <p:spTgt spid="72"/>
                                        </p:tgtEl>
                                        <p:attrNameLst>
                                          <p:attrName>style.visibility</p:attrName>
                                        </p:attrNameLst>
                                      </p:cBhvr>
                                      <p:to>
                                        <p:strVal val="visible"/>
                                      </p:to>
                                    </p:set>
                                    <p:anim calcmode="lin" valueType="num">
                                      <p:cBhvr>
                                        <p:cTn id="47" dur="500" fill="hold"/>
                                        <p:tgtEl>
                                          <p:spTgt spid="72"/>
                                        </p:tgtEl>
                                        <p:attrNameLst>
                                          <p:attrName>ppt_w</p:attrName>
                                        </p:attrNameLst>
                                      </p:cBhvr>
                                      <p:tavLst>
                                        <p:tav tm="0">
                                          <p:val>
                                            <p:fltVal val="0"/>
                                          </p:val>
                                        </p:tav>
                                        <p:tav tm="100000">
                                          <p:val>
                                            <p:strVal val="#ppt_w"/>
                                          </p:val>
                                        </p:tav>
                                      </p:tavLst>
                                    </p:anim>
                                    <p:anim calcmode="lin" valueType="num">
                                      <p:cBhvr>
                                        <p:cTn id="48" dur="500" fill="hold"/>
                                        <p:tgtEl>
                                          <p:spTgt spid="72"/>
                                        </p:tgtEl>
                                        <p:attrNameLst>
                                          <p:attrName>ppt_h</p:attrName>
                                        </p:attrNameLst>
                                      </p:cBhvr>
                                      <p:tavLst>
                                        <p:tav tm="0">
                                          <p:val>
                                            <p:fltVal val="0"/>
                                          </p:val>
                                        </p:tav>
                                        <p:tav tm="100000">
                                          <p:val>
                                            <p:strVal val="#ppt_h"/>
                                          </p:val>
                                        </p:tav>
                                      </p:tavLst>
                                    </p:anim>
                                    <p:animEffect transition="in" filter="fade">
                                      <p:cBhvr>
                                        <p:cTn id="49" dur="500"/>
                                        <p:tgtEl>
                                          <p:spTgt spid="72"/>
                                        </p:tgtEl>
                                      </p:cBhvr>
                                    </p:animEffect>
                                  </p:childTnLst>
                                </p:cTn>
                              </p:par>
                            </p:childTnLst>
                          </p:cTn>
                        </p:par>
                        <p:par>
                          <p:cTn id="50" fill="hold">
                            <p:stCondLst>
                              <p:cond delay="1000"/>
                            </p:stCondLst>
                            <p:childTnLst>
                              <p:par>
                                <p:cTn id="51" presetID="10" presetClass="exit" presetSubtype="0" fill="hold" nodeType="afterEffect">
                                  <p:stCondLst>
                                    <p:cond delay="0"/>
                                  </p:stCondLst>
                                  <p:childTnLst>
                                    <p:animEffect transition="out" filter="fade">
                                      <p:cBhvr>
                                        <p:cTn id="52" dur="500"/>
                                        <p:tgtEl>
                                          <p:spTgt spid="67"/>
                                        </p:tgtEl>
                                      </p:cBhvr>
                                    </p:animEffect>
                                    <p:set>
                                      <p:cBhvr>
                                        <p:cTn id="53" dur="1" fill="hold">
                                          <p:stCondLst>
                                            <p:cond delay="499"/>
                                          </p:stCondLst>
                                        </p:cTn>
                                        <p:tgtEl>
                                          <p:spTgt spid="67"/>
                                        </p:tgtEl>
                                        <p:attrNameLst>
                                          <p:attrName>style.visibility</p:attrName>
                                        </p:attrNameLst>
                                      </p:cBhvr>
                                      <p:to>
                                        <p:strVal val="hidden"/>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68"/>
                                        </p:tgtEl>
                                        <p:attrNameLst>
                                          <p:attrName>style.visibility</p:attrName>
                                        </p:attrNameLst>
                                      </p:cBhvr>
                                      <p:to>
                                        <p:strVal val="visible"/>
                                      </p:to>
                                    </p:set>
                                    <p:animEffect transition="in" filter="wipe(left)">
                                      <p:cBhvr>
                                        <p:cTn id="58" dur="500"/>
                                        <p:tgtEl>
                                          <p:spTgt spid="68"/>
                                        </p:tgtEl>
                                      </p:cBhvr>
                                    </p:animEffect>
                                  </p:childTnLst>
                                </p:cTn>
                              </p:par>
                            </p:childTnLst>
                          </p:cTn>
                        </p:par>
                        <p:par>
                          <p:cTn id="59" fill="hold">
                            <p:stCondLst>
                              <p:cond delay="500"/>
                            </p:stCondLst>
                            <p:childTnLst>
                              <p:par>
                                <p:cTn id="60" presetID="53" presetClass="entr" presetSubtype="16" fill="hold" grpId="0" nodeType="afterEffect">
                                  <p:stCondLst>
                                    <p:cond delay="0"/>
                                  </p:stCondLst>
                                  <p:childTnLst>
                                    <p:set>
                                      <p:cBhvr>
                                        <p:cTn id="61" dur="1" fill="hold">
                                          <p:stCondLst>
                                            <p:cond delay="0"/>
                                          </p:stCondLst>
                                        </p:cTn>
                                        <p:tgtEl>
                                          <p:spTgt spid="74"/>
                                        </p:tgtEl>
                                        <p:attrNameLst>
                                          <p:attrName>style.visibility</p:attrName>
                                        </p:attrNameLst>
                                      </p:cBhvr>
                                      <p:to>
                                        <p:strVal val="visible"/>
                                      </p:to>
                                    </p:set>
                                    <p:anim calcmode="lin" valueType="num">
                                      <p:cBhvr>
                                        <p:cTn id="62" dur="500" fill="hold"/>
                                        <p:tgtEl>
                                          <p:spTgt spid="74"/>
                                        </p:tgtEl>
                                        <p:attrNameLst>
                                          <p:attrName>ppt_w</p:attrName>
                                        </p:attrNameLst>
                                      </p:cBhvr>
                                      <p:tavLst>
                                        <p:tav tm="0">
                                          <p:val>
                                            <p:fltVal val="0"/>
                                          </p:val>
                                        </p:tav>
                                        <p:tav tm="100000">
                                          <p:val>
                                            <p:strVal val="#ppt_w"/>
                                          </p:val>
                                        </p:tav>
                                      </p:tavLst>
                                    </p:anim>
                                    <p:anim calcmode="lin" valueType="num">
                                      <p:cBhvr>
                                        <p:cTn id="63" dur="500" fill="hold"/>
                                        <p:tgtEl>
                                          <p:spTgt spid="74"/>
                                        </p:tgtEl>
                                        <p:attrNameLst>
                                          <p:attrName>ppt_h</p:attrName>
                                        </p:attrNameLst>
                                      </p:cBhvr>
                                      <p:tavLst>
                                        <p:tav tm="0">
                                          <p:val>
                                            <p:fltVal val="0"/>
                                          </p:val>
                                        </p:tav>
                                        <p:tav tm="100000">
                                          <p:val>
                                            <p:strVal val="#ppt_h"/>
                                          </p:val>
                                        </p:tav>
                                      </p:tavLst>
                                    </p:anim>
                                    <p:animEffect transition="in" filter="fade">
                                      <p:cBhvr>
                                        <p:cTn id="64" dur="500"/>
                                        <p:tgtEl>
                                          <p:spTgt spid="74"/>
                                        </p:tgtEl>
                                      </p:cBhvr>
                                    </p:animEffect>
                                  </p:childTnLst>
                                </p:cTn>
                              </p:par>
                            </p:childTnLst>
                          </p:cTn>
                        </p:par>
                      </p:childTnLst>
                    </p:cTn>
                  </p:par>
                  <p:par>
                    <p:cTn id="65" fill="hold">
                      <p:stCondLst>
                        <p:cond delay="indefinite"/>
                      </p:stCondLst>
                      <p:childTnLst>
                        <p:par>
                          <p:cTn id="66" fill="hold">
                            <p:stCondLst>
                              <p:cond delay="0"/>
                            </p:stCondLst>
                            <p:childTnLst>
                              <p:par>
                                <p:cTn id="67" presetID="53" presetClass="exit" presetSubtype="32" fill="hold" grpId="1" nodeType="clickEffect">
                                  <p:stCondLst>
                                    <p:cond delay="0"/>
                                  </p:stCondLst>
                                  <p:childTnLst>
                                    <p:anim calcmode="lin" valueType="num">
                                      <p:cBhvr>
                                        <p:cTn id="68" dur="500"/>
                                        <p:tgtEl>
                                          <p:spTgt spid="74"/>
                                        </p:tgtEl>
                                        <p:attrNameLst>
                                          <p:attrName>ppt_w</p:attrName>
                                        </p:attrNameLst>
                                      </p:cBhvr>
                                      <p:tavLst>
                                        <p:tav tm="0">
                                          <p:val>
                                            <p:strVal val="ppt_w"/>
                                          </p:val>
                                        </p:tav>
                                        <p:tav tm="100000">
                                          <p:val>
                                            <p:fltVal val="0"/>
                                          </p:val>
                                        </p:tav>
                                      </p:tavLst>
                                    </p:anim>
                                    <p:anim calcmode="lin" valueType="num">
                                      <p:cBhvr>
                                        <p:cTn id="69" dur="500"/>
                                        <p:tgtEl>
                                          <p:spTgt spid="74"/>
                                        </p:tgtEl>
                                        <p:attrNameLst>
                                          <p:attrName>ppt_h</p:attrName>
                                        </p:attrNameLst>
                                      </p:cBhvr>
                                      <p:tavLst>
                                        <p:tav tm="0">
                                          <p:val>
                                            <p:strVal val="ppt_h"/>
                                          </p:val>
                                        </p:tav>
                                        <p:tav tm="100000">
                                          <p:val>
                                            <p:fltVal val="0"/>
                                          </p:val>
                                        </p:tav>
                                      </p:tavLst>
                                    </p:anim>
                                    <p:animEffect transition="out" filter="fade">
                                      <p:cBhvr>
                                        <p:cTn id="70" dur="500"/>
                                        <p:tgtEl>
                                          <p:spTgt spid="74"/>
                                        </p:tgtEl>
                                      </p:cBhvr>
                                    </p:animEffect>
                                    <p:set>
                                      <p:cBhvr>
                                        <p:cTn id="71" dur="1" fill="hold">
                                          <p:stCondLst>
                                            <p:cond delay="499"/>
                                          </p:stCondLst>
                                        </p:cTn>
                                        <p:tgtEl>
                                          <p:spTgt spid="74"/>
                                        </p:tgtEl>
                                        <p:attrNameLst>
                                          <p:attrName>style.visibility</p:attrName>
                                        </p:attrNameLst>
                                      </p:cBhvr>
                                      <p:to>
                                        <p:strVal val="hidden"/>
                                      </p:to>
                                    </p:set>
                                  </p:childTnLst>
                                </p:cTn>
                              </p:par>
                              <p:par>
                                <p:cTn id="72" presetID="10" presetClass="exit" presetSubtype="0" fill="hold" nodeType="withEffect">
                                  <p:stCondLst>
                                    <p:cond delay="0"/>
                                  </p:stCondLst>
                                  <p:childTnLst>
                                    <p:animEffect transition="out" filter="fade">
                                      <p:cBhvr>
                                        <p:cTn id="73" dur="500"/>
                                        <p:tgtEl>
                                          <p:spTgt spid="68"/>
                                        </p:tgtEl>
                                      </p:cBhvr>
                                    </p:animEffect>
                                    <p:set>
                                      <p:cBhvr>
                                        <p:cTn id="74" dur="1" fill="hold">
                                          <p:stCondLst>
                                            <p:cond delay="499"/>
                                          </p:stCondLst>
                                        </p:cTn>
                                        <p:tgtEl>
                                          <p:spTgt spid="68"/>
                                        </p:tgtEl>
                                        <p:attrNameLst>
                                          <p:attrName>style.visibility</p:attrName>
                                        </p:attrNameLst>
                                      </p:cBhvr>
                                      <p:to>
                                        <p:strVal val="hidden"/>
                                      </p:to>
                                    </p:set>
                                  </p:childTnLst>
                                </p:cTn>
                              </p:par>
                            </p:childTnLst>
                          </p:cTn>
                        </p:par>
                        <p:par>
                          <p:cTn id="75" fill="hold">
                            <p:stCondLst>
                              <p:cond delay="500"/>
                            </p:stCondLst>
                            <p:childTnLst>
                              <p:par>
                                <p:cTn id="76" presetID="53" presetClass="entr" presetSubtype="16" fill="hold" grpId="0" nodeType="afterEffect">
                                  <p:stCondLst>
                                    <p:cond delay="0"/>
                                  </p:stCondLst>
                                  <p:childTnLst>
                                    <p:set>
                                      <p:cBhvr>
                                        <p:cTn id="77" dur="1" fill="hold">
                                          <p:stCondLst>
                                            <p:cond delay="0"/>
                                          </p:stCondLst>
                                        </p:cTn>
                                        <p:tgtEl>
                                          <p:spTgt spid="69"/>
                                        </p:tgtEl>
                                        <p:attrNameLst>
                                          <p:attrName>style.visibility</p:attrName>
                                        </p:attrNameLst>
                                      </p:cBhvr>
                                      <p:to>
                                        <p:strVal val="visible"/>
                                      </p:to>
                                    </p:set>
                                    <p:anim calcmode="lin" valueType="num">
                                      <p:cBhvr>
                                        <p:cTn id="78" dur="500" fill="hold"/>
                                        <p:tgtEl>
                                          <p:spTgt spid="69"/>
                                        </p:tgtEl>
                                        <p:attrNameLst>
                                          <p:attrName>ppt_w</p:attrName>
                                        </p:attrNameLst>
                                      </p:cBhvr>
                                      <p:tavLst>
                                        <p:tav tm="0">
                                          <p:val>
                                            <p:fltVal val="0"/>
                                          </p:val>
                                        </p:tav>
                                        <p:tav tm="100000">
                                          <p:val>
                                            <p:strVal val="#ppt_w"/>
                                          </p:val>
                                        </p:tav>
                                      </p:tavLst>
                                    </p:anim>
                                    <p:anim calcmode="lin" valueType="num">
                                      <p:cBhvr>
                                        <p:cTn id="79" dur="500" fill="hold"/>
                                        <p:tgtEl>
                                          <p:spTgt spid="69"/>
                                        </p:tgtEl>
                                        <p:attrNameLst>
                                          <p:attrName>ppt_h</p:attrName>
                                        </p:attrNameLst>
                                      </p:cBhvr>
                                      <p:tavLst>
                                        <p:tav tm="0">
                                          <p:val>
                                            <p:fltVal val="0"/>
                                          </p:val>
                                        </p:tav>
                                        <p:tav tm="100000">
                                          <p:val>
                                            <p:strVal val="#ppt_h"/>
                                          </p:val>
                                        </p:tav>
                                      </p:tavLst>
                                    </p:anim>
                                    <p:animEffect transition="in" filter="fade">
                                      <p:cBhvr>
                                        <p:cTn id="80" dur="500"/>
                                        <p:tgtEl>
                                          <p:spTgt spid="69"/>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70"/>
                                        </p:tgtEl>
                                        <p:attrNameLst>
                                          <p:attrName>style.visibility</p:attrName>
                                        </p:attrNameLst>
                                      </p:cBhvr>
                                      <p:to>
                                        <p:strVal val="visible"/>
                                      </p:to>
                                    </p:set>
                                    <p:anim calcmode="lin" valueType="num">
                                      <p:cBhvr>
                                        <p:cTn id="85" dur="500" fill="hold"/>
                                        <p:tgtEl>
                                          <p:spTgt spid="70"/>
                                        </p:tgtEl>
                                        <p:attrNameLst>
                                          <p:attrName>ppt_w</p:attrName>
                                        </p:attrNameLst>
                                      </p:cBhvr>
                                      <p:tavLst>
                                        <p:tav tm="0">
                                          <p:val>
                                            <p:fltVal val="0"/>
                                          </p:val>
                                        </p:tav>
                                        <p:tav tm="100000">
                                          <p:val>
                                            <p:strVal val="#ppt_w"/>
                                          </p:val>
                                        </p:tav>
                                      </p:tavLst>
                                    </p:anim>
                                    <p:anim calcmode="lin" valueType="num">
                                      <p:cBhvr>
                                        <p:cTn id="86" dur="500" fill="hold"/>
                                        <p:tgtEl>
                                          <p:spTgt spid="70"/>
                                        </p:tgtEl>
                                        <p:attrNameLst>
                                          <p:attrName>ppt_h</p:attrName>
                                        </p:attrNameLst>
                                      </p:cBhvr>
                                      <p:tavLst>
                                        <p:tav tm="0">
                                          <p:val>
                                            <p:fltVal val="0"/>
                                          </p:val>
                                        </p:tav>
                                        <p:tav tm="100000">
                                          <p:val>
                                            <p:strVal val="#ppt_h"/>
                                          </p:val>
                                        </p:tav>
                                      </p:tavLst>
                                    </p:anim>
                                    <p:animEffect transition="in" filter="fade">
                                      <p:cBhvr>
                                        <p:cTn id="87" dur="500"/>
                                        <p:tgtEl>
                                          <p:spTgt spid="7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71"/>
                                        </p:tgtEl>
                                        <p:attrNameLst>
                                          <p:attrName>style.visibility</p:attrName>
                                        </p:attrNameLst>
                                      </p:cBhvr>
                                      <p:to>
                                        <p:strVal val="visible"/>
                                      </p:to>
                                    </p:set>
                                    <p:animEffect transition="in" filter="wipe(left)">
                                      <p:cBhvr>
                                        <p:cTn id="92" dur="500"/>
                                        <p:tgtEl>
                                          <p:spTgt spid="71"/>
                                        </p:tgtEl>
                                      </p:cBhvr>
                                    </p:animEffect>
                                  </p:childTnLst>
                                </p:cTn>
                              </p:par>
                              <p:par>
                                <p:cTn id="93" presetID="10" presetClass="exit" presetSubtype="0" fill="hold" nodeType="withEffect">
                                  <p:stCondLst>
                                    <p:cond delay="0"/>
                                  </p:stCondLst>
                                  <p:childTnLst>
                                    <p:animEffect transition="out" filter="fade">
                                      <p:cBhvr>
                                        <p:cTn id="94" dur="500"/>
                                        <p:tgtEl>
                                          <p:spTgt spid="71"/>
                                        </p:tgtEl>
                                      </p:cBhvr>
                                    </p:animEffect>
                                    <p:set>
                                      <p:cBhvr>
                                        <p:cTn id="95" dur="1" fill="hold">
                                          <p:stCondLst>
                                            <p:cond delay="499"/>
                                          </p:stCondLst>
                                        </p:cTn>
                                        <p:tgtEl>
                                          <p:spTgt spid="71"/>
                                        </p:tgtEl>
                                        <p:attrNameLst>
                                          <p:attrName>style.visibility</p:attrName>
                                        </p:attrNameLst>
                                      </p:cBhvr>
                                      <p:to>
                                        <p:strVal val="hidden"/>
                                      </p:to>
                                    </p:set>
                                  </p:childTnLst>
                                </p:cTn>
                              </p:par>
                            </p:childTnLst>
                          </p:cTn>
                        </p:par>
                        <p:par>
                          <p:cTn id="96" fill="hold">
                            <p:stCondLst>
                              <p:cond delay="500"/>
                            </p:stCondLst>
                            <p:childTnLst>
                              <p:par>
                                <p:cTn id="97" presetID="53" presetClass="entr" presetSubtype="16" fill="hold" grpId="0" nodeType="afterEffect">
                                  <p:stCondLst>
                                    <p:cond delay="0"/>
                                  </p:stCondLst>
                                  <p:childTnLst>
                                    <p:set>
                                      <p:cBhvr>
                                        <p:cTn id="98" dur="1" fill="hold">
                                          <p:stCondLst>
                                            <p:cond delay="0"/>
                                          </p:stCondLst>
                                        </p:cTn>
                                        <p:tgtEl>
                                          <p:spTgt spid="73"/>
                                        </p:tgtEl>
                                        <p:attrNameLst>
                                          <p:attrName>style.visibility</p:attrName>
                                        </p:attrNameLst>
                                      </p:cBhvr>
                                      <p:to>
                                        <p:strVal val="visible"/>
                                      </p:to>
                                    </p:set>
                                    <p:anim calcmode="lin" valueType="num">
                                      <p:cBhvr>
                                        <p:cTn id="99" dur="500" fill="hold"/>
                                        <p:tgtEl>
                                          <p:spTgt spid="73"/>
                                        </p:tgtEl>
                                        <p:attrNameLst>
                                          <p:attrName>ppt_w</p:attrName>
                                        </p:attrNameLst>
                                      </p:cBhvr>
                                      <p:tavLst>
                                        <p:tav tm="0">
                                          <p:val>
                                            <p:fltVal val="0"/>
                                          </p:val>
                                        </p:tav>
                                        <p:tav tm="100000">
                                          <p:val>
                                            <p:strVal val="#ppt_w"/>
                                          </p:val>
                                        </p:tav>
                                      </p:tavLst>
                                    </p:anim>
                                    <p:anim calcmode="lin" valueType="num">
                                      <p:cBhvr>
                                        <p:cTn id="100" dur="500" fill="hold"/>
                                        <p:tgtEl>
                                          <p:spTgt spid="73"/>
                                        </p:tgtEl>
                                        <p:attrNameLst>
                                          <p:attrName>ppt_h</p:attrName>
                                        </p:attrNameLst>
                                      </p:cBhvr>
                                      <p:tavLst>
                                        <p:tav tm="0">
                                          <p:val>
                                            <p:fltVal val="0"/>
                                          </p:val>
                                        </p:tav>
                                        <p:tav tm="100000">
                                          <p:val>
                                            <p:strVal val="#ppt_h"/>
                                          </p:val>
                                        </p:tav>
                                      </p:tavLst>
                                    </p:anim>
                                    <p:animEffect transition="in" filter="fade">
                                      <p:cBhvr>
                                        <p:cTn id="101"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0" grpId="0" animBg="1"/>
      <p:bldP spid="65" grpId="0" animBg="1"/>
      <p:bldP spid="66" grpId="0" animBg="1"/>
      <p:bldP spid="69" grpId="0" animBg="1"/>
      <p:bldP spid="70" grpId="0" animBg="1"/>
      <p:bldP spid="72" grpId="0" animBg="1"/>
      <p:bldP spid="73" grpId="0" animBg="1"/>
      <p:bldP spid="74" grpId="0"/>
      <p:bldP spid="74" grpId="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a:t>For More Information</a:t>
            </a:r>
          </a:p>
        </p:txBody>
      </p:sp>
      <p:sp>
        <p:nvSpPr>
          <p:cNvPr id="10" name="Content Placeholder 2">
            <a:extLst>
              <a:ext uri="{FF2B5EF4-FFF2-40B4-BE49-F238E27FC236}">
                <a16:creationId xmlns:a16="http://schemas.microsoft.com/office/drawing/2014/main" id="{1677FF4A-E782-4CF5-BBBD-681584935A57}"/>
              </a:ext>
            </a:extLst>
          </p:cNvPr>
          <p:cNvSpPr txBox="1">
            <a:spLocks/>
          </p:cNvSpPr>
          <p:nvPr/>
        </p:nvSpPr>
        <p:spPr>
          <a:xfrm>
            <a:off x="7116621" y="2044225"/>
            <a:ext cx="4843591" cy="1510989"/>
          </a:xfrm>
          <a:prstGeom prst="rect">
            <a:avLst/>
          </a:prstGeom>
        </p:spPr>
        <p:txBody>
          <a:bodyPr vert="horz" wrap="square" lIns="69945" tIns="34973" rIns="69945" bIns="3497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Aft>
                <a:spcPts val="76"/>
              </a:spcAft>
              <a:buNone/>
              <a:tabLst>
                <a:tab pos="874309" algn="l"/>
              </a:tabLst>
            </a:pPr>
            <a:r>
              <a:rPr lang="en-US" sz="2448" dirty="0">
                <a:latin typeface="Segoe UI" panose="020B0502040204020203" pitchFamily="34" charset="0"/>
                <a:cs typeface="Segoe UI" panose="020B0502040204020203" pitchFamily="34" charset="0"/>
              </a:rPr>
              <a:t>JeffreyR@microsoft.com</a:t>
            </a:r>
          </a:p>
          <a:p>
            <a:pPr marL="0" indent="0">
              <a:lnSpc>
                <a:spcPct val="100000"/>
              </a:lnSpc>
              <a:spcAft>
                <a:spcPts val="76"/>
              </a:spcAft>
              <a:buNone/>
              <a:tabLst>
                <a:tab pos="874309" algn="l"/>
              </a:tabLst>
            </a:pPr>
            <a:r>
              <a:rPr lang="en-US" sz="2448" dirty="0">
                <a:latin typeface="Segoe UI" panose="020B0502040204020203" pitchFamily="34" charset="0"/>
                <a:cs typeface="Segoe UI" panose="020B0502040204020203" pitchFamily="34" charset="0"/>
              </a:rPr>
              <a:t>www.linkedin.com/in/JeffRichter</a:t>
            </a:r>
          </a:p>
          <a:p>
            <a:pPr marL="0" indent="0">
              <a:lnSpc>
                <a:spcPct val="100000"/>
              </a:lnSpc>
              <a:spcAft>
                <a:spcPts val="76"/>
              </a:spcAft>
              <a:buNone/>
              <a:tabLst>
                <a:tab pos="874309" algn="l"/>
              </a:tabLst>
            </a:pPr>
            <a:r>
              <a:rPr lang="en-US" sz="2448" dirty="0">
                <a:latin typeface="Segoe UI" panose="020B0502040204020203" pitchFamily="34" charset="0"/>
                <a:cs typeface="Segoe UI" panose="020B0502040204020203" pitchFamily="34" charset="0"/>
              </a:rPr>
              <a:t>@</a:t>
            </a:r>
            <a:r>
              <a:rPr lang="en-US" sz="2448" dirty="0" err="1">
                <a:latin typeface="Segoe UI" panose="020B0502040204020203" pitchFamily="34" charset="0"/>
                <a:cs typeface="Segoe UI" panose="020B0502040204020203" pitchFamily="34" charset="0"/>
              </a:rPr>
              <a:t>JeffRichter</a:t>
            </a:r>
            <a:endParaRPr lang="en-US" sz="2448" dirty="0">
              <a:latin typeface="Segoe UI" panose="020B0502040204020203" pitchFamily="34" charset="0"/>
              <a:cs typeface="Segoe UI" panose="020B0502040204020203" pitchFamily="34" charset="0"/>
            </a:endParaRPr>
          </a:p>
        </p:txBody>
      </p:sp>
      <p:pic>
        <p:nvPicPr>
          <p:cNvPr id="12" name="Picture 16" descr="http://www.steveor.com/images/stories/twitter-badge.png">
            <a:extLst>
              <a:ext uri="{FF2B5EF4-FFF2-40B4-BE49-F238E27FC236}">
                <a16:creationId xmlns:a16="http://schemas.microsoft.com/office/drawing/2014/main" id="{F8119F2D-755D-4F27-8D51-3835F947E2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2573" y="3086600"/>
            <a:ext cx="422671" cy="42470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2" descr="http://www.steveor.com/images/stories/linkedin-badge.png">
            <a:extLst>
              <a:ext uri="{FF2B5EF4-FFF2-40B4-BE49-F238E27FC236}">
                <a16:creationId xmlns:a16="http://schemas.microsoft.com/office/drawing/2014/main" id="{1B56AFBD-9D28-4A48-8E64-3E161F89E9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2573" y="2565982"/>
            <a:ext cx="422671" cy="42470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6" descr="http://t2.gstatic.com/images?q=tbn:ANd9GcQ9lxPrdR4gJjCmZrMC122VeCdeKejTHxvjYK4EeaB6Jb_CwNbeqQ">
            <a:extLst>
              <a:ext uri="{FF2B5EF4-FFF2-40B4-BE49-F238E27FC236}">
                <a16:creationId xmlns:a16="http://schemas.microsoft.com/office/drawing/2014/main" id="{B62D8CD0-42D4-4184-BDCF-D9DF3C70461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2573" y="2044226"/>
            <a:ext cx="422671" cy="4247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114C923-2C79-40B8-8281-AF14E1B0997F}"/>
              </a:ext>
            </a:extLst>
          </p:cNvPr>
          <p:cNvPicPr>
            <a:picLocks noChangeAspect="1"/>
          </p:cNvPicPr>
          <p:nvPr/>
        </p:nvPicPr>
        <p:blipFill>
          <a:blip r:embed="rId6"/>
          <a:stretch>
            <a:fillRect/>
          </a:stretch>
        </p:blipFill>
        <p:spPr>
          <a:xfrm>
            <a:off x="729073" y="1199900"/>
            <a:ext cx="5156119" cy="3391081"/>
          </a:xfrm>
          <a:prstGeom prst="rect">
            <a:avLst/>
          </a:prstGeom>
        </p:spPr>
      </p:pic>
      <p:sp>
        <p:nvSpPr>
          <p:cNvPr id="20" name="Content Placeholder 2">
            <a:extLst>
              <a:ext uri="{FF2B5EF4-FFF2-40B4-BE49-F238E27FC236}">
                <a16:creationId xmlns:a16="http://schemas.microsoft.com/office/drawing/2014/main" id="{1D2E411E-F2B9-4FBF-980E-38830D34752A}"/>
              </a:ext>
            </a:extLst>
          </p:cNvPr>
          <p:cNvSpPr txBox="1">
            <a:spLocks/>
          </p:cNvSpPr>
          <p:nvPr/>
        </p:nvSpPr>
        <p:spPr>
          <a:xfrm>
            <a:off x="228600" y="4677610"/>
            <a:ext cx="6423973" cy="1553086"/>
          </a:xfrm>
          <a:prstGeom prst="rect">
            <a:avLst/>
          </a:prstGeom>
        </p:spPr>
        <p:txBody>
          <a:bodyPr vert="horz" wrap="square" lIns="69945" tIns="34973" rIns="69945" bIns="34973"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tabLst>
                <a:tab pos="874309" algn="l"/>
              </a:tabLst>
            </a:pPr>
            <a:r>
              <a:rPr lang="en-US" dirty="0">
                <a:latin typeface="Segoe UI" panose="020B0502040204020203" pitchFamily="34" charset="0"/>
                <a:cs typeface="Segoe UI" panose="020B0502040204020203" pitchFamily="34" charset="0"/>
              </a:rPr>
              <a:t>Architecting Distributed Cloud Apps</a:t>
            </a:r>
            <a:br>
              <a:rPr lang="en-US" dirty="0">
                <a:latin typeface="Segoe UI" panose="020B0502040204020203" pitchFamily="34" charset="0"/>
                <a:cs typeface="Segoe UI" panose="020B0502040204020203" pitchFamily="34" charset="0"/>
              </a:rPr>
            </a:br>
            <a:r>
              <a:rPr lang="en-US" sz="2000" dirty="0">
                <a:solidFill>
                  <a:schemeClr val="tx1">
                    <a:lumMod val="95000"/>
                  </a:schemeClr>
                </a:solidFill>
                <a:latin typeface="Segoe UI" panose="020B0502040204020203" pitchFamily="34" charset="0"/>
                <a:cs typeface="Segoe UI" panose="020B0502040204020203" pitchFamily="34" charset="0"/>
              </a:rPr>
              <a:t>6.5hr technology-agnostic course</a:t>
            </a:r>
          </a:p>
          <a:p>
            <a:pPr marL="0" indent="0">
              <a:lnSpc>
                <a:spcPct val="100000"/>
              </a:lnSpc>
              <a:buNone/>
              <a:tabLst>
                <a:tab pos="1143000" algn="l"/>
              </a:tabLst>
            </a:pPr>
            <a:r>
              <a:rPr lang="en-US" sz="2000" dirty="0">
                <a:latin typeface="Segoe UI" panose="020B0502040204020203" pitchFamily="34" charset="0"/>
                <a:cs typeface="Segoe UI" panose="020B0502040204020203" pitchFamily="34" charset="0"/>
              </a:rPr>
              <a:t>YouTube:	</a:t>
            </a:r>
            <a:r>
              <a:rPr lang="en-US" sz="2000" dirty="0">
                <a:latin typeface="Segoe UI" panose="020B0502040204020203" pitchFamily="34" charset="0"/>
                <a:cs typeface="Segoe UI" panose="020B0502040204020203" pitchFamily="34" charset="0"/>
                <a:hlinkClick r:id="rId7"/>
              </a:rPr>
              <a:t>http://aka.ms/RichterCloudApps</a:t>
            </a:r>
            <a:r>
              <a:rPr lang="en-US" sz="2000" dirty="0">
                <a:latin typeface="Segoe UI" panose="020B0502040204020203" pitchFamily="34" charset="0"/>
                <a:cs typeface="Segoe UI" panose="020B0502040204020203" pitchFamily="34" charset="0"/>
              </a:rPr>
              <a:t> </a:t>
            </a:r>
            <a:br>
              <a:rPr lang="en-US" sz="2000" dirty="0">
                <a:latin typeface="Segoe UI" panose="020B0502040204020203" pitchFamily="34" charset="0"/>
                <a:cs typeface="Segoe UI" panose="020B0502040204020203" pitchFamily="34" charset="0"/>
              </a:rPr>
            </a:br>
            <a:r>
              <a:rPr lang="en-US" sz="2000" dirty="0" err="1">
                <a:latin typeface="Segoe UI" panose="020B0502040204020203" pitchFamily="34" charset="0"/>
                <a:cs typeface="Segoe UI" panose="020B0502040204020203" pitchFamily="34" charset="0"/>
              </a:rPr>
              <a:t>EdX</a:t>
            </a:r>
            <a:r>
              <a:rPr lang="en-US" sz="2000" dirty="0">
                <a:latin typeface="Segoe UI" panose="020B0502040204020203" pitchFamily="34" charset="0"/>
                <a:cs typeface="Segoe UI" panose="020B0502040204020203" pitchFamily="34" charset="0"/>
              </a:rPr>
              <a:t>:	</a:t>
            </a:r>
            <a:r>
              <a:rPr lang="en-US" sz="2000" u="sng" dirty="0">
                <a:hlinkClick r:id="rId8"/>
              </a:rPr>
              <a:t>https://aka.ms/edx-devops200_9x-about</a:t>
            </a:r>
            <a:endParaRPr lang="en-US" sz="2400" dirty="0">
              <a:solidFill>
                <a:schemeClr val="tx1">
                  <a:lumMod val="95000"/>
                </a:schemeClr>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597323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85DA0C4-CC29-4CB5-9A62-680E10959C21}"/>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9029CD26-B79A-402A-92D9-68DD2AE39EE3}"/>
              </a:ext>
            </a:extLst>
          </p:cNvPr>
          <p:cNvSpPr>
            <a:spLocks noGrp="1"/>
          </p:cNvSpPr>
          <p:nvPr>
            <p:ph type="title"/>
          </p:nvPr>
        </p:nvSpPr>
        <p:spPr/>
        <p:txBody>
          <a:bodyPr/>
          <a:lstStyle/>
          <a:p>
            <a:r>
              <a:rPr lang="en-US" dirty="0"/>
              <a:t>Virtual Machine Guest Agent</a:t>
            </a:r>
          </a:p>
        </p:txBody>
      </p:sp>
      <p:grpSp>
        <p:nvGrpSpPr>
          <p:cNvPr id="2" name="Group 1">
            <a:extLst>
              <a:ext uri="{FF2B5EF4-FFF2-40B4-BE49-F238E27FC236}">
                <a16:creationId xmlns:a16="http://schemas.microsoft.com/office/drawing/2014/main" id="{C85E50F3-0FE3-4CB3-8148-60EB06A1D389}"/>
              </a:ext>
            </a:extLst>
          </p:cNvPr>
          <p:cNvGrpSpPr/>
          <p:nvPr/>
        </p:nvGrpSpPr>
        <p:grpSpPr>
          <a:xfrm>
            <a:off x="653041" y="1746090"/>
            <a:ext cx="11296097" cy="4459436"/>
            <a:chOff x="699168" y="1746090"/>
            <a:chExt cx="11296097" cy="4459436"/>
          </a:xfrm>
        </p:grpSpPr>
        <p:sp>
          <p:nvSpPr>
            <p:cNvPr id="7" name="Text Placeholder 2">
              <a:extLst>
                <a:ext uri="{FF2B5EF4-FFF2-40B4-BE49-F238E27FC236}">
                  <a16:creationId xmlns:a16="http://schemas.microsoft.com/office/drawing/2014/main" id="{3225A8E9-8D31-41C4-8409-FE583A905761}"/>
                </a:ext>
              </a:extLst>
            </p:cNvPr>
            <p:cNvSpPr txBox="1">
              <a:spLocks/>
            </p:cNvSpPr>
            <p:nvPr/>
          </p:nvSpPr>
          <p:spPr>
            <a:xfrm>
              <a:off x="699168" y="1746090"/>
              <a:ext cx="5364213" cy="3222421"/>
            </a:xfrm>
            <a:prstGeom prst="rect">
              <a:avLst/>
            </a:prstGeom>
          </p:spPr>
          <p:txBody>
            <a:bodyPr vert="horz" wrap="square" lIns="0" tIns="0" rIns="0" bIns="0" rtlCol="0">
              <a:spAutoFit/>
            </a:bodyPr>
            <a:lstStyle>
              <a:lvl1pPr marL="3175" indent="0" algn="l" defTabSz="914029" rtl="0" eaLnBrk="1" latinLnBrk="0" hangingPunct="1">
                <a:lnSpc>
                  <a:spcPct val="90000"/>
                </a:lnSpc>
                <a:spcBef>
                  <a:spcPts val="0"/>
                </a:spcBef>
                <a:spcAft>
                  <a:spcPts val="900"/>
                </a:spcAft>
                <a:buSzPct val="80000"/>
                <a:buFont typeface="Arial" pitchFamily="34" charset="0"/>
                <a:buNone/>
                <a:defRPr sz="3999" kern="1200" spc="-100" baseline="0">
                  <a:solidFill>
                    <a:schemeClr val="accent2"/>
                  </a:solidFill>
                  <a:latin typeface="+mn-lt"/>
                  <a:ea typeface="+mn-ea"/>
                  <a:cs typeface="+mn-cs"/>
                </a:defRPr>
              </a:lvl1pPr>
              <a:lvl2pPr marL="3175" indent="0" algn="l" defTabSz="914029" rtl="0" eaLnBrk="1" latinLnBrk="0" hangingPunct="1">
                <a:lnSpc>
                  <a:spcPct val="90000"/>
                </a:lnSpc>
                <a:spcBef>
                  <a:spcPts val="0"/>
                </a:spcBef>
                <a:buSzPct val="80000"/>
                <a:buFont typeface="Arial" pitchFamily="34" charset="0"/>
                <a:buNone/>
                <a:defRPr sz="3600" kern="1200" spc="-51" baseline="0">
                  <a:gradFill>
                    <a:gsLst>
                      <a:gs pos="0">
                        <a:srgbClr val="595959"/>
                      </a:gs>
                      <a:gs pos="86000">
                        <a:srgbClr val="595959"/>
                      </a:gs>
                    </a:gsLst>
                    <a:lin ang="5400000" scaled="0"/>
                  </a:gradFill>
                  <a:latin typeface="+mn-lt"/>
                  <a:ea typeface="+mn-ea"/>
                  <a:cs typeface="+mn-cs"/>
                </a:defRPr>
              </a:lvl2pPr>
              <a:lvl3pPr marL="1258429" indent="-403081" algn="l" defTabSz="914029" rtl="0" eaLnBrk="1" latinLnBrk="0" hangingPunct="1">
                <a:lnSpc>
                  <a:spcPct val="90000"/>
                </a:lnSpc>
                <a:spcBef>
                  <a:spcPct val="20000"/>
                </a:spcBef>
                <a:buSzPct val="80000"/>
                <a:buFontTx/>
                <a:buBlip>
                  <a:blip r:embed="rId3"/>
                </a:buBlip>
                <a:defRPr sz="2399"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3pPr>
              <a:lvl4pPr marL="1604368" indent="-345947" algn="l" defTabSz="914029"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4pPr>
              <a:lvl5pPr marL="1940804" indent="-336427" algn="l" defTabSz="914029" rtl="0" eaLnBrk="1" latinLnBrk="0" hangingPunct="1">
                <a:lnSpc>
                  <a:spcPct val="90000"/>
                </a:lnSpc>
                <a:spcBef>
                  <a:spcPct val="20000"/>
                </a:spcBef>
                <a:buSzPct val="80000"/>
                <a:buFontTx/>
                <a:buBlip>
                  <a:blip r:embed="rId3"/>
                </a:buBlip>
                <a:defRPr sz="2000" kern="1200">
                  <a:gradFill>
                    <a:gsLst>
                      <a:gs pos="0">
                        <a:schemeClr val="tx1">
                          <a:lumMod val="90000"/>
                          <a:lumOff val="10000"/>
                        </a:schemeClr>
                      </a:gs>
                      <a:gs pos="86000">
                        <a:schemeClr val="tx1">
                          <a:lumMod val="90000"/>
                          <a:lumOff val="10000"/>
                        </a:schemeClr>
                      </a:gs>
                    </a:gsLst>
                    <a:lin ang="5400000" scaled="0"/>
                  </a:gradFill>
                  <a:latin typeface="+mn-lt"/>
                  <a:ea typeface="+mn-ea"/>
                  <a:cs typeface="+mn-cs"/>
                </a:defRPr>
              </a:lvl5pPr>
              <a:lvl6pPr marL="2513582"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591"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607"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619" indent="-228508" algn="l" defTabSz="91402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6075" indent="-342900">
                <a:buFont typeface="Arial" panose="020B0604020202020204" pitchFamily="34" charset="0"/>
                <a:buChar char="•"/>
                <a:defRPr/>
              </a:pPr>
              <a:r>
                <a:rPr lang="en-US" sz="2400" dirty="0">
                  <a:solidFill>
                    <a:schemeClr val="tx1"/>
                  </a:solidFill>
                </a:rPr>
                <a:t>The Azure virtual machine agent is </a:t>
              </a:r>
              <a:r>
                <a:rPr lang="en-US" sz="2400" b="1" dirty="0">
                  <a:solidFill>
                    <a:schemeClr val="tx1"/>
                  </a:solidFill>
                </a:rPr>
                <a:t>automatically installed </a:t>
              </a:r>
              <a:r>
                <a:rPr lang="en-US" sz="2400" dirty="0">
                  <a:solidFill>
                    <a:schemeClr val="tx1"/>
                  </a:solidFill>
                </a:rPr>
                <a:t>on VMs created in the Azure Portal (optional on Windows).</a:t>
              </a:r>
              <a:br>
                <a:rPr lang="en-US" sz="2400" dirty="0">
                  <a:solidFill>
                    <a:schemeClr val="tx1"/>
                  </a:solidFill>
                </a:rPr>
              </a:br>
              <a:endParaRPr lang="en-US" sz="2400" dirty="0">
                <a:solidFill>
                  <a:schemeClr val="tx1"/>
                </a:solidFill>
              </a:endParaRPr>
            </a:p>
            <a:p>
              <a:pPr marL="346075" indent="-342900">
                <a:buFont typeface="Arial" panose="020B0604020202020204" pitchFamily="34" charset="0"/>
                <a:buChar char="•"/>
                <a:defRPr/>
              </a:pPr>
              <a:r>
                <a:rPr lang="en-US" sz="2400" dirty="0">
                  <a:solidFill>
                    <a:schemeClr val="tx1"/>
                  </a:solidFill>
                </a:rPr>
                <a:t>When uploading VHD disks created you can </a:t>
              </a:r>
              <a:r>
                <a:rPr lang="en-US" sz="2400" b="1" dirty="0">
                  <a:solidFill>
                    <a:schemeClr val="tx1"/>
                  </a:solidFill>
                </a:rPr>
                <a:t>install the agent agent file separately</a:t>
              </a:r>
              <a:r>
                <a:rPr lang="en-US" sz="2400" dirty="0">
                  <a:solidFill>
                    <a:schemeClr val="tx1"/>
                  </a:solidFill>
                </a:rPr>
                <a:t>.</a:t>
              </a:r>
              <a:br>
                <a:rPr lang="en-US" sz="2400" dirty="0">
                  <a:solidFill>
                    <a:schemeClr val="tx1"/>
                  </a:solidFill>
                </a:rPr>
              </a:br>
              <a:endParaRPr lang="en-US" sz="2400" dirty="0">
                <a:solidFill>
                  <a:schemeClr val="tx1"/>
                </a:solidFill>
              </a:endParaRPr>
            </a:p>
            <a:p>
              <a:pPr marL="346075" indent="-342900">
                <a:buFont typeface="Arial" panose="020B0604020202020204" pitchFamily="34" charset="0"/>
                <a:buChar char="•"/>
                <a:defRPr/>
              </a:pPr>
              <a:r>
                <a:rPr lang="en-US" sz="2400" dirty="0">
                  <a:solidFill>
                    <a:schemeClr val="tx1"/>
                  </a:solidFill>
                </a:rPr>
                <a:t>During deployment </a:t>
              </a:r>
              <a:r>
                <a:rPr lang="en-US" sz="2400" b="1" dirty="0">
                  <a:solidFill>
                    <a:schemeClr val="tx1"/>
                  </a:solidFill>
                </a:rPr>
                <a:t>specify the agent is installed.</a:t>
              </a:r>
            </a:p>
          </p:txBody>
        </p:sp>
        <p:pic>
          <p:nvPicPr>
            <p:cNvPr id="9" name="Picture 8">
              <a:extLst>
                <a:ext uri="{FF2B5EF4-FFF2-40B4-BE49-F238E27FC236}">
                  <a16:creationId xmlns:a16="http://schemas.microsoft.com/office/drawing/2014/main" id="{83F36248-B38A-416F-A9CE-3490B8306109}"/>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535829" y="1746090"/>
              <a:ext cx="4459436" cy="4459436"/>
            </a:xfrm>
            <a:prstGeom prst="rect">
              <a:avLst/>
            </a:prstGeom>
            <a:solidFill>
              <a:schemeClr val="tx1"/>
            </a:solidFill>
          </p:spPr>
        </p:pic>
      </p:grpSp>
    </p:spTree>
    <p:extLst>
      <p:ext uri="{BB962C8B-B14F-4D97-AF65-F5344CB8AC3E}">
        <p14:creationId xmlns:p14="http://schemas.microsoft.com/office/powerpoint/2010/main" val="43826517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5E36F9-9509-4075-9226-E22F67A79F61}"/>
              </a:ext>
            </a:extLst>
          </p:cNvPr>
          <p:cNvSpPr>
            <a:spLocks noGrp="1"/>
          </p:cNvSpPr>
          <p:nvPr>
            <p:ph type="body" sz="quarter" idx="10"/>
          </p:nvPr>
        </p:nvSpPr>
        <p:spPr/>
        <p:txBody>
          <a:bodyPr/>
          <a:lstStyle/>
          <a:p>
            <a:r>
              <a:rPr lang="en-US" dirty="0"/>
              <a:t>Extensions by Microsoft &amp; third party </a:t>
            </a:r>
          </a:p>
        </p:txBody>
      </p:sp>
      <p:sp>
        <p:nvSpPr>
          <p:cNvPr id="4" name="Title 3">
            <a:extLst>
              <a:ext uri="{FF2B5EF4-FFF2-40B4-BE49-F238E27FC236}">
                <a16:creationId xmlns:a16="http://schemas.microsoft.com/office/drawing/2014/main" id="{E9CE7D61-DB0F-44AB-9839-E5CE5F7B192A}"/>
              </a:ext>
            </a:extLst>
          </p:cNvPr>
          <p:cNvSpPr>
            <a:spLocks noGrp="1"/>
          </p:cNvSpPr>
          <p:nvPr>
            <p:ph type="title"/>
          </p:nvPr>
        </p:nvSpPr>
        <p:spPr>
          <a:xfrm>
            <a:off x="353507" y="262928"/>
            <a:ext cx="12434888" cy="553818"/>
          </a:xfrm>
        </p:spPr>
        <p:txBody>
          <a:bodyPr/>
          <a:lstStyle/>
          <a:p>
            <a:r>
              <a:rPr lang="en-US" dirty="0"/>
              <a:t>Virtual Machine Extensions</a:t>
            </a:r>
          </a:p>
        </p:txBody>
      </p:sp>
      <p:sp>
        <p:nvSpPr>
          <p:cNvPr id="7" name="Text Placeholder 6">
            <a:extLst>
              <a:ext uri="{FF2B5EF4-FFF2-40B4-BE49-F238E27FC236}">
                <a16:creationId xmlns:a16="http://schemas.microsoft.com/office/drawing/2014/main" id="{27404A86-D28B-4E87-B2CB-90580A2118CA}"/>
              </a:ext>
            </a:extLst>
          </p:cNvPr>
          <p:cNvSpPr>
            <a:spLocks noGrp="1"/>
          </p:cNvSpPr>
          <p:nvPr>
            <p:ph type="body" sz="quarter" idx="11"/>
          </p:nvPr>
        </p:nvSpPr>
        <p:spPr>
          <a:xfrm>
            <a:off x="826777" y="1811339"/>
            <a:ext cx="7137763" cy="3983037"/>
          </a:xfrm>
        </p:spPr>
        <p:txBody>
          <a:bodyPr/>
          <a:lstStyle/>
          <a:p>
            <a:pPr defTabSz="914400">
              <a:lnSpc>
                <a:spcPct val="90000"/>
              </a:lnSpc>
              <a:buClrTx/>
              <a:buSzPct val="80000"/>
              <a:buFont typeface="Arial" panose="020B0604020202020204" pitchFamily="34" charset="0"/>
              <a:buChar char="•"/>
              <a:defRPr/>
            </a:pPr>
            <a:r>
              <a:rPr lang="en-US" sz="2400" b="1" kern="0" dirty="0"/>
              <a:t>Extensibility points </a:t>
            </a:r>
            <a:r>
              <a:rPr lang="en-US" sz="2400" kern="0" dirty="0"/>
              <a:t>for Azure Virtual Machines</a:t>
            </a:r>
          </a:p>
          <a:p>
            <a:pPr marL="630180" lvl="1" indent="-342900" defTabSz="914400">
              <a:lnSpc>
                <a:spcPct val="90000"/>
              </a:lnSpc>
              <a:buSzPct val="80000"/>
              <a:buFont typeface="Arial" panose="020B0604020202020204" pitchFamily="34" charset="0"/>
              <a:buChar char="•"/>
              <a:defRPr/>
            </a:pPr>
            <a:r>
              <a:rPr lang="en-US" sz="2400" kern="0" dirty="0"/>
              <a:t>Security</a:t>
            </a:r>
          </a:p>
          <a:p>
            <a:pPr marL="630180" lvl="1" indent="-342900" defTabSz="914400">
              <a:lnSpc>
                <a:spcPct val="90000"/>
              </a:lnSpc>
              <a:buSzPct val="80000"/>
              <a:buFont typeface="Arial" panose="020B0604020202020204" pitchFamily="34" charset="0"/>
              <a:buChar char="•"/>
              <a:defRPr/>
            </a:pPr>
            <a:r>
              <a:rPr lang="en-US" sz="2400" kern="0" dirty="0"/>
              <a:t>Configuration Management</a:t>
            </a:r>
          </a:p>
          <a:p>
            <a:pPr marL="630180" lvl="1" indent="-342900" defTabSz="914400">
              <a:lnSpc>
                <a:spcPct val="90000"/>
              </a:lnSpc>
              <a:buSzPct val="80000"/>
              <a:buFont typeface="Arial" panose="020B0604020202020204" pitchFamily="34" charset="0"/>
              <a:buChar char="•"/>
              <a:defRPr/>
            </a:pPr>
            <a:r>
              <a:rPr lang="en-US" sz="2400" kern="0" dirty="0"/>
              <a:t>Access Control </a:t>
            </a:r>
          </a:p>
          <a:p>
            <a:pPr marL="630180" lvl="1" indent="-342900" defTabSz="914400">
              <a:lnSpc>
                <a:spcPct val="90000"/>
              </a:lnSpc>
              <a:buSzPct val="80000"/>
              <a:buFont typeface="Arial" panose="020B0604020202020204" pitchFamily="34" charset="0"/>
              <a:buChar char="•"/>
              <a:defRPr/>
            </a:pPr>
            <a:r>
              <a:rPr lang="en-US" sz="2400" kern="0" dirty="0"/>
              <a:t>Many Others</a:t>
            </a:r>
          </a:p>
          <a:p>
            <a:pPr marL="342900" indent="-342900" defTabSz="914400">
              <a:lnSpc>
                <a:spcPct val="90000"/>
              </a:lnSpc>
              <a:buClrTx/>
              <a:buSzPct val="80000"/>
              <a:buFont typeface="Arial" panose="020B0604020202020204" pitchFamily="34" charset="0"/>
              <a:buChar char="•"/>
              <a:defRPr/>
            </a:pPr>
            <a:endParaRPr lang="en-US" sz="2400" kern="0" dirty="0"/>
          </a:p>
          <a:p>
            <a:pPr defTabSz="914400">
              <a:lnSpc>
                <a:spcPct val="90000"/>
              </a:lnSpc>
              <a:buClrTx/>
              <a:buSzPct val="80000"/>
              <a:buFont typeface="Arial" panose="020B0604020202020204" pitchFamily="34" charset="0"/>
              <a:buChar char="•"/>
              <a:defRPr/>
            </a:pPr>
            <a:r>
              <a:rPr lang="en-US" sz="2400" kern="0" dirty="0"/>
              <a:t>Execute from the </a:t>
            </a:r>
            <a:r>
              <a:rPr lang="en-US" sz="2400" b="1" kern="0" dirty="0"/>
              <a:t>portal, script, or as </a:t>
            </a:r>
            <a:br>
              <a:rPr lang="en-US" sz="2400" b="1" kern="0" dirty="0"/>
            </a:br>
            <a:r>
              <a:rPr lang="en-US" sz="2400" b="1" kern="0" dirty="0"/>
              <a:t>part of an ARM template</a:t>
            </a:r>
            <a:r>
              <a:rPr lang="en-US" sz="2400" kern="0" dirty="0"/>
              <a:t>. </a:t>
            </a:r>
          </a:p>
          <a:p>
            <a:endParaRPr lang="en-US" sz="2400" dirty="0"/>
          </a:p>
        </p:txBody>
      </p:sp>
      <p:pic>
        <p:nvPicPr>
          <p:cNvPr id="8" name="Picture 7">
            <a:extLst>
              <a:ext uri="{FF2B5EF4-FFF2-40B4-BE49-F238E27FC236}">
                <a16:creationId xmlns:a16="http://schemas.microsoft.com/office/drawing/2014/main" id="{3256102B-2B98-49DC-AD2D-AB805DFFB929}"/>
              </a:ext>
            </a:extLst>
          </p:cNvPr>
          <p:cNvPicPr>
            <a:picLocks noChangeAspect="1"/>
          </p:cNvPicPr>
          <p:nvPr/>
        </p:nvPicPr>
        <p:blipFill>
          <a:blip r:embed="rId3"/>
          <a:stretch>
            <a:fillRect/>
          </a:stretch>
        </p:blipFill>
        <p:spPr>
          <a:xfrm>
            <a:off x="8455982" y="968127"/>
            <a:ext cx="3016405" cy="4826248"/>
          </a:xfrm>
          <a:prstGeom prst="rect">
            <a:avLst/>
          </a:prstGeom>
          <a:ln w="12700">
            <a:solidFill>
              <a:schemeClr val="tx1"/>
            </a:solidFill>
          </a:ln>
        </p:spPr>
      </p:pic>
      <p:pic>
        <p:nvPicPr>
          <p:cNvPr id="9" name="Picture 8">
            <a:extLst>
              <a:ext uri="{FF2B5EF4-FFF2-40B4-BE49-F238E27FC236}">
                <a16:creationId xmlns:a16="http://schemas.microsoft.com/office/drawing/2014/main" id="{BD9DAFFE-7636-4835-916E-98E38643D4ED}"/>
              </a:ext>
            </a:extLst>
          </p:cNvPr>
          <p:cNvPicPr>
            <a:picLocks noChangeAspect="1"/>
          </p:cNvPicPr>
          <p:nvPr/>
        </p:nvPicPr>
        <p:blipFill>
          <a:blip r:embed="rId4"/>
          <a:stretch>
            <a:fillRect/>
          </a:stretch>
        </p:blipFill>
        <p:spPr>
          <a:xfrm>
            <a:off x="8490909" y="968127"/>
            <a:ext cx="2946551" cy="4826248"/>
          </a:xfrm>
          <a:prstGeom prst="rect">
            <a:avLst/>
          </a:prstGeom>
          <a:ln w="12700">
            <a:solidFill>
              <a:schemeClr val="tx1"/>
            </a:solidFill>
          </a:ln>
        </p:spPr>
      </p:pic>
      <p:pic>
        <p:nvPicPr>
          <p:cNvPr id="10" name="Picture 9">
            <a:extLst>
              <a:ext uri="{FF2B5EF4-FFF2-40B4-BE49-F238E27FC236}">
                <a16:creationId xmlns:a16="http://schemas.microsoft.com/office/drawing/2014/main" id="{F2BE3D1B-ECEB-40BF-A1A2-8A763FAB4B69}"/>
              </a:ext>
            </a:extLst>
          </p:cNvPr>
          <p:cNvPicPr>
            <a:picLocks noChangeAspect="1"/>
          </p:cNvPicPr>
          <p:nvPr/>
        </p:nvPicPr>
        <p:blipFill>
          <a:blip r:embed="rId5"/>
          <a:stretch>
            <a:fillRect/>
          </a:stretch>
        </p:blipFill>
        <p:spPr>
          <a:xfrm>
            <a:off x="8481382" y="968127"/>
            <a:ext cx="2965602" cy="2057506"/>
          </a:xfrm>
          <a:prstGeom prst="rect">
            <a:avLst/>
          </a:prstGeom>
          <a:ln w="12700">
            <a:solidFill>
              <a:schemeClr val="tx1"/>
            </a:solidFill>
          </a:ln>
        </p:spPr>
      </p:pic>
    </p:spTree>
    <p:extLst>
      <p:ext uri="{BB962C8B-B14F-4D97-AF65-F5344CB8AC3E}">
        <p14:creationId xmlns:p14="http://schemas.microsoft.com/office/powerpoint/2010/main" val="584348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7" fill="hold">
                            <p:stCondLst>
                              <p:cond delay="0"/>
                            </p:stCondLst>
                            <p:childTnLst>
                              <p:par>
                                <p:cTn id="8" presetID="1" presetClass="entr" presetSubtype="0" fill="hold" nodeType="afterEffect">
                                  <p:stCondLst>
                                    <p:cond delay="5000"/>
                                  </p:stCondLst>
                                  <p:childTnLst>
                                    <p:set>
                                      <p:cBhvr>
                                        <p:cTn id="9" dur="1" fill="hold">
                                          <p:stCondLst>
                                            <p:cond delay="0"/>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par>
                          <p:cTn id="10" fill="hold">
                            <p:stCondLst>
                              <p:cond delay="5000"/>
                            </p:stCondLst>
                            <p:childTnLst>
                              <p:par>
                                <p:cTn id="11" presetID="1" presetClass="entr" presetSubtype="0" fill="hold" nodeType="afterEffect">
                                  <p:stCondLst>
                                    <p:cond delay="5000"/>
                                  </p:stCondLst>
                                  <p:childTnLst>
                                    <p:set>
                                      <p:cBhvr>
                                        <p:cTn id="12" dur="1" fill="hold">
                                          <p:stCondLst>
                                            <p:cond delay="0"/>
                                          </p:stCondLst>
                                        </p:cTn>
                                        <p:tgtEl>
                                          <p:spTgt spid="10"/>
                                        </p:tgtEl>
                                        <p:attrNameLst>
                                          <p:attrName>style.visibility</p:attrName>
                                        </p:attrNameLst>
                                      </p:cBhvr>
                                      <p:to>
                                        <p:strVal val="visible"/>
                                      </p:to>
                                    </p:se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C5DFDB4-4C79-475C-9202-0F985A1C40CD}"/>
              </a:ext>
            </a:extLst>
          </p:cNvPr>
          <p:cNvSpPr>
            <a:spLocks noGrp="1"/>
          </p:cNvSpPr>
          <p:nvPr>
            <p:ph type="title"/>
          </p:nvPr>
        </p:nvSpPr>
        <p:spPr>
          <a:xfrm>
            <a:off x="352761" y="262928"/>
            <a:ext cx="11975774" cy="553818"/>
          </a:xfrm>
        </p:spPr>
        <p:txBody>
          <a:bodyPr/>
          <a:lstStyle/>
          <a:p>
            <a:r>
              <a:rPr lang="en-US" dirty="0"/>
              <a:t>What is “the cloud” ? </a:t>
            </a:r>
          </a:p>
        </p:txBody>
      </p:sp>
      <p:graphicFrame>
        <p:nvGraphicFramePr>
          <p:cNvPr id="4" name="Table 3">
            <a:extLst>
              <a:ext uri="{FF2B5EF4-FFF2-40B4-BE49-F238E27FC236}">
                <a16:creationId xmlns:a16="http://schemas.microsoft.com/office/drawing/2014/main" id="{19F98C65-A6D8-450C-8809-BEA578DBC781}"/>
              </a:ext>
            </a:extLst>
          </p:cNvPr>
          <p:cNvGraphicFramePr>
            <a:graphicFrameLocks noGrp="1"/>
          </p:cNvGraphicFramePr>
          <p:nvPr>
            <p:extLst/>
          </p:nvPr>
        </p:nvGraphicFramePr>
        <p:xfrm>
          <a:off x="5314950" y="1333500"/>
          <a:ext cx="6356216" cy="4869406"/>
        </p:xfrm>
        <a:graphic>
          <a:graphicData uri="http://schemas.openxmlformats.org/drawingml/2006/table">
            <a:tbl>
              <a:tblPr>
                <a:tableStyleId>{8A107856-5554-42FB-B03E-39F5DBC370BA}</a:tableStyleId>
              </a:tblPr>
              <a:tblGrid>
                <a:gridCol w="2271278">
                  <a:extLst>
                    <a:ext uri="{9D8B030D-6E8A-4147-A177-3AD203B41FA5}">
                      <a16:colId xmlns:a16="http://schemas.microsoft.com/office/drawing/2014/main" val="20000"/>
                    </a:ext>
                  </a:extLst>
                </a:gridCol>
                <a:gridCol w="2156583">
                  <a:extLst>
                    <a:ext uri="{9D8B030D-6E8A-4147-A177-3AD203B41FA5}">
                      <a16:colId xmlns:a16="http://schemas.microsoft.com/office/drawing/2014/main" val="20001"/>
                    </a:ext>
                  </a:extLst>
                </a:gridCol>
                <a:gridCol w="1928355">
                  <a:extLst>
                    <a:ext uri="{9D8B030D-6E8A-4147-A177-3AD203B41FA5}">
                      <a16:colId xmlns:a16="http://schemas.microsoft.com/office/drawing/2014/main" val="20002"/>
                    </a:ext>
                  </a:extLst>
                </a:gridCol>
              </a:tblGrid>
              <a:tr h="345552">
                <a:tc>
                  <a:txBody>
                    <a:bodyPr/>
                    <a:lstStyle/>
                    <a:p>
                      <a:pPr marL="177800" indent="-177800" algn="ctr">
                        <a:spcBef>
                          <a:spcPts val="0"/>
                        </a:spcBef>
                        <a:spcAft>
                          <a:spcPts val="0"/>
                        </a:spcAft>
                        <a:buSzPct val="70000"/>
                        <a:buFont typeface="Arial" pitchFamily="34" charset="0"/>
                        <a:buNone/>
                      </a:pPr>
                      <a:r>
                        <a:rPr lang="en-US" sz="1400" b="1" dirty="0" err="1">
                          <a:solidFill>
                            <a:schemeClr val="bg1"/>
                          </a:solidFill>
                        </a:rPr>
                        <a:t>IaaS</a:t>
                      </a:r>
                      <a:r>
                        <a:rPr lang="en-US" sz="1400" b="1" dirty="0">
                          <a:solidFill>
                            <a:schemeClr val="bg1"/>
                          </a:solidFill>
                        </a:rPr>
                        <a:t> Providers</a:t>
                      </a:r>
                      <a:endParaRPr lang="en-US" sz="1400" b="1" dirty="0">
                        <a:solidFill>
                          <a:schemeClr val="bg1"/>
                        </a:solidFill>
                        <a:latin typeface="Calibri"/>
                        <a:cs typeface="Calibri"/>
                      </a:endParaRPr>
                    </a:p>
                  </a:txBody>
                  <a:tcPr marL="45720" marR="45720" anchor="ctr" horzOverflow="overflow">
                    <a:solidFill>
                      <a:schemeClr val="accent2"/>
                    </a:solidFill>
                  </a:tcPr>
                </a:tc>
                <a:tc>
                  <a:txBody>
                    <a:bodyPr/>
                    <a:lstStyle/>
                    <a:p>
                      <a:pPr marL="177800" indent="-177800" algn="ctr">
                        <a:spcBef>
                          <a:spcPts val="0"/>
                        </a:spcBef>
                        <a:spcAft>
                          <a:spcPts val="0"/>
                        </a:spcAft>
                        <a:buSzPct val="70000"/>
                        <a:buFont typeface="Arial" pitchFamily="34" charset="0"/>
                        <a:buNone/>
                      </a:pPr>
                      <a:r>
                        <a:rPr lang="en-US" sz="1400" b="1" dirty="0" err="1">
                          <a:solidFill>
                            <a:schemeClr val="bg1"/>
                          </a:solidFill>
                        </a:rPr>
                        <a:t>PaaS</a:t>
                      </a:r>
                      <a:r>
                        <a:rPr lang="en-US" sz="1400" b="1" baseline="0" dirty="0">
                          <a:solidFill>
                            <a:schemeClr val="bg1"/>
                          </a:solidFill>
                        </a:rPr>
                        <a:t> Providers</a:t>
                      </a:r>
                      <a:endParaRPr lang="en-US" sz="1400" b="1" dirty="0">
                        <a:solidFill>
                          <a:schemeClr val="bg1"/>
                        </a:solidFill>
                        <a:latin typeface="Calibri"/>
                        <a:cs typeface="Calibri"/>
                      </a:endParaRPr>
                    </a:p>
                  </a:txBody>
                  <a:tcPr marL="45720" marR="45720" anchor="ctr" horzOverflow="overflow">
                    <a:solidFill>
                      <a:schemeClr val="accent2"/>
                    </a:solidFill>
                  </a:tcPr>
                </a:tc>
                <a:tc>
                  <a:txBody>
                    <a:bodyPr/>
                    <a:lstStyle/>
                    <a:p>
                      <a:pPr marL="177800" indent="-177800" algn="ctr">
                        <a:spcBef>
                          <a:spcPts val="0"/>
                        </a:spcBef>
                        <a:spcAft>
                          <a:spcPts val="0"/>
                        </a:spcAft>
                        <a:buSzPct val="70000"/>
                        <a:buFont typeface="Arial" pitchFamily="34" charset="0"/>
                        <a:buNone/>
                      </a:pPr>
                      <a:r>
                        <a:rPr lang="en-US" sz="1400" b="1" dirty="0">
                          <a:solidFill>
                            <a:schemeClr val="bg1"/>
                          </a:solidFill>
                        </a:rPr>
                        <a:t>SaaS Providers</a:t>
                      </a:r>
                      <a:endParaRPr lang="en-US" sz="1400" b="1" dirty="0">
                        <a:solidFill>
                          <a:schemeClr val="bg1"/>
                        </a:solidFill>
                        <a:latin typeface="Calibri"/>
                        <a:cs typeface="Calibri"/>
                      </a:endParaRPr>
                    </a:p>
                  </a:txBody>
                  <a:tcPr marL="45720" marR="45720" anchor="ctr" horzOverflow="overflow">
                    <a:solidFill>
                      <a:schemeClr val="accent2"/>
                    </a:solidFill>
                  </a:tcPr>
                </a:tc>
                <a:extLst>
                  <a:ext uri="{0D108BD9-81ED-4DB2-BD59-A6C34878D82A}">
                    <a16:rowId xmlns:a16="http://schemas.microsoft.com/office/drawing/2014/main" val="10000"/>
                  </a:ext>
                </a:extLst>
              </a:tr>
              <a:tr h="4523854">
                <a:tc>
                  <a:txBody>
                    <a:bodyPr/>
                    <a:lstStyle/>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p>
                    <a:p>
                      <a:pPr marL="0" lvl="1" indent="0" algn="l" rtl="0" eaLnBrk="0" fontAlgn="base" hangingPunct="0">
                        <a:spcBef>
                          <a:spcPts val="0"/>
                        </a:spcBef>
                        <a:spcAft>
                          <a:spcPct val="0"/>
                        </a:spcAft>
                        <a:buClr>
                          <a:srgbClr val="000000"/>
                        </a:buClr>
                        <a:buSzPct val="70000"/>
                        <a:buFont typeface="Marlett" pitchFamily="2" charset="2"/>
                        <a:buNone/>
                      </a:pPr>
                      <a:endParaRPr lang="en-US" sz="1200" kern="1200" dirty="0">
                        <a:solidFill>
                          <a:srgbClr val="1F497D"/>
                        </a:solidFill>
                        <a:latin typeface="Calibri"/>
                        <a:ea typeface="+mn-ea"/>
                        <a:cs typeface="Calibri"/>
                      </a:endParaRPr>
                    </a:p>
                  </a:txBody>
                  <a:tcPr marL="45720" marR="45720" anchor="ctr" horzOverflow="overflow">
                    <a:solidFill>
                      <a:schemeClr val="bg1"/>
                    </a:solidFill>
                  </a:tcPr>
                </a:tc>
                <a:tc>
                  <a:txBody>
                    <a:bodyPr/>
                    <a:lstStyle/>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solidFill>
                          <a:srgbClr val="1F497D"/>
                        </a:solidFill>
                        <a:latin typeface="Calibri"/>
                        <a:ea typeface="+mn-ea"/>
                        <a:cs typeface="Calibri"/>
                      </a:endParaRPr>
                    </a:p>
                  </a:txBody>
                  <a:tcPr marL="45720" marR="45720" anchor="ctr" horzOverflow="overflow">
                    <a:solidFill>
                      <a:schemeClr val="bg1"/>
                    </a:solidFill>
                  </a:tcPr>
                </a:tc>
                <a:tc>
                  <a:txBody>
                    <a:bodyPr/>
                    <a:lstStyle/>
                    <a:p>
                      <a:pPr marL="184150" lvl="1" indent="-184150" algn="l" rtl="0" eaLnBrk="0" fontAlgn="base" hangingPunct="0">
                        <a:spcBef>
                          <a:spcPts val="0"/>
                        </a:spcBef>
                        <a:spcAft>
                          <a:spcPct val="0"/>
                        </a:spcAft>
                        <a:buClr>
                          <a:srgbClr val="000000"/>
                        </a:buClr>
                        <a:buSzPct val="70000"/>
                        <a:buFont typeface="Marlett" pitchFamily="2" charset="2"/>
                        <a:buChar char="4"/>
                      </a:pPr>
                      <a:endParaRPr lang="en-US" sz="1200" kern="1200" dirty="0">
                        <a:solidFill>
                          <a:srgbClr val="1F497D"/>
                        </a:solidFill>
                        <a:latin typeface="Calibri"/>
                        <a:ea typeface="+mn-ea"/>
                        <a:cs typeface="Calibri"/>
                      </a:endParaRPr>
                    </a:p>
                  </a:txBody>
                  <a:tcPr marL="45720" marR="45720" anchor="ctr" horzOverflow="overflow">
                    <a:solidFill>
                      <a:schemeClr val="bg1"/>
                    </a:solidFill>
                  </a:tcPr>
                </a:tc>
                <a:extLst>
                  <a:ext uri="{0D108BD9-81ED-4DB2-BD59-A6C34878D82A}">
                    <a16:rowId xmlns:a16="http://schemas.microsoft.com/office/drawing/2014/main" val="10001"/>
                  </a:ext>
                </a:extLst>
              </a:tr>
            </a:tbl>
          </a:graphicData>
        </a:graphic>
      </p:graphicFrame>
      <p:sp>
        <p:nvSpPr>
          <p:cNvPr id="5" name="Content Placeholder 2">
            <a:extLst>
              <a:ext uri="{FF2B5EF4-FFF2-40B4-BE49-F238E27FC236}">
                <a16:creationId xmlns:a16="http://schemas.microsoft.com/office/drawing/2014/main" id="{62FF68E7-DF3F-4279-A150-88F4D5A09EBF}"/>
              </a:ext>
            </a:extLst>
          </p:cNvPr>
          <p:cNvSpPr txBox="1">
            <a:spLocks/>
          </p:cNvSpPr>
          <p:nvPr/>
        </p:nvSpPr>
        <p:spPr>
          <a:xfrm>
            <a:off x="371911" y="1008494"/>
            <a:ext cx="4546915" cy="4881336"/>
          </a:xfrm>
          <a:prstGeom prst="rect">
            <a:avLst/>
          </a:prstGeom>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522254" indent="-457200">
              <a:buFont typeface="Wingdings" panose="05000000000000000000" pitchFamily="2" charset="2"/>
              <a:buChar char="q"/>
            </a:pPr>
            <a:r>
              <a:rPr lang="en-US" sz="2000" b="1" dirty="0">
                <a:solidFill>
                  <a:schemeClr val="tx1"/>
                </a:solidFill>
              </a:rPr>
              <a:t>Characteristics</a:t>
            </a:r>
          </a:p>
          <a:p>
            <a:pPr marL="909468" lvl="1" indent="-457200">
              <a:buFont typeface="Wingdings" panose="05000000000000000000" pitchFamily="2" charset="2"/>
              <a:buChar char="ü"/>
            </a:pPr>
            <a:r>
              <a:rPr lang="en-US" sz="1600" dirty="0">
                <a:solidFill>
                  <a:schemeClr val="tx1"/>
                </a:solidFill>
              </a:rPr>
              <a:t>On demand Self Service</a:t>
            </a:r>
          </a:p>
          <a:p>
            <a:pPr marL="909468" lvl="1" indent="-457200">
              <a:buFont typeface="Wingdings" panose="05000000000000000000" pitchFamily="2" charset="2"/>
              <a:buChar char="ü"/>
            </a:pPr>
            <a:r>
              <a:rPr lang="en-US" sz="1600" dirty="0">
                <a:solidFill>
                  <a:schemeClr val="tx1"/>
                </a:solidFill>
              </a:rPr>
              <a:t>Multi-Tenancy (Resource Pooling)</a:t>
            </a:r>
          </a:p>
          <a:p>
            <a:pPr marL="909468" lvl="1" indent="-457200">
              <a:buFont typeface="Wingdings" panose="05000000000000000000" pitchFamily="2" charset="2"/>
              <a:buChar char="ü"/>
            </a:pPr>
            <a:r>
              <a:rPr lang="en-US" sz="1600" dirty="0">
                <a:solidFill>
                  <a:schemeClr val="tx1"/>
                </a:solidFill>
              </a:rPr>
              <a:t>Pay as you go</a:t>
            </a:r>
          </a:p>
          <a:p>
            <a:pPr marL="909468" lvl="1" indent="-457200">
              <a:buFont typeface="Wingdings" panose="05000000000000000000" pitchFamily="2" charset="2"/>
              <a:buChar char="ü"/>
            </a:pPr>
            <a:r>
              <a:rPr lang="en-US" sz="1600" dirty="0">
                <a:solidFill>
                  <a:schemeClr val="tx1"/>
                </a:solidFill>
              </a:rPr>
              <a:t>Rapid Elasticity</a:t>
            </a:r>
          </a:p>
          <a:p>
            <a:pPr marL="909468" lvl="1" indent="-457200">
              <a:buFont typeface="Wingdings" panose="05000000000000000000" pitchFamily="2" charset="2"/>
              <a:buChar char="ü"/>
            </a:pPr>
            <a:r>
              <a:rPr lang="en-US" sz="1600" dirty="0">
                <a:solidFill>
                  <a:schemeClr val="tx1"/>
                </a:solidFill>
              </a:rPr>
              <a:t>Metered Real-time Billing</a:t>
            </a:r>
          </a:p>
          <a:p>
            <a:pPr marL="909468" lvl="1" indent="-457200">
              <a:buFont typeface="Wingdings" panose="05000000000000000000" pitchFamily="2" charset="2"/>
              <a:buChar char="ü"/>
            </a:pPr>
            <a:r>
              <a:rPr lang="en-US" sz="1600" dirty="0">
                <a:solidFill>
                  <a:schemeClr val="tx1"/>
                </a:solidFill>
              </a:rPr>
              <a:t>Charge Back</a:t>
            </a:r>
          </a:p>
          <a:p>
            <a:pPr marL="452268" lvl="1" indent="0">
              <a:buNone/>
            </a:pPr>
            <a:endParaRPr lang="en-US" sz="1600" dirty="0">
              <a:solidFill>
                <a:schemeClr val="tx1"/>
              </a:solidFill>
            </a:endParaRPr>
          </a:p>
          <a:p>
            <a:pPr marL="522254" indent="-457200">
              <a:buFont typeface="Wingdings" panose="05000000000000000000" pitchFamily="2" charset="2"/>
              <a:buChar char="q"/>
            </a:pPr>
            <a:r>
              <a:rPr lang="en-US" sz="2000" b="1" dirty="0">
                <a:solidFill>
                  <a:schemeClr val="tx1"/>
                </a:solidFill>
              </a:rPr>
              <a:t>Deployment Models</a:t>
            </a:r>
          </a:p>
          <a:p>
            <a:pPr marL="909468" lvl="1" indent="-457200">
              <a:buFont typeface="Wingdings" panose="05000000000000000000" pitchFamily="2" charset="2"/>
              <a:buChar char="ü"/>
            </a:pPr>
            <a:r>
              <a:rPr lang="en-US" sz="1600" dirty="0">
                <a:solidFill>
                  <a:schemeClr val="tx1"/>
                </a:solidFill>
              </a:rPr>
              <a:t>Public</a:t>
            </a:r>
          </a:p>
          <a:p>
            <a:pPr marL="909468" lvl="1" indent="-457200">
              <a:buFont typeface="Wingdings" panose="05000000000000000000" pitchFamily="2" charset="2"/>
              <a:buChar char="ü"/>
            </a:pPr>
            <a:r>
              <a:rPr lang="en-US" sz="1600" dirty="0">
                <a:solidFill>
                  <a:schemeClr val="tx1"/>
                </a:solidFill>
              </a:rPr>
              <a:t>Private</a:t>
            </a:r>
          </a:p>
          <a:p>
            <a:pPr marL="909468" lvl="1" indent="-457200">
              <a:buFont typeface="Wingdings" panose="05000000000000000000" pitchFamily="2" charset="2"/>
              <a:buChar char="ü"/>
            </a:pPr>
            <a:r>
              <a:rPr lang="en-US" sz="1600" dirty="0">
                <a:solidFill>
                  <a:schemeClr val="tx1"/>
                </a:solidFill>
              </a:rPr>
              <a:t>Hybrid</a:t>
            </a:r>
          </a:p>
          <a:p>
            <a:pPr marL="909468" lvl="1" indent="-457200">
              <a:buFont typeface="Wingdings" panose="05000000000000000000" pitchFamily="2" charset="2"/>
              <a:buChar char="ü"/>
            </a:pPr>
            <a:r>
              <a:rPr lang="en-US" sz="1600" dirty="0">
                <a:solidFill>
                  <a:schemeClr val="tx1"/>
                </a:solidFill>
              </a:rPr>
              <a:t>Hosted</a:t>
            </a:r>
          </a:p>
        </p:txBody>
      </p:sp>
      <p:sp>
        <p:nvSpPr>
          <p:cNvPr id="6" name="AutoShape 2" descr="data:image/jpeg;base64,/9j/4AAQSkZJRgABAQAAAQABAAD/2wCEAAkGBhIGEBUUExQWEBUWFhgUFhIVFhcYFhYUFxUWFxcVEhgYHSYeGiUvGhUUHy8gIycpLCwsFx4xNTAqNSYrLSoBCQoKDgwOGg8OGiokHSQsNTU1KS0wLC0sKSwtNSkqLy8sNTUsKi8yLCwtLzU1NDQuKiwwKSksLCoxMSkwLCk0Kf/AABEIAOEA4QMBIgACEQEDEQH/xAAcAAEAAwADAQEAAAAAAAAAAAAABQYHAwQIAQL/xABNEAABAwIEBAIFBwYLBgcAAAABAAIDBBEFBhIhEzFBUQdhIjJxgZEIFFJyobHBFSNCc7LRJDM0YoKDhZLCxPFjhKSztMMWFyU1VWR0/8QAGgEBAAIDAQAAAAAAAAAAAAAAAAEFAgMEBv/EAC0RAQACAgAFAgQFBQAAAAAAAAABAgMRBBIhMUEFUWFxgcETFKGx8BUzUpHx/9oADAMBAAIRAxEAPwDcERFrSIiICIiAiIgIiICIiAiIgIiICIiAiIgIiICIiAiIgIiICIiAiIgIiICIiAiIgIiICIiAiIgIiICIiAiIgIiICIiAiIgIiICIiAiIgIiICIiAiIgIiICIiAiIgIiICIiAiIgIiICIiAiIgIiICIiAiIgIiICIiAiIgIiICIiAiIgIiICIiAiIgIiICIiAiIgIiICIiAiIgIiICIonFMdGHSaHNLgWg3BsdyRy93das2emGvNknUM8eO2SdVhJTVDKf1nBvtIH3r7FM2cXa4OHcEH7lVPybDibvzUpDj+hIDf3O6/avraGHCXXllJeP0Irg+93T7FVf1HLzc00ryf5c0a/nw1t2/laa1zTze2pW1FEwY8KiGSQNtw+QJ3O3Xt9qjKjGIcXGmXXEejmnU3+kOvwXVk9Rw1rE1mJmY3G+kT4766fVppwuSZ6x27+Vi+fxA24jL9tQv8AeudVD/w83Tr4zOH9Ox+Fu/lddiHGocIbpiD5e5cSG+4dPguenqVqzviaxWPnufpEb38+zbbhYn+1MzPyWdF+IpOK0HlcA/EXX7VxE7jcOAREQEREBERAREQEREBERAREQEREBEXFJVshNnPa09i4D71E2ivWZTETPZyovjXB4uDcdwvqlAqlmv8Ajx9QftOVsc4MFybDuVXsaoPyu8OifG4hunTqF9iTt8VVerUnJg5KdZ328u3grRXJzW7IfBTaoj+t+BXzGP5RJ9YrtYbhstLUR62Ob6XO23I9RsuHEaZ1TUyBjS46jsBf49l5mcV44XlmJ3z9vPZbRes5txPTl+7mwx38GqR5NP2n9yiVaMNwB8MUrXEAyNAA52tfn8eihavBJqPm24+k3cfvHvCz4nhM8YcczSekTv4dZnr9JY4s2Ob2iJjrP2hz2/gP9d/hUUVLO2oB+u/wlcNFgU1duG6R9J2w9w5las2G+WaVxxMzyQzx3rSLTaddZXKk/i2fVb9wXKvzEzhtA7AD4Bfpe8rGqxDzk9xERSgREQEREBERAREQEREBERAREQVypzBHWgseJIxcjUxw6bb/ALl1YsutrN4pmvb1uCCPaP8ARQzzcn2n71MZdNhP+qP4rxeLiPzeaKcRWLd+vaem58dP0X98X4FJnFOvh3ctNUwYGfRe+Z3UN2Z+4/apOrx75tFHJovr/Rvy2723VOCmMU3pKf3rZw3H5IxZIx6rFY3ER84jztjl4ak3rzdZmftLknfBjbrmR8Tz0fuz2Dt8Qvy/AGUW80zWjoGi7j7P9CoQqYzFzi/VN/Fc9c1MtL5clIm0a943v3jf7abJpalq0radT8vCTw/HmPeyJjXEHbW92/InzupqSRtM1znEMaAXOcSAAALlzieWw5nsqPg38oj+sFJeJGXanNVCaemkZEXubr4hcA6NtyWXaCRdwZ05AjqvQ+k8RfiMUzk8T0+EahWcbirjvEV8wrOMeP1DQPLYY5aqxtxG6WMP1S46j7dK7mWvG6gx+VsTxJSPcdLTLpLC47ButpNj9YAeag8k+CsOFskfigjkcTZjRI4RsYNy8uGm5J2t0A89stz9hVPg+ITRUrmvgu0sLXh4AcwFzNQJvZxcNzfldXWnA9S4tiMeDQSTy7MiY6R1hc2aCTYd1UME8ZsOxri3dJTiJnEc6ZrWgtDg30NDnEm7mjTzN9rpjNYcQyw+Rxu5+HhzieZcYWkk++6wnImVhnGvjpi4xtcHPe9oBcGMaSdN9rk2F+l+vJREDYqXx/oJ59Do5o4ybCdwaQP5zmNJcB7LnyVhzd4n0WUGs1uM75Gh7I4dLiWHk8kkNDT0N9+l91iHinkRmRamNsTnPilj1NLyC8OabPBLQBbdpG3U9lM+G/hIzOtI+ommkiu4xxBgafUAGp+oG4vsGi2zefZqBqGTfFiizlJwWa4JrEtjlDRrA3PDc0kEgb22Nr87FW6rq2UEbpJHCNjAXOe42a1o5kk8l5SyxE7CsWpmE2dHWRxut3bOGO/Ee9egPFLKtXnCkbBTPjZ+cD5BI5zQ9rQdLQWtP6RDt/ohNCAxL5QVFSvLYoZpwDbXZrGnzaHHV8QFK5T8ZKHNErYSH00rjZjZdOl7ujWPaSL9gbX6XUHk7wZpcHgc/ExHJIXGw4rhFGwcrEFtydzc8trdb4/m+iiwWvnZTPD4mPvE9rw/awe2zwd7E2vzu3up0PVmNYvHgFPJPLcRxNL3aRc2HYdVnzvlBYcOUVUf6EX4yq8uo4800IZMNTJ4W6wCRs9oOxHLc3WS+I/hxhOS6N0oM3FedEMfFB1SHq4Fp9EDc+4XBIUQLEz5QOHO5x1TfbHH+Eq0ioqmUjHSPcGMaC5z3EBrWgXJcTsBZeWvDvJjs61rY7EQss+d/aMH1Qe7iNI956LSflBZhdTRQUbDYSXllA6sYQI2ny1aj7WBNCSxL5QFBSPLY456gA24jQ1rT5tD3Bx94CteUPECjzqDwHkPaLuhkGmRo5Xtchw5btJG4vZZp4SeF9JmGidU1bDKZHuZG3W9oaxh0lw0EEkuDue1gPNUCqe/w7xZ/CJvSznTfm+MH1XW+lGbH2poej8452p8kRMknD3B79DWxtDnE6S48yABYd1DHxiw4UXzvU8AvMYgLRxy9tiQGh1uTmnVe1iN77KsfKBnFVQ0b2m7XSlwPcGEkH4FUzwq8NY89GaSZ744orMtHpD3PcCebgQABbpvqHKyaGpZX8aaHMs7YS2Sme86WcXToe48mhzXGxPQG1zte60BeRM1YK7KVbNBq1GF/ov5Eiwex3kbOb7161o5/nMbH/Sa13xAP4pMJcyIixFNrsuS0pJaOI3u3n728/hdc2XGfx4/2dvvVsXXrqoULHPIva17czcgfiqT+lYsGT8attRG9xPXxP8APKw/OXyV/DmNzKk0mGy1vqMJ8+TfidlYq3AnzU8cYI1M73sbjcArjqMSZiwsycwH6DgGg/0h+/3LoDL0976mgc+Jr2t3vzVbjwUxVmuKk5ItGpmJiI9/G9fV12yWvMTeYrrxMf8AP0R1VQSUfrtLfPp7iNlIY8DI6EAXJhbsOfXopGDFo8LbZ8zqg9gAQPYTz+KnWEPAPcfYt3D+nY8lL0pfvrcdJmNfGJ015eKvS1bWr79esb/3CsYJgUrJGveNAab2PrHbt096j/FnPjslUrRDbjzEtjJFwxrQNcljsSNTQAdruvuBY3lZX495XlxamiqYml/zcvEjWi54T9JL7eRYL+TieiveD4THwtOSn6q7PntmtzWULI+RajxUfLNUVL9Ebg10j7yPc8i+lmo2aALG/mLDtX8+ZbZlLEJKaNzpGsEdnPtqOqNjzfSAObj05WUlkHxPlyGyWNkTJ2ykOAc4t0yW06gQDqBAbcbchuFH5qwjEZD8+rIZGCoffiObYXPqtLb3ZsAGh1rgbXXa0NtqjfKe3/xrf+SFmngObYv/ALvL98aveEUdTTZUnjqWGNzaafQ13riHS5zNYPqm1xbsG332VE8BW68XuN7U8pPl6UY+8hBO/KMH52i+pN+1Err4JADBYfrzX9vGeqT8o11pqL6k37USu/gnGWYLB5umI9nHkH4KPAxHlj/9p/5xbL4xZ9kyhTxxwHTPPqs+wPDjbbU5oO17uaBfzPRYy1wOP/2n/nFpPygcty1rIKqNpe2IPjltvpa4tc15Ha4cCelwpFUyL4azeJbX1NTUvEYeWanXklkcAC6xebNAuBffe+2yqOdMEZluuqKaNzpGRO0hzraj6DXb225uI9yn8j+K9RkunfTxxMna5xdHqLgWPcADs31wbA6dje++6hMyYFX0zm1FXDIx1U5zw5zbF73OuQWjdp3uGEA25BB6gwepZR0EL3ODWMp43OeTYBjYmkuJ7WF15qz9nB+eq0yC4jB4cEZ2sy+xdfYFx3PbYcmrUMep66HKrIZYnie0MJjaC5/CEzQwPa0XB0BgI+POyzmg8IMWxBuoUxjB5cV7GH+6TqHvASBu/hxlaHKdCyONzJHu9OaVhDg+QjexHQeqPIX5krKflCxFuIQO6GmAHtbLIT+21VybI+M5KdxmQzQlu/Fp3B4FvpcIk2+sLLWPE3J02dcMgla3VVQsbIYxsXh7G8WNo73AIH823VB3vBGYS4NCPovmafbxnu+5wWLeLbg7Gay302X9ogjv9t12sl+J1VkGOWBsTZAXFwZLqaYpbBrrgb29EXabbjmN1+siZPqPEeuM0wJh4plqJiLB5LtRiZ0JPKw9UH2AhavGKMxYPhYdzAjB9ophdTPydx/Aan/9P/ZjXF8olmmjpTyAnI8t4n2+4rn+TwP/AE+oP/2T9kMX71HgZn4yb41V/wBX/wBPEvSGXn8Skpz3hiPxjavN3jJ6ONVf9Wf+HiXpTBac0lNCw82xRtPtaxo/BJ7DuoiLFIo7MH8mk9g/aCkV18RpvnkT2DmWkD29PtWniKzfDesd5if2bMUxW9Zn3UBSrXfwEj/bW92kH710KqifRmz2lvt5H2HkV3gLUJ/Xf4AvC8PW1JvFo1PLL0WWYtFZj3hFlaDSbxs+q37gqNSYfJXeo0u8+g9pOyvkLOE0DsAPgLK69Bx2ib2mOk66+/dwepWieWN9X7RFHZioHYpSTxMJa58T2sc0lpDy06SCNx6Vl6dUP1HgFNDJxG08LZL34giYH376gLruvjEosQCLg2IvuDcH4gH3LLZszS4hliAse4VE/Comu1EP43FELru53LWON+e6/Dc0ysytq1uNRY0QOo6+KZjCPS56tHpX5qdIas5oeCCLg7EHkR2K69Ph0VI4uZGxjiLFzWNaSOdiQFm2aJ3zVVLhJqzSQR0zZaqo4oZJIB+bbG2R5vcltzzvqJN7WPDSSR5Dr6RtJWmrpaqT5vLTvnbMY5HfxcsdjdvpbHb43FmhZ8KxV+MYvX0swZJDAynMTHMadJkj1PubXO/dW2CBtK0NY0MaOTWgADrsBsslly/LmbMWIQieWmg4dO6fgnS+S0LBHGH2u0Xc8nuG27Wl8AjlyHi0dBxpKilqonyQcZ2p8UsQJewOPMaQfi3rckL/APk+LXr4bNfPXobqv3va67BF1lmfq2PEMXjo62qkoqT5uJG6H8Ns0zpC20slrAADrtccxfew5Oy5NleWTRVGqoHsD4uJIXyRPB3DHW0uYW3NwRuBtzJaFjpsApaN+uOnhjf9NkTGu/vAXXdfE2W1wDY3FxexHIjsVjmDxw+JHEq6+vdTNdI5tNSx1LIuFE02a9wPNx7kb2vuCAJfLGPTOo8UpJJ/nTqOOThVQeHOkhkhkdG4vaTdw07m9xe3RNDTkWSZAybNmmlhrKmtqbuidEyFkjmMETQ+JpeQbuNxxL7XPO6sXhzmJzcIc6pcTJRGaGcuN3XgJdck7n0NPPso0J/NrK2SmPzAsbPrZYvtp0X9P1gRyU0sTr6iphy185fLIJqqrbUE63gtZJNZrGG+zdIBsNvSVsznNPmTEocMimfTRGF1VUyRG0jow/Q2Njv0bkb/AFhztYzoWvFMqUWNuD56aGdw/TfG1ztuhJFyPJSNPTspGhjGtY1os1jQA0DsANgqPguTqnJtfH82lknoZGOE8U8uowvAu2SO/O5sLD+de/o2rGGmHxKdLU11e6mj4jmUtLHUsh0RtNhI8E3Lj3I6HpYANeqKZlWNL2teOdnAOF/YV9gp2UwsxrWDs0AD4BZvk/M09HHiVJxhXvoozLTT3D3Sxujc5jXlpOshwaD19K3RQGVsuwZzpWzRYrUDEi3W4mcgsl5lvC2JZ0u3bqNvRTQ2CpwmCsdqkijkdy1Oja4/EhdtVHGcGNfT0hq445KgS08crmAlpBeBJpNgdJ3NiOq6UsctNVTwxB7YqiRlKNNwItFLSu1sP6P5l1T6X0omDmgvaLzr/wCV9Z2f/ef+9E0PRSIixS+OaHixFx2K4m0UbW6Qxum99Nha/ey5kUTWs9ZhMTMdnxrQ0WG3kvqIpQIiIMVwundHjLcNsRHBiM2IjsIzA2SED2Pf9q/EFM5+Nfky35tuJOxI9tHAErW+zUbe9bA3BYGVBqREwTlnDM1vTLNvRJ7bD4L43BKdlQakRME5bwzNb0yzb0SfcPgstoZnnjDaSDHoZMQja+lqacQtkkJDI52OJGpwItsQN9vTv0JHZkosDw6vpqelo46moe8PvC8lsDWnVxZH6iNratPPbpcX0XFcIhxyIxTxtmjPNjxcX6Edj5jddPAMo0eWNXzaBkBd6zmglxHYucSbeV7JsUfDMww4LmbEGTPbEJo6cMe86W62QsOguOwJDnEX56bLtyV7M2ZhpuARLHQwyullYbs4kzdDYw4bE8jt2d2Kt1flGjxTjGWnjkM+gSkjd/DFmEnncDkRuF2MFwGny7FwqaJkDL30tHMnq48yfMnogquasWw/Ea0UGIwNDXR8SColIDHE7ObG8WdG7a3MXsO7b1rKmEw4JjUlJh875aZ1K91QzWJI45CbMAI2vy3Nz6RFz00zHMuU2ZWBlTCydoNwHDdp7tI3HuK+4Hl2my3Hw6aFkDSbkNG7j3cTu73lNjJfDrL2ESU76fEIYGVlNI+OXjP0Oc0OJa8XcARY2uOjQeoJnMAfQVVJib6Ck+bxNhlhFSCdNRpieToaTewJ5/zh5gXLHMjUGZXh9RTRyvAtrNw63QEtIJ8r8lJRYVDBBwGxsbDpMfCaAGaCCC2w9p+KbEB4Wf8As1H+pH3uWe574mC1lbQxAj8qmmdERya90nDnv7bEn2rZKCgjwuNsUTBHGwWaxuwaOwXFV4LBXSxzSRMfJDfhSOF3M1c9J6ck2KN4wUbcPwRsTBZsclMxo7Na4NH2AL7jtY3LGYoKmciOCppHUoldsxsrZNYDzybcadz37Aq9YphEONx8OeNszLh2hwuLtNwV8xXCIcciMU8bZozzY8XF+hHY+Y3TYrmIZ4FRiEFDShlSXtc+oka+4giAFjdtxc77Hu36QVA8PcvYSY5qbEYoGVdNK9jzK8sL473a8XcARzG3QNPVazgOVqTLDXNpYWQBxu7SN3W5anG5PWwvtdcOPZLoczODqmnjmc3YPIIdbsXNIJHkU2Knk6soIPns+G0B0wN0CZhI+cuaNbo4QSb2sN+upvdQuKYfgGb6J1cC2ilDDI4RSNZK2UC+l0fqucXciG3dcEHdazQYfFhcbYoWNijaLNYwBrQPIDz3UJP4dYbUz8d1JC6Qu1FxbsXfSLL6Sb77jc7pscfhnVT1uE0r6gudI6O5c++pzdbtBcTubs0G558+qs6AWRQkREUAiIgIiICIiAiIgIiICIiAiIgIiICIiAiIgIiICIiAiIgIiICIiAiIgIiICIiAiIgIiICIiAiIgIiICIiAiIgIiICIiAiIgIiICIiAiIgIiICIiAiIgIiICIiAiIgIiICIiAiIgIiICIiAiIgIiICIiAiIgIiICIiAiIgIiICIiAiIgIiICIiAiIgIiICIiAiIgIiICIiAiIgIiICIiAiIgIiICIiAiIgIiICIiAiIgIiICIiAiIgIiICIiD//2Q==">
            <a:extLst>
              <a:ext uri="{FF2B5EF4-FFF2-40B4-BE49-F238E27FC236}">
                <a16:creationId xmlns:a16="http://schemas.microsoft.com/office/drawing/2014/main" id="{42A4C2F9-EDA8-42DE-903F-5155DAF5AB54}"/>
              </a:ext>
            </a:extLst>
          </p:cNvPr>
          <p:cNvSpPr>
            <a:spLocks noChangeAspect="1" noChangeArrowheads="1"/>
          </p:cNvSpPr>
          <p:nvPr/>
        </p:nvSpPr>
        <p:spPr bwMode="auto">
          <a:xfrm>
            <a:off x="1679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0" name="Group 9">
            <a:extLst>
              <a:ext uri="{FF2B5EF4-FFF2-40B4-BE49-F238E27FC236}">
                <a16:creationId xmlns:a16="http://schemas.microsoft.com/office/drawing/2014/main" id="{5B058EF0-750A-4671-B912-F8E4A82AADB4}"/>
              </a:ext>
            </a:extLst>
          </p:cNvPr>
          <p:cNvGrpSpPr/>
          <p:nvPr/>
        </p:nvGrpSpPr>
        <p:grpSpPr>
          <a:xfrm>
            <a:off x="5659398" y="1697413"/>
            <a:ext cx="5798805" cy="3971599"/>
            <a:chOff x="5772571" y="1785072"/>
            <a:chExt cx="5798805" cy="3971599"/>
          </a:xfrm>
        </p:grpSpPr>
        <p:pic>
          <p:nvPicPr>
            <p:cNvPr id="12" name="Picture 11">
              <a:extLst>
                <a:ext uri="{FF2B5EF4-FFF2-40B4-BE49-F238E27FC236}">
                  <a16:creationId xmlns:a16="http://schemas.microsoft.com/office/drawing/2014/main" id="{DF9CC4CB-2CEF-4D27-853C-0109F28F9DBB}"/>
                </a:ext>
              </a:extLst>
            </p:cNvPr>
            <p:cNvPicPr>
              <a:picLocks noChangeAspect="1"/>
            </p:cNvPicPr>
            <p:nvPr/>
          </p:nvPicPr>
          <p:blipFill>
            <a:blip r:embed="rId3"/>
            <a:stretch>
              <a:fillRect/>
            </a:stretch>
          </p:blipFill>
          <p:spPr>
            <a:xfrm>
              <a:off x="5930767" y="2927129"/>
              <a:ext cx="1083360" cy="1083360"/>
            </a:xfrm>
            <a:prstGeom prst="rect">
              <a:avLst/>
            </a:prstGeom>
          </p:spPr>
        </p:pic>
        <p:pic>
          <p:nvPicPr>
            <p:cNvPr id="13" name="Picture 4" descr="https://encrypted-tbn0.gstatic.com/images?q=tbn:ANd9GcQDdB9aUyoDmQV79wPRWJ4ns2ddgTzJgujJCNUe43eNQtVonCBs_e0EnWY">
              <a:extLst>
                <a:ext uri="{FF2B5EF4-FFF2-40B4-BE49-F238E27FC236}">
                  <a16:creationId xmlns:a16="http://schemas.microsoft.com/office/drawing/2014/main" id="{C94C4DE9-3D35-4085-AF87-37839427B90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456973" y="1785072"/>
              <a:ext cx="1114403" cy="37665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6" descr="https://encrypted-tbn0.gstatic.com/images?q=tbn:ANd9GcQf9aapWQ6w2iyL-3z0c-bwzGwJPZxsLMA1yWVzxs6tT0yy_M_a4vNGvu4">
              <a:extLst>
                <a:ext uri="{FF2B5EF4-FFF2-40B4-BE49-F238E27FC236}">
                  <a16:creationId xmlns:a16="http://schemas.microsoft.com/office/drawing/2014/main" id="{902D1152-3A09-435B-9B28-54CA9C67C4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02680" y="5460180"/>
              <a:ext cx="953515" cy="29649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E554C620-459C-491B-83F9-83B47BC3CE3C}"/>
                </a:ext>
              </a:extLst>
            </p:cNvPr>
            <p:cNvPicPr>
              <a:picLocks noChangeAspect="1"/>
            </p:cNvPicPr>
            <p:nvPr/>
          </p:nvPicPr>
          <p:blipFill>
            <a:blip r:embed="rId6"/>
            <a:stretch>
              <a:fillRect/>
            </a:stretch>
          </p:blipFill>
          <p:spPr>
            <a:xfrm>
              <a:off x="8117405" y="1906760"/>
              <a:ext cx="1253911" cy="939223"/>
            </a:xfrm>
            <a:prstGeom prst="rect">
              <a:avLst/>
            </a:prstGeom>
          </p:spPr>
        </p:pic>
        <p:pic>
          <p:nvPicPr>
            <p:cNvPr id="16" name="Picture 15">
              <a:extLst>
                <a:ext uri="{FF2B5EF4-FFF2-40B4-BE49-F238E27FC236}">
                  <a16:creationId xmlns:a16="http://schemas.microsoft.com/office/drawing/2014/main" id="{C6CFB669-71DF-485E-95F3-9E02F5ECA673}"/>
                </a:ext>
              </a:extLst>
            </p:cNvPr>
            <p:cNvPicPr>
              <a:picLocks noChangeAspect="1"/>
            </p:cNvPicPr>
            <p:nvPr/>
          </p:nvPicPr>
          <p:blipFill>
            <a:blip r:embed="rId6"/>
            <a:stretch>
              <a:fillRect/>
            </a:stretch>
          </p:blipFill>
          <p:spPr>
            <a:xfrm>
              <a:off x="5772571" y="1927774"/>
              <a:ext cx="1253911" cy="939223"/>
            </a:xfrm>
            <a:prstGeom prst="rect">
              <a:avLst/>
            </a:prstGeom>
          </p:spPr>
        </p:pic>
        <p:pic>
          <p:nvPicPr>
            <p:cNvPr id="17" name="Picture 16">
              <a:extLst>
                <a:ext uri="{FF2B5EF4-FFF2-40B4-BE49-F238E27FC236}">
                  <a16:creationId xmlns:a16="http://schemas.microsoft.com/office/drawing/2014/main" id="{C244691B-62BB-49A9-BD3F-DEE2DDC34C4B}"/>
                </a:ext>
              </a:extLst>
            </p:cNvPr>
            <p:cNvPicPr>
              <a:picLocks noChangeAspect="1"/>
            </p:cNvPicPr>
            <p:nvPr/>
          </p:nvPicPr>
          <p:blipFill>
            <a:blip r:embed="rId3"/>
            <a:stretch>
              <a:fillRect/>
            </a:stretch>
          </p:blipFill>
          <p:spPr>
            <a:xfrm>
              <a:off x="8202680" y="2995142"/>
              <a:ext cx="1083360" cy="1083360"/>
            </a:xfrm>
            <a:prstGeom prst="rect">
              <a:avLst/>
            </a:prstGeom>
          </p:spPr>
        </p:pic>
      </p:grpSp>
      <p:pic>
        <p:nvPicPr>
          <p:cNvPr id="11" name="Picture 10">
            <a:extLst>
              <a:ext uri="{FF2B5EF4-FFF2-40B4-BE49-F238E27FC236}">
                <a16:creationId xmlns:a16="http://schemas.microsoft.com/office/drawing/2014/main" id="{119296CA-1874-4261-9D93-9693B29AEC39}"/>
              </a:ext>
            </a:extLst>
          </p:cNvPr>
          <p:cNvPicPr>
            <a:picLocks noChangeAspect="1"/>
          </p:cNvPicPr>
          <p:nvPr/>
        </p:nvPicPr>
        <p:blipFill>
          <a:blip r:embed="rId7"/>
          <a:stretch>
            <a:fillRect/>
          </a:stretch>
        </p:blipFill>
        <p:spPr>
          <a:xfrm>
            <a:off x="10031340" y="3126969"/>
            <a:ext cx="1013944" cy="794389"/>
          </a:xfrm>
          <a:prstGeom prst="rect">
            <a:avLst/>
          </a:prstGeom>
        </p:spPr>
      </p:pic>
      <p:pic>
        <p:nvPicPr>
          <p:cNvPr id="18" name="Picture 17">
            <a:extLst>
              <a:ext uri="{FF2B5EF4-FFF2-40B4-BE49-F238E27FC236}">
                <a16:creationId xmlns:a16="http://schemas.microsoft.com/office/drawing/2014/main" id="{1F559613-68D6-431B-8D45-B625F3229A9D}"/>
              </a:ext>
            </a:extLst>
          </p:cNvPr>
          <p:cNvPicPr>
            <a:picLocks noChangeAspect="1"/>
          </p:cNvPicPr>
          <p:nvPr/>
        </p:nvPicPr>
        <p:blipFill>
          <a:blip r:embed="rId8"/>
          <a:stretch>
            <a:fillRect/>
          </a:stretch>
        </p:blipFill>
        <p:spPr>
          <a:xfrm>
            <a:off x="5719293" y="4151326"/>
            <a:ext cx="1375089" cy="846209"/>
          </a:xfrm>
          <a:prstGeom prst="rect">
            <a:avLst/>
          </a:prstGeom>
        </p:spPr>
      </p:pic>
      <p:pic>
        <p:nvPicPr>
          <p:cNvPr id="19" name="Picture 18">
            <a:extLst>
              <a:ext uri="{FF2B5EF4-FFF2-40B4-BE49-F238E27FC236}">
                <a16:creationId xmlns:a16="http://schemas.microsoft.com/office/drawing/2014/main" id="{949B9B54-2516-426F-B579-F925D955EB0C}"/>
              </a:ext>
            </a:extLst>
          </p:cNvPr>
          <p:cNvPicPr>
            <a:picLocks noChangeAspect="1"/>
          </p:cNvPicPr>
          <p:nvPr/>
        </p:nvPicPr>
        <p:blipFill>
          <a:blip r:embed="rId9"/>
          <a:stretch>
            <a:fillRect/>
          </a:stretch>
        </p:blipFill>
        <p:spPr>
          <a:xfrm>
            <a:off x="5997755" y="5065598"/>
            <a:ext cx="1016372" cy="1016372"/>
          </a:xfrm>
          <a:prstGeom prst="rect">
            <a:avLst/>
          </a:prstGeom>
        </p:spPr>
      </p:pic>
      <p:pic>
        <p:nvPicPr>
          <p:cNvPr id="20" name="Picture 19">
            <a:extLst>
              <a:ext uri="{FF2B5EF4-FFF2-40B4-BE49-F238E27FC236}">
                <a16:creationId xmlns:a16="http://schemas.microsoft.com/office/drawing/2014/main" id="{F8E04238-ADC6-43BB-950B-17028C80260A}"/>
              </a:ext>
            </a:extLst>
          </p:cNvPr>
          <p:cNvPicPr>
            <a:picLocks noChangeAspect="1"/>
          </p:cNvPicPr>
          <p:nvPr/>
        </p:nvPicPr>
        <p:blipFill>
          <a:blip r:embed="rId9"/>
          <a:stretch>
            <a:fillRect/>
          </a:stretch>
        </p:blipFill>
        <p:spPr>
          <a:xfrm>
            <a:off x="10118400" y="5048337"/>
            <a:ext cx="1016372" cy="1016372"/>
          </a:xfrm>
          <a:prstGeom prst="rect">
            <a:avLst/>
          </a:prstGeom>
        </p:spPr>
      </p:pic>
      <p:pic>
        <p:nvPicPr>
          <p:cNvPr id="21" name="Picture 20">
            <a:extLst>
              <a:ext uri="{FF2B5EF4-FFF2-40B4-BE49-F238E27FC236}">
                <a16:creationId xmlns:a16="http://schemas.microsoft.com/office/drawing/2014/main" id="{3BA3B579-D8BE-479F-9DF4-C2E067857088}"/>
              </a:ext>
            </a:extLst>
          </p:cNvPr>
          <p:cNvPicPr>
            <a:picLocks noChangeAspect="1"/>
          </p:cNvPicPr>
          <p:nvPr/>
        </p:nvPicPr>
        <p:blipFill>
          <a:blip r:embed="rId8"/>
          <a:stretch>
            <a:fillRect/>
          </a:stretch>
        </p:blipFill>
        <p:spPr>
          <a:xfrm>
            <a:off x="8062190" y="4140002"/>
            <a:ext cx="1375089" cy="846209"/>
          </a:xfrm>
          <a:prstGeom prst="rect">
            <a:avLst/>
          </a:prstGeom>
        </p:spPr>
      </p:pic>
      <p:pic>
        <p:nvPicPr>
          <p:cNvPr id="22" name="Picture 6" descr="Image result for google apps">
            <a:extLst>
              <a:ext uri="{FF2B5EF4-FFF2-40B4-BE49-F238E27FC236}">
                <a16:creationId xmlns:a16="http://schemas.microsoft.com/office/drawing/2014/main" id="{ABCB0C29-A4A1-48FE-AAA4-BBB60A968F8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138605" y="4311397"/>
            <a:ext cx="1007138" cy="59874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B66AE920-3933-4DB7-B54D-0BEF94C583BA}"/>
              </a:ext>
            </a:extLst>
          </p:cNvPr>
          <p:cNvPicPr>
            <a:picLocks noChangeAspect="1"/>
          </p:cNvPicPr>
          <p:nvPr/>
        </p:nvPicPr>
        <p:blipFill>
          <a:blip r:embed="rId11"/>
          <a:stretch>
            <a:fillRect/>
          </a:stretch>
        </p:blipFill>
        <p:spPr>
          <a:xfrm>
            <a:off x="6517183" y="2625199"/>
            <a:ext cx="792251" cy="382635"/>
          </a:xfrm>
          <a:prstGeom prst="rect">
            <a:avLst/>
          </a:prstGeom>
        </p:spPr>
      </p:pic>
      <p:pic>
        <p:nvPicPr>
          <p:cNvPr id="24" name="Picture 23">
            <a:extLst>
              <a:ext uri="{FF2B5EF4-FFF2-40B4-BE49-F238E27FC236}">
                <a16:creationId xmlns:a16="http://schemas.microsoft.com/office/drawing/2014/main" id="{45E24F45-38FB-482C-ACAC-6EB4AD449896}"/>
              </a:ext>
            </a:extLst>
          </p:cNvPr>
          <p:cNvPicPr>
            <a:picLocks noChangeAspect="1"/>
          </p:cNvPicPr>
          <p:nvPr/>
        </p:nvPicPr>
        <p:blipFill>
          <a:blip r:embed="rId12"/>
          <a:stretch>
            <a:fillRect/>
          </a:stretch>
        </p:blipFill>
        <p:spPr>
          <a:xfrm>
            <a:off x="5872548" y="3840230"/>
            <a:ext cx="1068576" cy="233265"/>
          </a:xfrm>
          <a:prstGeom prst="rect">
            <a:avLst/>
          </a:prstGeom>
        </p:spPr>
      </p:pic>
      <p:pic>
        <p:nvPicPr>
          <p:cNvPr id="25" name="Picture 24">
            <a:extLst>
              <a:ext uri="{FF2B5EF4-FFF2-40B4-BE49-F238E27FC236}">
                <a16:creationId xmlns:a16="http://schemas.microsoft.com/office/drawing/2014/main" id="{FFE4858F-8F1B-46E4-8826-D151DA1E6DF0}"/>
              </a:ext>
            </a:extLst>
          </p:cNvPr>
          <p:cNvPicPr>
            <a:picLocks noChangeAspect="1"/>
          </p:cNvPicPr>
          <p:nvPr/>
        </p:nvPicPr>
        <p:blipFill>
          <a:blip r:embed="rId13"/>
          <a:stretch>
            <a:fillRect/>
          </a:stretch>
        </p:blipFill>
        <p:spPr>
          <a:xfrm>
            <a:off x="10699683" y="2600287"/>
            <a:ext cx="725463" cy="231307"/>
          </a:xfrm>
          <a:prstGeom prst="rect">
            <a:avLst/>
          </a:prstGeom>
        </p:spPr>
      </p:pic>
      <p:pic>
        <p:nvPicPr>
          <p:cNvPr id="26" name="Picture 25">
            <a:extLst>
              <a:ext uri="{FF2B5EF4-FFF2-40B4-BE49-F238E27FC236}">
                <a16:creationId xmlns:a16="http://schemas.microsoft.com/office/drawing/2014/main" id="{05D88F78-0435-4F25-B151-ED04E72AA301}"/>
              </a:ext>
            </a:extLst>
          </p:cNvPr>
          <p:cNvPicPr>
            <a:picLocks noChangeAspect="1"/>
          </p:cNvPicPr>
          <p:nvPr/>
        </p:nvPicPr>
        <p:blipFill>
          <a:blip r:embed="rId14"/>
          <a:stretch>
            <a:fillRect/>
          </a:stretch>
        </p:blipFill>
        <p:spPr>
          <a:xfrm>
            <a:off x="9807628" y="3977857"/>
            <a:ext cx="1107582" cy="255117"/>
          </a:xfrm>
          <a:prstGeom prst="rect">
            <a:avLst/>
          </a:prstGeom>
        </p:spPr>
      </p:pic>
      <p:pic>
        <p:nvPicPr>
          <p:cNvPr id="27" name="Picture 26">
            <a:extLst>
              <a:ext uri="{FF2B5EF4-FFF2-40B4-BE49-F238E27FC236}">
                <a16:creationId xmlns:a16="http://schemas.microsoft.com/office/drawing/2014/main" id="{603D07A7-3E27-4F58-B98F-AC09D3DFFBA2}"/>
              </a:ext>
            </a:extLst>
          </p:cNvPr>
          <p:cNvPicPr>
            <a:picLocks noChangeAspect="1"/>
          </p:cNvPicPr>
          <p:nvPr/>
        </p:nvPicPr>
        <p:blipFill>
          <a:blip r:embed="rId15"/>
          <a:stretch>
            <a:fillRect/>
          </a:stretch>
        </p:blipFill>
        <p:spPr>
          <a:xfrm>
            <a:off x="10806329" y="4876617"/>
            <a:ext cx="656886" cy="265792"/>
          </a:xfrm>
          <a:prstGeom prst="rect">
            <a:avLst/>
          </a:prstGeom>
        </p:spPr>
      </p:pic>
      <p:pic>
        <p:nvPicPr>
          <p:cNvPr id="28" name="Picture 27">
            <a:extLst>
              <a:ext uri="{FF2B5EF4-FFF2-40B4-BE49-F238E27FC236}">
                <a16:creationId xmlns:a16="http://schemas.microsoft.com/office/drawing/2014/main" id="{8D661C89-1D19-43C1-8CF3-F1CFF26C0DFD}"/>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236606" y="2152492"/>
            <a:ext cx="389980" cy="384881"/>
          </a:xfrm>
          <a:prstGeom prst="rect">
            <a:avLst/>
          </a:prstGeom>
        </p:spPr>
      </p:pic>
      <p:pic>
        <p:nvPicPr>
          <p:cNvPr id="29" name="Picture 28">
            <a:extLst>
              <a:ext uri="{FF2B5EF4-FFF2-40B4-BE49-F238E27FC236}">
                <a16:creationId xmlns:a16="http://schemas.microsoft.com/office/drawing/2014/main" id="{73F9975D-F45C-46ED-A6E7-270A60964E3D}"/>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9793911" y="2824956"/>
            <a:ext cx="307607" cy="307607"/>
          </a:xfrm>
          <a:prstGeom prst="rect">
            <a:avLst/>
          </a:prstGeom>
        </p:spPr>
      </p:pic>
    </p:spTree>
    <p:extLst>
      <p:ext uri="{BB962C8B-B14F-4D97-AF65-F5344CB8AC3E}">
        <p14:creationId xmlns:p14="http://schemas.microsoft.com/office/powerpoint/2010/main" val="52106269"/>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05E36F9-9509-4075-9226-E22F67A79F61}"/>
              </a:ext>
            </a:extLst>
          </p:cNvPr>
          <p:cNvSpPr>
            <a:spLocks noGrp="1"/>
          </p:cNvSpPr>
          <p:nvPr>
            <p:ph type="body" sz="quarter" idx="10"/>
          </p:nvPr>
        </p:nvSpPr>
        <p:spPr/>
        <p:txBody>
          <a:bodyPr/>
          <a:lstStyle/>
          <a:p>
            <a:r>
              <a:rPr lang="en-US" dirty="0">
                <a:solidFill>
                  <a:schemeClr val="bg1"/>
                </a:solidFill>
              </a:rPr>
              <a:t>Desired State Configuration (DSC)</a:t>
            </a:r>
          </a:p>
        </p:txBody>
      </p:sp>
      <p:sp>
        <p:nvSpPr>
          <p:cNvPr id="4" name="Title 3">
            <a:extLst>
              <a:ext uri="{FF2B5EF4-FFF2-40B4-BE49-F238E27FC236}">
                <a16:creationId xmlns:a16="http://schemas.microsoft.com/office/drawing/2014/main" id="{E9CE7D61-DB0F-44AB-9839-E5CE5F7B192A}"/>
              </a:ext>
            </a:extLst>
          </p:cNvPr>
          <p:cNvSpPr>
            <a:spLocks noGrp="1"/>
          </p:cNvSpPr>
          <p:nvPr>
            <p:ph type="title"/>
          </p:nvPr>
        </p:nvSpPr>
        <p:spPr>
          <a:xfrm>
            <a:off x="353507" y="262928"/>
            <a:ext cx="12434888" cy="553818"/>
          </a:xfrm>
        </p:spPr>
        <p:txBody>
          <a:bodyPr/>
          <a:lstStyle/>
          <a:p>
            <a:r>
              <a:rPr lang="en-US" dirty="0">
                <a:solidFill>
                  <a:schemeClr val="bg1"/>
                </a:solidFill>
              </a:rPr>
              <a:t>Virtual Machine Extensions</a:t>
            </a:r>
          </a:p>
        </p:txBody>
      </p:sp>
      <p:sp>
        <p:nvSpPr>
          <p:cNvPr id="7" name="Text Placeholder 6">
            <a:extLst>
              <a:ext uri="{FF2B5EF4-FFF2-40B4-BE49-F238E27FC236}">
                <a16:creationId xmlns:a16="http://schemas.microsoft.com/office/drawing/2014/main" id="{27404A86-D28B-4E87-B2CB-90580A2118CA}"/>
              </a:ext>
            </a:extLst>
          </p:cNvPr>
          <p:cNvSpPr>
            <a:spLocks noGrp="1"/>
          </p:cNvSpPr>
          <p:nvPr>
            <p:ph type="body" sz="quarter" idx="11"/>
          </p:nvPr>
        </p:nvSpPr>
        <p:spPr>
          <a:xfrm>
            <a:off x="353508" y="1640265"/>
            <a:ext cx="6855871" cy="3701624"/>
          </a:xfrm>
        </p:spPr>
        <p:txBody>
          <a:bodyPr/>
          <a:lstStyle/>
          <a:p>
            <a:pPr marL="0" indent="0" defTabSz="914400">
              <a:lnSpc>
                <a:spcPct val="90000"/>
              </a:lnSpc>
              <a:buClrTx/>
              <a:buSzPct val="80000"/>
              <a:buNone/>
              <a:defRPr/>
            </a:pPr>
            <a:r>
              <a:rPr lang="en-US" sz="2400" kern="0" dirty="0">
                <a:solidFill>
                  <a:schemeClr val="bg1"/>
                </a:solidFill>
              </a:rPr>
              <a:t>In today’s Lab we’ll use DSC to configure our Web Server to the desired state</a:t>
            </a:r>
          </a:p>
          <a:p>
            <a:pPr marL="0" indent="0" defTabSz="914400">
              <a:lnSpc>
                <a:spcPct val="90000"/>
              </a:lnSpc>
              <a:buClrTx/>
              <a:buSzPct val="80000"/>
              <a:buNone/>
              <a:defRPr/>
            </a:pPr>
            <a:endParaRPr lang="en-US" sz="2400" b="1" kern="0" dirty="0">
              <a:solidFill>
                <a:schemeClr val="bg1"/>
              </a:solidFill>
            </a:endParaRPr>
          </a:p>
          <a:p>
            <a:pPr defTabSz="914400">
              <a:lnSpc>
                <a:spcPct val="90000"/>
              </a:lnSpc>
              <a:buClrTx/>
              <a:buSzPct val="80000"/>
              <a:buFont typeface="Arial" panose="020B0604020202020204" pitchFamily="34" charset="0"/>
              <a:buChar char="•"/>
              <a:defRPr/>
            </a:pPr>
            <a:r>
              <a:rPr lang="en-US" sz="2400" b="1" kern="0" dirty="0">
                <a:solidFill>
                  <a:schemeClr val="bg1"/>
                </a:solidFill>
              </a:rPr>
              <a:t>Desired State Configuration:</a:t>
            </a:r>
            <a:endParaRPr lang="en-US" sz="2400" kern="0" dirty="0">
              <a:solidFill>
                <a:schemeClr val="bg1"/>
              </a:solidFill>
            </a:endParaRPr>
          </a:p>
          <a:p>
            <a:pPr marL="630180" lvl="1" indent="-342900" defTabSz="914400">
              <a:lnSpc>
                <a:spcPct val="90000"/>
              </a:lnSpc>
              <a:buSzPct val="80000"/>
              <a:buFont typeface="Arial" panose="020B0604020202020204" pitchFamily="34" charset="0"/>
              <a:buChar char="•"/>
              <a:defRPr/>
            </a:pPr>
            <a:r>
              <a:rPr lang="en-US" sz="2400" kern="0" dirty="0">
                <a:solidFill>
                  <a:schemeClr val="bg1"/>
                </a:solidFill>
              </a:rPr>
              <a:t>Install the IIS feature</a:t>
            </a:r>
          </a:p>
          <a:p>
            <a:pPr marL="630180" lvl="1" indent="-342900" defTabSz="914400">
              <a:lnSpc>
                <a:spcPct val="90000"/>
              </a:lnSpc>
              <a:buSzPct val="80000"/>
              <a:buFont typeface="Arial" panose="020B0604020202020204" pitchFamily="34" charset="0"/>
              <a:buChar char="•"/>
              <a:defRPr/>
            </a:pPr>
            <a:r>
              <a:rPr lang="en-US" sz="2400" kern="0" dirty="0">
                <a:solidFill>
                  <a:schemeClr val="bg1"/>
                </a:solidFill>
              </a:rPr>
              <a:t>Install the ASP.NET 4.5 feature</a:t>
            </a:r>
          </a:p>
          <a:p>
            <a:pPr marL="630180" lvl="1" indent="-342900" defTabSz="914400">
              <a:lnSpc>
                <a:spcPct val="90000"/>
              </a:lnSpc>
              <a:buSzPct val="80000"/>
              <a:buFont typeface="Arial" panose="020B0604020202020204" pitchFamily="34" charset="0"/>
              <a:buChar char="•"/>
              <a:defRPr/>
            </a:pPr>
            <a:r>
              <a:rPr lang="en-US" sz="2400" kern="0" dirty="0">
                <a:solidFill>
                  <a:schemeClr val="bg1"/>
                </a:solidFill>
              </a:rPr>
              <a:t>Install applications required to meet our desired state (Contoso Ads)</a:t>
            </a:r>
          </a:p>
          <a:p>
            <a:pPr marL="0" indent="0" defTabSz="914400">
              <a:lnSpc>
                <a:spcPct val="90000"/>
              </a:lnSpc>
              <a:buClrTx/>
              <a:buSzPct val="80000"/>
              <a:buNone/>
              <a:defRPr/>
            </a:pPr>
            <a:endParaRPr lang="en-US" sz="2400" kern="0" dirty="0">
              <a:solidFill>
                <a:schemeClr val="bg1"/>
              </a:solidFill>
            </a:endParaRPr>
          </a:p>
          <a:p>
            <a:endParaRPr lang="en-US" sz="2400" dirty="0">
              <a:solidFill>
                <a:schemeClr val="bg1"/>
              </a:solidFill>
            </a:endParaRPr>
          </a:p>
        </p:txBody>
      </p:sp>
      <p:sp>
        <p:nvSpPr>
          <p:cNvPr id="2" name="Rectangle 1"/>
          <p:cNvSpPr/>
          <p:nvPr/>
        </p:nvSpPr>
        <p:spPr>
          <a:xfrm>
            <a:off x="353507" y="5972328"/>
            <a:ext cx="12019936" cy="428707"/>
          </a:xfrm>
          <a:prstGeom prst="rect">
            <a:avLst/>
          </a:prstGeom>
        </p:spPr>
        <p:txBody>
          <a:bodyPr wrap="square">
            <a:spAutoFit/>
          </a:bodyPr>
          <a:lstStyle/>
          <a:p>
            <a:r>
              <a:rPr lang="en-US" dirty="0">
                <a:solidFill>
                  <a:schemeClr val="bg1"/>
                </a:solidFill>
              </a:rPr>
              <a:t>https://docs.microsoft.com/en-us/azure/virtual-machines/windows/extensions-dsc-overview</a:t>
            </a:r>
          </a:p>
        </p:txBody>
      </p:sp>
      <p:pic>
        <p:nvPicPr>
          <p:cNvPr id="5" name="Picture 4"/>
          <p:cNvPicPr>
            <a:picLocks noChangeAspect="1"/>
          </p:cNvPicPr>
          <p:nvPr/>
        </p:nvPicPr>
        <p:blipFill>
          <a:blip r:embed="rId3"/>
          <a:stretch>
            <a:fillRect/>
          </a:stretch>
        </p:blipFill>
        <p:spPr>
          <a:xfrm>
            <a:off x="6753916" y="471341"/>
            <a:ext cx="5057789" cy="5333667"/>
          </a:xfrm>
          <a:prstGeom prst="rect">
            <a:avLst/>
          </a:prstGeom>
        </p:spPr>
      </p:pic>
    </p:spTree>
    <p:extLst>
      <p:ext uri="{BB962C8B-B14F-4D97-AF65-F5344CB8AC3E}">
        <p14:creationId xmlns:p14="http://schemas.microsoft.com/office/powerpoint/2010/main" val="167053255"/>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Segoe UI Light" panose="020B0502040204020203" pitchFamily="34" charset="0"/>
                <a:cs typeface="Segoe UI Light" panose="020B0502040204020203" pitchFamily="34" charset="0"/>
              </a:rPr>
              <a:t>Introduction to Azure IAAS</a:t>
            </a:r>
          </a:p>
        </p:txBody>
      </p:sp>
      <p:sp>
        <p:nvSpPr>
          <p:cNvPr id="3" name="Text Placeholder 2"/>
          <p:cNvSpPr>
            <a:spLocks noGrp="1"/>
          </p:cNvSpPr>
          <p:nvPr>
            <p:ph type="body" sz="quarter" idx="16"/>
          </p:nvPr>
        </p:nvSpPr>
        <p:spPr>
          <a:xfrm>
            <a:off x="548922" y="3328138"/>
            <a:ext cx="5747849" cy="748938"/>
          </a:xfrm>
        </p:spPr>
        <p:txBody>
          <a:bodyPr/>
          <a:lstStyle/>
          <a:p>
            <a:r>
              <a:rPr lang="en-US" dirty="0">
                <a:latin typeface="Segoe UI Light" panose="020B0502040204020203" pitchFamily="34" charset="0"/>
                <a:cs typeface="Segoe UI Light" panose="020B0502040204020203" pitchFamily="34" charset="0"/>
              </a:rPr>
              <a:t>Virtual Machines - Availability</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227374665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3A0BE57-1D8D-4B93-A6A3-9299F3A04DF4}"/>
              </a:ext>
            </a:extLst>
          </p:cNvPr>
          <p:cNvSpPr>
            <a:spLocks noGrp="1"/>
          </p:cNvSpPr>
          <p:nvPr>
            <p:ph type="body" sz="quarter" idx="11"/>
          </p:nvPr>
        </p:nvSpPr>
        <p:spPr>
          <a:xfrm>
            <a:off x="353515" y="1505745"/>
            <a:ext cx="11729447" cy="3983037"/>
          </a:xfrm>
        </p:spPr>
        <p:txBody>
          <a:bodyPr/>
          <a:lstStyle/>
          <a:p>
            <a:r>
              <a:rPr lang="en-US" sz="2400" b="1" dirty="0">
                <a:solidFill>
                  <a:schemeClr val="bg2"/>
                </a:solidFill>
              </a:rPr>
              <a:t>Planned Downtime (Maintenance) </a:t>
            </a:r>
          </a:p>
          <a:p>
            <a:pPr lvl="1">
              <a:buFont typeface="Arial" panose="020B0604020202020204" pitchFamily="34" charset="0"/>
              <a:buChar char="•"/>
            </a:pPr>
            <a:r>
              <a:rPr lang="en-US" sz="2400" b="1" dirty="0"/>
              <a:t>Updates</a:t>
            </a:r>
            <a:r>
              <a:rPr lang="en-US" sz="2400" dirty="0"/>
              <a:t> made by Microsoft to the Azure fabric, that result in </a:t>
            </a:r>
            <a:r>
              <a:rPr lang="en-US" sz="2400" b="1" dirty="0"/>
              <a:t>downtime</a:t>
            </a:r>
          </a:p>
          <a:p>
            <a:pPr lvl="1">
              <a:buFont typeface="Arial" panose="020B0604020202020204" pitchFamily="34" charset="0"/>
              <a:buChar char="•"/>
            </a:pPr>
            <a:r>
              <a:rPr lang="en-US" sz="2400" dirty="0"/>
              <a:t>Leverage Action Groups to notify (SMS, email, </a:t>
            </a:r>
            <a:r>
              <a:rPr lang="en-US" sz="2400" dirty="0" err="1"/>
              <a:t>webhook</a:t>
            </a:r>
            <a:r>
              <a:rPr lang="en-US" sz="2400" dirty="0"/>
              <a:t>) the right people when maintenance requires reboots of your virtual machines</a:t>
            </a:r>
            <a:br>
              <a:rPr lang="en-US" sz="2400" dirty="0"/>
            </a:br>
            <a:endParaRPr lang="en-US" sz="2400" dirty="0">
              <a:solidFill>
                <a:schemeClr val="bg2"/>
              </a:solidFill>
            </a:endParaRPr>
          </a:p>
          <a:p>
            <a:r>
              <a:rPr lang="en-US" sz="2400" b="1" dirty="0">
                <a:solidFill>
                  <a:schemeClr val="bg2"/>
                </a:solidFill>
              </a:rPr>
              <a:t>Unplanned Downtime </a:t>
            </a:r>
          </a:p>
          <a:p>
            <a:pPr lvl="1">
              <a:buFont typeface="Arial" panose="020B0604020202020204" pitchFamily="34" charset="0"/>
              <a:buChar char="•"/>
            </a:pPr>
            <a:r>
              <a:rPr lang="en-US" sz="2400" dirty="0"/>
              <a:t>When the Azure datacenter hardware or physical </a:t>
            </a:r>
            <a:r>
              <a:rPr lang="en-US" sz="2400" b="1" dirty="0"/>
              <a:t>infrastructure fails</a:t>
            </a:r>
          </a:p>
          <a:p>
            <a:pPr lvl="1">
              <a:buFont typeface="Arial" panose="020B0604020202020204" pitchFamily="34" charset="0"/>
              <a:buChar char="•"/>
            </a:pPr>
            <a:r>
              <a:rPr lang="en-US" sz="2400" dirty="0"/>
              <a:t>Virtual machines are </a:t>
            </a:r>
            <a:r>
              <a:rPr lang="en-US" sz="2400" b="1" dirty="0"/>
              <a:t>automatically migrated </a:t>
            </a:r>
            <a:r>
              <a:rPr lang="en-US" sz="2400" dirty="0"/>
              <a:t>to a new physical host when failure is detected.  This is known as “service healing”.</a:t>
            </a:r>
          </a:p>
          <a:p>
            <a:endParaRPr lang="en-US" dirty="0"/>
          </a:p>
        </p:txBody>
      </p:sp>
      <p:sp>
        <p:nvSpPr>
          <p:cNvPr id="2" name="Text Placeholder 1">
            <a:extLst>
              <a:ext uri="{FF2B5EF4-FFF2-40B4-BE49-F238E27FC236}">
                <a16:creationId xmlns:a16="http://schemas.microsoft.com/office/drawing/2014/main" id="{1DAA2825-F5B0-43CA-9297-FA3C35271899}"/>
              </a:ext>
            </a:extLst>
          </p:cNvPr>
          <p:cNvSpPr>
            <a:spLocks noGrp="1"/>
          </p:cNvSpPr>
          <p:nvPr>
            <p:ph type="body" sz="quarter" idx="10"/>
          </p:nvPr>
        </p:nvSpPr>
        <p:spPr/>
        <p:txBody>
          <a:bodyPr/>
          <a:lstStyle/>
          <a:p>
            <a:endParaRPr lang="en-US"/>
          </a:p>
        </p:txBody>
      </p:sp>
      <p:sp>
        <p:nvSpPr>
          <p:cNvPr id="5" name="Title 4"/>
          <p:cNvSpPr>
            <a:spLocks noGrp="1"/>
          </p:cNvSpPr>
          <p:nvPr>
            <p:ph type="title"/>
          </p:nvPr>
        </p:nvSpPr>
        <p:spPr/>
        <p:txBody>
          <a:bodyPr/>
          <a:lstStyle/>
          <a:p>
            <a:r>
              <a:rPr lang="en-US" dirty="0"/>
              <a:t>Virtual Machine Availability</a:t>
            </a:r>
          </a:p>
        </p:txBody>
      </p:sp>
    </p:spTree>
    <p:extLst>
      <p:ext uri="{BB962C8B-B14F-4D97-AF65-F5344CB8AC3E}">
        <p14:creationId xmlns:p14="http://schemas.microsoft.com/office/powerpoint/2010/main" val="20665873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73D6F36-2DB6-4BF4-8638-12072066E5E6}"/>
              </a:ext>
            </a:extLst>
          </p:cNvPr>
          <p:cNvSpPr>
            <a:spLocks noGrp="1"/>
          </p:cNvSpPr>
          <p:nvPr>
            <p:ph type="body" sz="quarter" idx="10"/>
          </p:nvPr>
        </p:nvSpPr>
        <p:spPr/>
        <p:txBody>
          <a:bodyPr/>
          <a:lstStyle/>
          <a:p>
            <a:r>
              <a:rPr lang="en-US" dirty="0"/>
              <a:t>Options </a:t>
            </a:r>
          </a:p>
        </p:txBody>
      </p:sp>
      <p:sp>
        <p:nvSpPr>
          <p:cNvPr id="4" name="Title 3">
            <a:extLst>
              <a:ext uri="{FF2B5EF4-FFF2-40B4-BE49-F238E27FC236}">
                <a16:creationId xmlns:a16="http://schemas.microsoft.com/office/drawing/2014/main" id="{4F891B10-6FBF-481B-A58C-19AC1C3564F1}"/>
              </a:ext>
            </a:extLst>
          </p:cNvPr>
          <p:cNvSpPr>
            <a:spLocks noGrp="1"/>
          </p:cNvSpPr>
          <p:nvPr>
            <p:ph type="title"/>
          </p:nvPr>
        </p:nvSpPr>
        <p:spPr/>
        <p:txBody>
          <a:bodyPr/>
          <a:lstStyle/>
          <a:p>
            <a:r>
              <a:rPr lang="en-US" dirty="0"/>
              <a:t>Availability Overview</a:t>
            </a:r>
          </a:p>
        </p:txBody>
      </p:sp>
      <p:sp>
        <p:nvSpPr>
          <p:cNvPr id="5" name="Right Triangle 4">
            <a:extLst>
              <a:ext uri="{FF2B5EF4-FFF2-40B4-BE49-F238E27FC236}">
                <a16:creationId xmlns:a16="http://schemas.microsoft.com/office/drawing/2014/main" id="{686C8C40-A97A-4359-99C8-91AD89347CA5}"/>
              </a:ext>
            </a:extLst>
          </p:cNvPr>
          <p:cNvSpPr/>
          <p:nvPr/>
        </p:nvSpPr>
        <p:spPr bwMode="auto">
          <a:xfrm flipH="1">
            <a:off x="491677" y="2687326"/>
            <a:ext cx="11210235" cy="1857222"/>
          </a:xfrm>
          <a:prstGeom prst="rtTriangle">
            <a:avLst/>
          </a:prstGeom>
          <a:solidFill>
            <a:schemeClr val="bg1">
              <a:alpha val="3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A2E74324-D8FF-4CE8-B0AF-37DF4DD505F6}"/>
              </a:ext>
            </a:extLst>
          </p:cNvPr>
          <p:cNvSpPr/>
          <p:nvPr/>
        </p:nvSpPr>
        <p:spPr bwMode="auto">
          <a:xfrm>
            <a:off x="513037" y="455568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7" name="Freeform: Shape 6">
            <a:extLst>
              <a:ext uri="{FF2B5EF4-FFF2-40B4-BE49-F238E27FC236}">
                <a16:creationId xmlns:a16="http://schemas.microsoft.com/office/drawing/2014/main" id="{2F6BD640-65D3-4205-B756-8D06D879F404}"/>
              </a:ext>
            </a:extLst>
          </p:cNvPr>
          <p:cNvSpPr/>
          <p:nvPr/>
        </p:nvSpPr>
        <p:spPr bwMode="auto">
          <a:xfrm>
            <a:off x="2752460" y="455568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8" name="Freeform: Shape 7">
            <a:extLst>
              <a:ext uri="{FF2B5EF4-FFF2-40B4-BE49-F238E27FC236}">
                <a16:creationId xmlns:a16="http://schemas.microsoft.com/office/drawing/2014/main" id="{7349DAD4-B1B5-48C9-9BCF-3EC609D9F673}"/>
              </a:ext>
            </a:extLst>
          </p:cNvPr>
          <p:cNvSpPr/>
          <p:nvPr/>
        </p:nvSpPr>
        <p:spPr bwMode="auto">
          <a:xfrm>
            <a:off x="5520991" y="455568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9" name="Freeform: Shape 8">
            <a:extLst>
              <a:ext uri="{FF2B5EF4-FFF2-40B4-BE49-F238E27FC236}">
                <a16:creationId xmlns:a16="http://schemas.microsoft.com/office/drawing/2014/main" id="{44724292-6C8A-4E0C-B0E4-67609075EE2F}"/>
              </a:ext>
            </a:extLst>
          </p:cNvPr>
          <p:cNvSpPr/>
          <p:nvPr/>
        </p:nvSpPr>
        <p:spPr bwMode="auto">
          <a:xfrm>
            <a:off x="8813180" y="455568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grpSp>
        <p:nvGrpSpPr>
          <p:cNvPr id="10" name="Group 9">
            <a:extLst>
              <a:ext uri="{FF2B5EF4-FFF2-40B4-BE49-F238E27FC236}">
                <a16:creationId xmlns:a16="http://schemas.microsoft.com/office/drawing/2014/main" id="{2672F9AD-0A07-4A80-801E-5D0F256E6644}"/>
              </a:ext>
            </a:extLst>
          </p:cNvPr>
          <p:cNvGrpSpPr/>
          <p:nvPr/>
        </p:nvGrpSpPr>
        <p:grpSpPr>
          <a:xfrm>
            <a:off x="513037" y="4646446"/>
            <a:ext cx="2239423" cy="536921"/>
            <a:chOff x="522514" y="4739120"/>
            <a:chExt cx="2284328" cy="547687"/>
          </a:xfrm>
        </p:grpSpPr>
        <p:sp>
          <p:nvSpPr>
            <p:cNvPr id="11" name="Rectangle 10">
              <a:extLst>
                <a:ext uri="{FF2B5EF4-FFF2-40B4-BE49-F238E27FC236}">
                  <a16:creationId xmlns:a16="http://schemas.microsoft.com/office/drawing/2014/main" id="{7DC9AB3E-F8BE-47DD-8126-BEB65CADD1DD}"/>
                </a:ext>
              </a:extLst>
            </p:cNvPr>
            <p:cNvSpPr/>
            <p:nvPr/>
          </p:nvSpPr>
          <p:spPr>
            <a:xfrm>
              <a:off x="1099794" y="4739120"/>
              <a:ext cx="1004308" cy="309566"/>
            </a:xfrm>
            <a:prstGeom prst="rect">
              <a:avLst/>
            </a:prstGeom>
          </p:spPr>
          <p:txBody>
            <a:bodyPr wrap="none">
              <a:spAutoFit/>
            </a:bodyPr>
            <a:lstStyle/>
            <a:p>
              <a:pPr algn="ctr" defTabSz="914367"/>
              <a:r>
                <a:rPr 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SINGLE VM</a:t>
              </a:r>
            </a:p>
          </p:txBody>
        </p:sp>
        <p:sp>
          <p:nvSpPr>
            <p:cNvPr id="12" name="Rectangle 11">
              <a:extLst>
                <a:ext uri="{FF2B5EF4-FFF2-40B4-BE49-F238E27FC236}">
                  <a16:creationId xmlns:a16="http://schemas.microsoft.com/office/drawing/2014/main" id="{83BAEFC3-24D5-4CBC-8E18-587B6CC62551}"/>
                </a:ext>
              </a:extLst>
            </p:cNvPr>
            <p:cNvSpPr/>
            <p:nvPr/>
          </p:nvSpPr>
          <p:spPr>
            <a:xfrm>
              <a:off x="522514" y="4979030"/>
              <a:ext cx="2284328" cy="307777"/>
            </a:xfrm>
            <a:prstGeom prst="rect">
              <a:avLst/>
            </a:prstGeom>
          </p:spPr>
          <p:txBody>
            <a:bodyPr wrap="square">
              <a:spAutoFit/>
            </a:bodyPr>
            <a:lstStyle/>
            <a:p>
              <a:pPr algn="ctr" defTabSz="914367"/>
              <a:r>
                <a:rPr lang="en-US" sz="1372" dirty="0">
                  <a:gradFill>
                    <a:gsLst>
                      <a:gs pos="78761">
                        <a:srgbClr val="353535"/>
                      </a:gs>
                      <a:gs pos="0">
                        <a:srgbClr val="353535"/>
                      </a:gs>
                    </a:gsLst>
                    <a:lin ang="5400000" scaled="0"/>
                  </a:gradFill>
                  <a:latin typeface="Segoe UI Semilight"/>
                </a:rPr>
                <a:t>Easier lift and shift</a:t>
              </a:r>
            </a:p>
          </p:txBody>
        </p:sp>
      </p:grpSp>
      <p:grpSp>
        <p:nvGrpSpPr>
          <p:cNvPr id="13" name="Group 12">
            <a:extLst>
              <a:ext uri="{FF2B5EF4-FFF2-40B4-BE49-F238E27FC236}">
                <a16:creationId xmlns:a16="http://schemas.microsoft.com/office/drawing/2014/main" id="{5511AE90-20D8-4328-9E47-72626563CEA4}"/>
              </a:ext>
            </a:extLst>
          </p:cNvPr>
          <p:cNvGrpSpPr/>
          <p:nvPr/>
        </p:nvGrpSpPr>
        <p:grpSpPr>
          <a:xfrm>
            <a:off x="513037" y="1882829"/>
            <a:ext cx="1610905" cy="726190"/>
            <a:chOff x="522514" y="1920087"/>
            <a:chExt cx="1643207" cy="740752"/>
          </a:xfrm>
        </p:grpSpPr>
        <p:sp>
          <p:nvSpPr>
            <p:cNvPr id="14" name="Rectangle 362">
              <a:extLst>
                <a:ext uri="{FF2B5EF4-FFF2-40B4-BE49-F238E27FC236}">
                  <a16:creationId xmlns:a16="http://schemas.microsoft.com/office/drawing/2014/main" id="{8BD35658-3595-4E7D-ADA3-71A63BC3FC47}"/>
                </a:ext>
              </a:extLst>
            </p:cNvPr>
            <p:cNvSpPr>
              <a:spLocks noChangeArrowheads="1"/>
            </p:cNvSpPr>
            <p:nvPr/>
          </p:nvSpPr>
          <p:spPr bwMode="auto">
            <a:xfrm>
              <a:off x="522514" y="1920087"/>
              <a:ext cx="742250"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15" name="Rectangle 365">
              <a:extLst>
                <a:ext uri="{FF2B5EF4-FFF2-40B4-BE49-F238E27FC236}">
                  <a16:creationId xmlns:a16="http://schemas.microsoft.com/office/drawing/2014/main" id="{13B813E8-B999-496E-95FF-41A0A6879004}"/>
                </a:ext>
              </a:extLst>
            </p:cNvPr>
            <p:cNvSpPr>
              <a:spLocks noChangeArrowheads="1"/>
            </p:cNvSpPr>
            <p:nvPr/>
          </p:nvSpPr>
          <p:spPr bwMode="auto">
            <a:xfrm>
              <a:off x="522514" y="2168396"/>
              <a:ext cx="164320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 </a:t>
              </a:r>
              <a:br>
                <a:rPr lang="en-US" altLang="en-US" sz="1372" dirty="0">
                  <a:gradFill>
                    <a:gsLst>
                      <a:gs pos="78761">
                        <a:srgbClr val="353535"/>
                      </a:gs>
                      <a:gs pos="0">
                        <a:srgbClr val="353535"/>
                      </a:gs>
                    </a:gsLst>
                    <a:lin ang="5400000" scaled="0"/>
                  </a:gradFill>
                  <a:latin typeface="Segoe UI Semilight"/>
                </a:rPr>
              </a:br>
              <a:r>
                <a:rPr lang="en-US" altLang="en-US" sz="1176" dirty="0">
                  <a:gradFill>
                    <a:gsLst>
                      <a:gs pos="78761">
                        <a:srgbClr val="353535"/>
                      </a:gs>
                      <a:gs pos="0">
                        <a:srgbClr val="353535"/>
                      </a:gs>
                    </a:gsLst>
                    <a:lin ang="5400000" scaled="0"/>
                  </a:gradFill>
                  <a:latin typeface="Segoe UI Semilight"/>
                </a:rPr>
                <a:t>with Premium Storage</a:t>
              </a:r>
              <a:endParaRPr lang="en-US" altLang="en-US" sz="1372" dirty="0">
                <a:gradFill>
                  <a:gsLst>
                    <a:gs pos="78761">
                      <a:srgbClr val="353535"/>
                    </a:gs>
                    <a:gs pos="0">
                      <a:srgbClr val="353535"/>
                    </a:gs>
                  </a:gsLst>
                  <a:lin ang="5400000" scaled="0"/>
                </a:gradFill>
                <a:latin typeface="Segoe UI Semilight"/>
              </a:endParaRPr>
            </a:p>
          </p:txBody>
        </p:sp>
      </p:grpSp>
      <p:grpSp>
        <p:nvGrpSpPr>
          <p:cNvPr id="16" name="Group 15">
            <a:extLst>
              <a:ext uri="{FF2B5EF4-FFF2-40B4-BE49-F238E27FC236}">
                <a16:creationId xmlns:a16="http://schemas.microsoft.com/office/drawing/2014/main" id="{15D9038B-661F-4610-9601-8BCB95B00E1B}"/>
              </a:ext>
            </a:extLst>
          </p:cNvPr>
          <p:cNvGrpSpPr/>
          <p:nvPr/>
        </p:nvGrpSpPr>
        <p:grpSpPr>
          <a:xfrm>
            <a:off x="2969873" y="4662386"/>
            <a:ext cx="2336397" cy="1804054"/>
            <a:chOff x="3053049" y="4755378"/>
            <a:chExt cx="2645826" cy="1840228"/>
          </a:xfrm>
        </p:grpSpPr>
        <p:sp>
          <p:nvSpPr>
            <p:cNvPr id="17" name="Rectangle 16">
              <a:extLst>
                <a:ext uri="{FF2B5EF4-FFF2-40B4-BE49-F238E27FC236}">
                  <a16:creationId xmlns:a16="http://schemas.microsoft.com/office/drawing/2014/main" id="{3CA0D4DC-400A-499C-9C4F-D360866C81FB}"/>
                </a:ext>
              </a:extLst>
            </p:cNvPr>
            <p:cNvSpPr/>
            <p:nvPr/>
          </p:nvSpPr>
          <p:spPr>
            <a:xfrm>
              <a:off x="3102505" y="4755378"/>
              <a:ext cx="2355826" cy="524947"/>
            </a:xfrm>
            <a:prstGeom prst="rect">
              <a:avLst/>
            </a:prstGeom>
          </p:spPr>
          <p:txBody>
            <a:bodyPr wrap="none">
              <a:spAutoFit/>
            </a:bodyPr>
            <a:lstStyle/>
            <a:p>
              <a:pPr algn="ctr" defTabSz="914367"/>
              <a:r>
                <a:rPr 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SETS / SCALE</a:t>
              </a:r>
            </a:p>
            <a:p>
              <a:pPr algn="ctr" defTabSz="914367"/>
              <a:r>
                <a:rPr 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SETS</a:t>
              </a:r>
            </a:p>
          </p:txBody>
        </p:sp>
        <p:sp>
          <p:nvSpPr>
            <p:cNvPr id="18" name="Rectangle 17">
              <a:extLst>
                <a:ext uri="{FF2B5EF4-FFF2-40B4-BE49-F238E27FC236}">
                  <a16:creationId xmlns:a16="http://schemas.microsoft.com/office/drawing/2014/main" id="{E52C7044-1297-461D-A12A-A10A09A07EA1}"/>
                </a:ext>
              </a:extLst>
            </p:cNvPr>
            <p:cNvSpPr/>
            <p:nvPr/>
          </p:nvSpPr>
          <p:spPr>
            <a:xfrm>
              <a:off x="3084334" y="5198469"/>
              <a:ext cx="2284328" cy="524947"/>
            </a:xfrm>
            <a:prstGeom prst="rect">
              <a:avLst/>
            </a:prstGeom>
          </p:spPr>
          <p:txBody>
            <a:bodyPr wrap="square">
              <a:spAutoFit/>
            </a:bodyPr>
            <a:lstStyle/>
            <a:p>
              <a:pPr algn="ctr" defTabSz="914367"/>
              <a:r>
                <a:rPr lang="en-US" sz="1372" dirty="0">
                  <a:gradFill>
                    <a:gsLst>
                      <a:gs pos="78761">
                        <a:srgbClr val="353535"/>
                      </a:gs>
                      <a:gs pos="0">
                        <a:srgbClr val="353535"/>
                      </a:gs>
                    </a:gsLst>
                    <a:lin ang="5400000" scaled="0"/>
                  </a:gradFill>
                  <a:latin typeface="Segoe UI Semilight"/>
                </a:rPr>
                <a:t>Protecting against failures within datacenters</a:t>
              </a:r>
            </a:p>
          </p:txBody>
        </p:sp>
        <p:sp>
          <p:nvSpPr>
            <p:cNvPr id="19" name="Rectangle 421">
              <a:extLst>
                <a:ext uri="{FF2B5EF4-FFF2-40B4-BE49-F238E27FC236}">
                  <a16:creationId xmlns:a16="http://schemas.microsoft.com/office/drawing/2014/main" id="{6F97DAE3-8C4F-40EC-99CD-EF6ECADD16D0}"/>
                </a:ext>
              </a:extLst>
            </p:cNvPr>
            <p:cNvSpPr>
              <a:spLocks noChangeArrowheads="1"/>
            </p:cNvSpPr>
            <p:nvPr/>
          </p:nvSpPr>
          <p:spPr bwMode="auto">
            <a:xfrm>
              <a:off x="3053049" y="5856942"/>
              <a:ext cx="2645826" cy="7386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67"/>
              <a:r>
                <a:rPr lang="en-US" altLang="en-US" sz="1372" dirty="0">
                  <a:gradFill>
                    <a:gsLst>
                      <a:gs pos="78761">
                        <a:srgbClr val="0078D7">
                          <a:lumMod val="60000"/>
                          <a:lumOff val="40000"/>
                        </a:srgbClr>
                      </a:gs>
                      <a:gs pos="0">
                        <a:srgbClr val="0078D7">
                          <a:lumMod val="60000"/>
                          <a:lumOff val="40000"/>
                        </a:srgbClr>
                      </a:gs>
                    </a:gsLst>
                    <a:lin ang="5400000" scaled="0"/>
                  </a:gradFill>
                  <a:latin typeface="Segoe UI Semilight"/>
                  <a:cs typeface="Segoe UI Semibold" panose="020B0702040204020203" pitchFamily="34" charset="0"/>
                </a:rPr>
                <a:t>Protection from…</a:t>
              </a:r>
            </a:p>
            <a:p>
              <a:pPr algn="ctr" defTabSz="914367"/>
              <a:r>
                <a:rPr lang="en-US" altLang="en-US" sz="1372" dirty="0">
                  <a:gradFill>
                    <a:gsLst>
                      <a:gs pos="78761">
                        <a:srgbClr val="353535"/>
                      </a:gs>
                      <a:gs pos="0">
                        <a:srgbClr val="353535"/>
                      </a:gs>
                    </a:gsLst>
                    <a:lin ang="5400000" scaled="0"/>
                  </a:gradFill>
                  <a:latin typeface="Segoe UI Semilight"/>
                </a:rPr>
                <a:t>Hardware failure and </a:t>
              </a:r>
              <a:br>
                <a:rPr lang="en-US" altLang="en-US" sz="1372" dirty="0">
                  <a:gradFill>
                    <a:gsLst>
                      <a:gs pos="78761">
                        <a:srgbClr val="353535"/>
                      </a:gs>
                      <a:gs pos="0">
                        <a:srgbClr val="353535"/>
                      </a:gs>
                    </a:gsLst>
                    <a:lin ang="5400000" scaled="0"/>
                  </a:gradFill>
                  <a:latin typeface="Segoe UI Semilight"/>
                </a:rPr>
              </a:br>
              <a:r>
                <a:rPr lang="en-US" altLang="en-US" sz="1372" dirty="0">
                  <a:gradFill>
                    <a:gsLst>
                      <a:gs pos="78761">
                        <a:srgbClr val="353535"/>
                      </a:gs>
                      <a:gs pos="0">
                        <a:srgbClr val="353535"/>
                      </a:gs>
                    </a:gsLst>
                    <a:lin ang="5400000" scaled="0"/>
                  </a:gradFill>
                  <a:latin typeface="Segoe UI Semilight"/>
                </a:rPr>
                <a:t>software update cycles</a:t>
              </a:r>
            </a:p>
          </p:txBody>
        </p:sp>
      </p:grpSp>
      <p:grpSp>
        <p:nvGrpSpPr>
          <p:cNvPr id="20" name="Group 19">
            <a:extLst>
              <a:ext uri="{FF2B5EF4-FFF2-40B4-BE49-F238E27FC236}">
                <a16:creationId xmlns:a16="http://schemas.microsoft.com/office/drawing/2014/main" id="{08D9A139-E4BF-4EC6-A046-D40A86FB335C}"/>
              </a:ext>
            </a:extLst>
          </p:cNvPr>
          <p:cNvGrpSpPr/>
          <p:nvPr/>
        </p:nvGrpSpPr>
        <p:grpSpPr>
          <a:xfrm>
            <a:off x="5917221" y="4645869"/>
            <a:ext cx="2448024" cy="1604703"/>
            <a:chOff x="6035063" y="4738531"/>
            <a:chExt cx="2497112" cy="1636881"/>
          </a:xfrm>
        </p:grpSpPr>
        <p:sp>
          <p:nvSpPr>
            <p:cNvPr id="21" name="Rectangle 20">
              <a:extLst>
                <a:ext uri="{FF2B5EF4-FFF2-40B4-BE49-F238E27FC236}">
                  <a16:creationId xmlns:a16="http://schemas.microsoft.com/office/drawing/2014/main" id="{3281651C-E33D-4895-B8D6-CC390DC3AB5C}"/>
                </a:ext>
              </a:extLst>
            </p:cNvPr>
            <p:cNvSpPr/>
            <p:nvPr/>
          </p:nvSpPr>
          <p:spPr>
            <a:xfrm>
              <a:off x="6410946" y="4738531"/>
              <a:ext cx="1672623" cy="309566"/>
            </a:xfrm>
            <a:prstGeom prst="rect">
              <a:avLst/>
            </a:prstGeom>
          </p:spPr>
          <p:txBody>
            <a:bodyPr wrap="none">
              <a:spAutoFit/>
            </a:bodyPr>
            <a:lstStyle/>
            <a:p>
              <a:pPr algn="ctr" defTabSz="914367"/>
              <a:r>
                <a:rPr 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AVAILABILITY ZONES</a:t>
              </a:r>
            </a:p>
          </p:txBody>
        </p:sp>
        <p:sp>
          <p:nvSpPr>
            <p:cNvPr id="22" name="Rectangle 21">
              <a:extLst>
                <a:ext uri="{FF2B5EF4-FFF2-40B4-BE49-F238E27FC236}">
                  <a16:creationId xmlns:a16="http://schemas.microsoft.com/office/drawing/2014/main" id="{21D1AA66-0B8A-4B1E-814D-1B60FF7C0A9C}"/>
                </a:ext>
              </a:extLst>
            </p:cNvPr>
            <p:cNvSpPr/>
            <p:nvPr/>
          </p:nvSpPr>
          <p:spPr>
            <a:xfrm>
              <a:off x="6035063" y="4996476"/>
              <a:ext cx="2284328" cy="523219"/>
            </a:xfrm>
            <a:prstGeom prst="rect">
              <a:avLst/>
            </a:prstGeom>
          </p:spPr>
          <p:txBody>
            <a:bodyPr wrap="square">
              <a:spAutoFit/>
            </a:bodyPr>
            <a:lstStyle/>
            <a:p>
              <a:pPr algn="ctr" defTabSz="914367"/>
              <a:r>
                <a:rPr lang="en-US" sz="1372" dirty="0">
                  <a:gradFill>
                    <a:gsLst>
                      <a:gs pos="78761">
                        <a:srgbClr val="353535"/>
                      </a:gs>
                      <a:gs pos="0">
                        <a:srgbClr val="353535"/>
                      </a:gs>
                    </a:gsLst>
                    <a:lin ang="5400000" scaled="0"/>
                  </a:gradFill>
                  <a:latin typeface="Segoe UI Semilight"/>
                </a:rPr>
                <a:t>Protection from entire datacenter failures</a:t>
              </a:r>
            </a:p>
          </p:txBody>
        </p:sp>
        <p:sp>
          <p:nvSpPr>
            <p:cNvPr id="23" name="Rectangle 421">
              <a:extLst>
                <a:ext uri="{FF2B5EF4-FFF2-40B4-BE49-F238E27FC236}">
                  <a16:creationId xmlns:a16="http://schemas.microsoft.com/office/drawing/2014/main" id="{610074BC-34D6-4F5B-A072-3D843727ABC4}"/>
                </a:ext>
              </a:extLst>
            </p:cNvPr>
            <p:cNvSpPr>
              <a:spLocks noChangeArrowheads="1"/>
            </p:cNvSpPr>
            <p:nvPr/>
          </p:nvSpPr>
          <p:spPr bwMode="auto">
            <a:xfrm>
              <a:off x="6035063" y="5636748"/>
              <a:ext cx="2497112" cy="7386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67"/>
              <a:r>
                <a:rPr lang="en-US" altLang="en-US" sz="1372" dirty="0">
                  <a:gradFill>
                    <a:gsLst>
                      <a:gs pos="78761">
                        <a:srgbClr val="0078D7">
                          <a:lumMod val="60000"/>
                          <a:lumOff val="40000"/>
                        </a:srgbClr>
                      </a:gs>
                      <a:gs pos="0">
                        <a:srgbClr val="0078D7">
                          <a:lumMod val="60000"/>
                          <a:lumOff val="40000"/>
                        </a:srgbClr>
                      </a:gs>
                    </a:gsLst>
                    <a:lin ang="5400000" scaled="0"/>
                  </a:gradFill>
                  <a:latin typeface="Segoe UI Semilight"/>
                  <a:cs typeface="Segoe UI Semibold" panose="020B0702040204020203" pitchFamily="34" charset="0"/>
                </a:rPr>
                <a:t>Protection from…</a:t>
              </a:r>
            </a:p>
            <a:p>
              <a:pPr algn="ctr" defTabSz="914367"/>
              <a:r>
                <a:rPr lang="en-US" altLang="en-US" sz="1372" dirty="0">
                  <a:gradFill>
                    <a:gsLst>
                      <a:gs pos="78761">
                        <a:srgbClr val="353535"/>
                      </a:gs>
                      <a:gs pos="0">
                        <a:srgbClr val="353535"/>
                      </a:gs>
                    </a:gsLst>
                    <a:lin ang="5400000" scaled="0"/>
                  </a:gradFill>
                  <a:latin typeface="Segoe UI Semilight"/>
                </a:rPr>
                <a:t>Fire, flood, power and </a:t>
              </a:r>
              <a:br>
                <a:rPr lang="en-US" altLang="en-US" sz="1372" dirty="0">
                  <a:gradFill>
                    <a:gsLst>
                      <a:gs pos="78761">
                        <a:srgbClr val="353535"/>
                      </a:gs>
                      <a:gs pos="0">
                        <a:srgbClr val="353535"/>
                      </a:gs>
                    </a:gsLst>
                    <a:lin ang="5400000" scaled="0"/>
                  </a:gradFill>
                  <a:latin typeface="Segoe UI Semilight"/>
                </a:rPr>
              </a:br>
              <a:r>
                <a:rPr lang="en-US" altLang="en-US" sz="1372" dirty="0">
                  <a:gradFill>
                    <a:gsLst>
                      <a:gs pos="78761">
                        <a:srgbClr val="353535"/>
                      </a:gs>
                      <a:gs pos="0">
                        <a:srgbClr val="353535"/>
                      </a:gs>
                    </a:gsLst>
                    <a:lin ang="5400000" scaled="0"/>
                  </a:gradFill>
                  <a:latin typeface="Segoe UI Semilight"/>
                </a:rPr>
                <a:t>cooling disruption</a:t>
              </a:r>
            </a:p>
          </p:txBody>
        </p:sp>
      </p:grpSp>
      <p:grpSp>
        <p:nvGrpSpPr>
          <p:cNvPr id="24" name="Group 23">
            <a:extLst>
              <a:ext uri="{FF2B5EF4-FFF2-40B4-BE49-F238E27FC236}">
                <a16:creationId xmlns:a16="http://schemas.microsoft.com/office/drawing/2014/main" id="{C02A799A-0C68-466C-BB09-045632EAB8CD}"/>
              </a:ext>
            </a:extLst>
          </p:cNvPr>
          <p:cNvGrpSpPr/>
          <p:nvPr/>
        </p:nvGrpSpPr>
        <p:grpSpPr>
          <a:xfrm>
            <a:off x="9148512" y="4652501"/>
            <a:ext cx="2448024" cy="1598070"/>
            <a:chOff x="9331149" y="4745298"/>
            <a:chExt cx="2497112" cy="1630115"/>
          </a:xfrm>
        </p:grpSpPr>
        <p:sp>
          <p:nvSpPr>
            <p:cNvPr id="25" name="Rectangle 24">
              <a:extLst>
                <a:ext uri="{FF2B5EF4-FFF2-40B4-BE49-F238E27FC236}">
                  <a16:creationId xmlns:a16="http://schemas.microsoft.com/office/drawing/2014/main" id="{488ED961-8C92-4F75-BD0C-4FD60798E6D6}"/>
                </a:ext>
              </a:extLst>
            </p:cNvPr>
            <p:cNvSpPr/>
            <p:nvPr/>
          </p:nvSpPr>
          <p:spPr>
            <a:xfrm>
              <a:off x="9910057" y="4745298"/>
              <a:ext cx="1215568" cy="309566"/>
            </a:xfrm>
            <a:prstGeom prst="rect">
              <a:avLst/>
            </a:prstGeom>
          </p:spPr>
          <p:txBody>
            <a:bodyPr wrap="none">
              <a:spAutoFit/>
            </a:bodyPr>
            <a:lstStyle/>
            <a:p>
              <a:pPr algn="ctr" defTabSz="914367"/>
              <a:r>
                <a:rPr 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REGION PAIRS</a:t>
              </a:r>
            </a:p>
          </p:txBody>
        </p:sp>
        <p:sp>
          <p:nvSpPr>
            <p:cNvPr id="26" name="Rectangle 25">
              <a:extLst>
                <a:ext uri="{FF2B5EF4-FFF2-40B4-BE49-F238E27FC236}">
                  <a16:creationId xmlns:a16="http://schemas.microsoft.com/office/drawing/2014/main" id="{53A4D597-A93D-43E4-9893-5D0395C418EA}"/>
                </a:ext>
              </a:extLst>
            </p:cNvPr>
            <p:cNvSpPr/>
            <p:nvPr/>
          </p:nvSpPr>
          <p:spPr>
            <a:xfrm>
              <a:off x="9331150" y="4996477"/>
              <a:ext cx="2284328" cy="523220"/>
            </a:xfrm>
            <a:prstGeom prst="rect">
              <a:avLst/>
            </a:prstGeom>
          </p:spPr>
          <p:txBody>
            <a:bodyPr wrap="square">
              <a:spAutoFit/>
            </a:bodyPr>
            <a:lstStyle/>
            <a:p>
              <a:pPr algn="ctr" defTabSz="914367"/>
              <a:r>
                <a:rPr lang="en-US" sz="1372" dirty="0">
                  <a:gradFill>
                    <a:gsLst>
                      <a:gs pos="78761">
                        <a:srgbClr val="353535"/>
                      </a:gs>
                      <a:gs pos="0">
                        <a:srgbClr val="353535"/>
                      </a:gs>
                    </a:gsLst>
                    <a:lin ang="5400000" scaled="0"/>
                  </a:gradFill>
                  <a:latin typeface="Segoe UI Semilight"/>
                </a:rPr>
                <a:t>Regional protection within Data Residency Boundaries</a:t>
              </a:r>
            </a:p>
          </p:txBody>
        </p:sp>
        <p:sp>
          <p:nvSpPr>
            <p:cNvPr id="27" name="Rectangle 421">
              <a:extLst>
                <a:ext uri="{FF2B5EF4-FFF2-40B4-BE49-F238E27FC236}">
                  <a16:creationId xmlns:a16="http://schemas.microsoft.com/office/drawing/2014/main" id="{D923A5E4-5BC4-41E9-85A2-E20E2AA182C5}"/>
                </a:ext>
              </a:extLst>
            </p:cNvPr>
            <p:cNvSpPr>
              <a:spLocks noChangeArrowheads="1"/>
            </p:cNvSpPr>
            <p:nvPr/>
          </p:nvSpPr>
          <p:spPr bwMode="auto">
            <a:xfrm>
              <a:off x="9331149" y="5636749"/>
              <a:ext cx="2497112" cy="738664"/>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defTabSz="914367"/>
              <a:r>
                <a:rPr lang="en-US" altLang="en-US" sz="1372" dirty="0">
                  <a:gradFill>
                    <a:gsLst>
                      <a:gs pos="78761">
                        <a:srgbClr val="0078D7">
                          <a:lumMod val="60000"/>
                          <a:lumOff val="40000"/>
                        </a:srgbClr>
                      </a:gs>
                      <a:gs pos="0">
                        <a:srgbClr val="0078D7">
                          <a:lumMod val="60000"/>
                          <a:lumOff val="40000"/>
                        </a:srgbClr>
                      </a:gs>
                    </a:gsLst>
                    <a:lin ang="5400000" scaled="0"/>
                  </a:gradFill>
                  <a:latin typeface="Segoe UI Semilight"/>
                  <a:cs typeface="Segoe UI Semibold" panose="020B0702040204020203" pitchFamily="34" charset="0"/>
                </a:rPr>
                <a:t>Protection from…</a:t>
              </a:r>
            </a:p>
            <a:p>
              <a:pPr algn="ctr" defTabSz="914367"/>
              <a:r>
                <a:rPr lang="en-US" altLang="en-US" sz="1372" dirty="0">
                  <a:gradFill>
                    <a:gsLst>
                      <a:gs pos="78761">
                        <a:srgbClr val="353535"/>
                      </a:gs>
                      <a:gs pos="0">
                        <a:srgbClr val="353535"/>
                      </a:gs>
                    </a:gsLst>
                    <a:lin ang="5400000" scaled="0"/>
                  </a:gradFill>
                  <a:latin typeface="Segoe UI Semilight"/>
                </a:rPr>
                <a:t>Tornado, earthquake,</a:t>
              </a:r>
            </a:p>
            <a:p>
              <a:pPr algn="ctr" defTabSz="914367"/>
              <a:r>
                <a:rPr lang="en-US" altLang="en-US" sz="1372" dirty="0">
                  <a:gradFill>
                    <a:gsLst>
                      <a:gs pos="78761">
                        <a:srgbClr val="353535"/>
                      </a:gs>
                      <a:gs pos="0">
                        <a:srgbClr val="353535"/>
                      </a:gs>
                    </a:gsLst>
                    <a:lin ang="5400000" scaled="0"/>
                  </a:gradFill>
                  <a:latin typeface="Segoe UI Semilight"/>
                </a:rPr>
                <a:t>other large scale disasters</a:t>
              </a:r>
            </a:p>
          </p:txBody>
        </p:sp>
      </p:grpSp>
      <p:sp>
        <p:nvSpPr>
          <p:cNvPr id="28" name="Freeform: Shape 27">
            <a:extLst>
              <a:ext uri="{FF2B5EF4-FFF2-40B4-BE49-F238E27FC236}">
                <a16:creationId xmlns:a16="http://schemas.microsoft.com/office/drawing/2014/main" id="{7C7754EC-CD7F-4491-97E6-417A0C3BBF1D}"/>
              </a:ext>
            </a:extLst>
          </p:cNvPr>
          <p:cNvSpPr/>
          <p:nvPr/>
        </p:nvSpPr>
        <p:spPr bwMode="auto">
          <a:xfrm>
            <a:off x="513037" y="2707160"/>
            <a:ext cx="2116431"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40000"/>
                <a:lumOff val="6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29" name="Freeform: Shape 28">
            <a:extLst>
              <a:ext uri="{FF2B5EF4-FFF2-40B4-BE49-F238E27FC236}">
                <a16:creationId xmlns:a16="http://schemas.microsoft.com/office/drawing/2014/main" id="{FEAB707A-C1A0-4831-8F01-9F6CE360917C}"/>
              </a:ext>
            </a:extLst>
          </p:cNvPr>
          <p:cNvSpPr/>
          <p:nvPr/>
        </p:nvSpPr>
        <p:spPr bwMode="auto">
          <a:xfrm>
            <a:off x="2752460" y="2707160"/>
            <a:ext cx="2645539"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0" name="Freeform: Shape 29">
            <a:extLst>
              <a:ext uri="{FF2B5EF4-FFF2-40B4-BE49-F238E27FC236}">
                <a16:creationId xmlns:a16="http://schemas.microsoft.com/office/drawing/2014/main" id="{0AE37271-A86F-452D-80E5-8FF442BDB266}"/>
              </a:ext>
            </a:extLst>
          </p:cNvPr>
          <p:cNvSpPr/>
          <p:nvPr/>
        </p:nvSpPr>
        <p:spPr bwMode="auto">
          <a:xfrm>
            <a:off x="5520991" y="2707160"/>
            <a:ext cx="3169195"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31" name="Freeform: Shape 30">
            <a:extLst>
              <a:ext uri="{FF2B5EF4-FFF2-40B4-BE49-F238E27FC236}">
                <a16:creationId xmlns:a16="http://schemas.microsoft.com/office/drawing/2014/main" id="{34CF8B06-3DF1-4FF3-985C-24E9ED72209E}"/>
              </a:ext>
            </a:extLst>
          </p:cNvPr>
          <p:cNvSpPr/>
          <p:nvPr/>
        </p:nvSpPr>
        <p:spPr bwMode="auto">
          <a:xfrm>
            <a:off x="8813180" y="2707160"/>
            <a:ext cx="2910093" cy="0"/>
          </a:xfrm>
          <a:custGeom>
            <a:avLst/>
            <a:gdLst>
              <a:gd name="connsiteX0" fmla="*/ 0 w 1296238"/>
              <a:gd name="connsiteY0" fmla="*/ 0 h 0"/>
              <a:gd name="connsiteX1" fmla="*/ 1296238 w 1296238"/>
              <a:gd name="connsiteY1" fmla="*/ 0 h 0"/>
            </a:gdLst>
            <a:ahLst/>
            <a:cxnLst>
              <a:cxn ang="0">
                <a:pos x="connsiteX0" y="connsiteY0"/>
              </a:cxn>
              <a:cxn ang="0">
                <a:pos x="connsiteX1" y="connsiteY1"/>
              </a:cxn>
            </a:cxnLst>
            <a:rect l="l" t="t" r="r" b="b"/>
            <a:pathLst>
              <a:path w="1296238">
                <a:moveTo>
                  <a:pt x="0" y="0"/>
                </a:moveTo>
                <a:lnTo>
                  <a:pt x="1296238" y="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grpSp>
        <p:nvGrpSpPr>
          <p:cNvPr id="32" name="Group 31">
            <a:extLst>
              <a:ext uri="{FF2B5EF4-FFF2-40B4-BE49-F238E27FC236}">
                <a16:creationId xmlns:a16="http://schemas.microsoft.com/office/drawing/2014/main" id="{9D0DC78E-98F7-457B-9CA9-0AB2867CCA58}"/>
              </a:ext>
            </a:extLst>
          </p:cNvPr>
          <p:cNvGrpSpPr/>
          <p:nvPr/>
        </p:nvGrpSpPr>
        <p:grpSpPr>
          <a:xfrm>
            <a:off x="2752459" y="2066341"/>
            <a:ext cx="750101" cy="542617"/>
            <a:chOff x="2806842" y="2107278"/>
            <a:chExt cx="765143" cy="553498"/>
          </a:xfrm>
        </p:grpSpPr>
        <p:sp>
          <p:nvSpPr>
            <p:cNvPr id="33" name="Rectangle 362">
              <a:extLst>
                <a:ext uri="{FF2B5EF4-FFF2-40B4-BE49-F238E27FC236}">
                  <a16:creationId xmlns:a16="http://schemas.microsoft.com/office/drawing/2014/main" id="{24F0B8F8-A74C-40F8-AE68-36E4C5AC4C04}"/>
                </a:ext>
              </a:extLst>
            </p:cNvPr>
            <p:cNvSpPr>
              <a:spLocks noChangeArrowheads="1"/>
            </p:cNvSpPr>
            <p:nvPr/>
          </p:nvSpPr>
          <p:spPr bwMode="auto">
            <a:xfrm>
              <a:off x="2806842" y="2107278"/>
              <a:ext cx="742250"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4" name="Rectangle 365">
              <a:extLst>
                <a:ext uri="{FF2B5EF4-FFF2-40B4-BE49-F238E27FC236}">
                  <a16:creationId xmlns:a16="http://schemas.microsoft.com/office/drawing/2014/main" id="{FA472CAE-0A23-4E38-A6E8-0FACC44D34E2}"/>
                </a:ext>
              </a:extLst>
            </p:cNvPr>
            <p:cNvSpPr>
              <a:spLocks noChangeArrowheads="1"/>
            </p:cNvSpPr>
            <p:nvPr/>
          </p:nvSpPr>
          <p:spPr bwMode="auto">
            <a:xfrm>
              <a:off x="2806842" y="2353062"/>
              <a:ext cx="765143"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99.95% </a:t>
              </a:r>
              <a:endParaRPr lang="en-US" altLang="en-US" sz="1372" dirty="0">
                <a:gradFill>
                  <a:gsLst>
                    <a:gs pos="78761">
                      <a:srgbClr val="353535"/>
                    </a:gs>
                    <a:gs pos="0">
                      <a:srgbClr val="353535"/>
                    </a:gs>
                  </a:gsLst>
                  <a:lin ang="5400000" scaled="0"/>
                </a:gradFill>
                <a:latin typeface="Segoe UI Semilight"/>
              </a:endParaRPr>
            </a:p>
          </p:txBody>
        </p:sp>
      </p:grpSp>
      <p:grpSp>
        <p:nvGrpSpPr>
          <p:cNvPr id="35" name="Group 34">
            <a:extLst>
              <a:ext uri="{FF2B5EF4-FFF2-40B4-BE49-F238E27FC236}">
                <a16:creationId xmlns:a16="http://schemas.microsoft.com/office/drawing/2014/main" id="{837041AC-1581-4122-8BA4-D4394A91AB71}"/>
              </a:ext>
            </a:extLst>
          </p:cNvPr>
          <p:cNvGrpSpPr/>
          <p:nvPr/>
        </p:nvGrpSpPr>
        <p:grpSpPr>
          <a:xfrm>
            <a:off x="5520987" y="2062169"/>
            <a:ext cx="750101" cy="546789"/>
            <a:chOff x="5630888" y="2103022"/>
            <a:chExt cx="765143" cy="557754"/>
          </a:xfrm>
        </p:grpSpPr>
        <p:sp>
          <p:nvSpPr>
            <p:cNvPr id="36" name="Rectangle 362">
              <a:extLst>
                <a:ext uri="{FF2B5EF4-FFF2-40B4-BE49-F238E27FC236}">
                  <a16:creationId xmlns:a16="http://schemas.microsoft.com/office/drawing/2014/main" id="{10C908CE-6499-4286-AF50-C43D3FF67E1D}"/>
                </a:ext>
              </a:extLst>
            </p:cNvPr>
            <p:cNvSpPr>
              <a:spLocks noChangeArrowheads="1"/>
            </p:cNvSpPr>
            <p:nvPr/>
          </p:nvSpPr>
          <p:spPr bwMode="auto">
            <a:xfrm>
              <a:off x="5630888" y="2103022"/>
              <a:ext cx="742250"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VM SLA</a:t>
              </a:r>
            </a:p>
          </p:txBody>
        </p:sp>
        <p:sp>
          <p:nvSpPr>
            <p:cNvPr id="37" name="Rectangle 365">
              <a:extLst>
                <a:ext uri="{FF2B5EF4-FFF2-40B4-BE49-F238E27FC236}">
                  <a16:creationId xmlns:a16="http://schemas.microsoft.com/office/drawing/2014/main" id="{821869E3-2E1D-4456-9EB1-4246472F9129}"/>
                </a:ext>
              </a:extLst>
            </p:cNvPr>
            <p:cNvSpPr>
              <a:spLocks noChangeArrowheads="1"/>
            </p:cNvSpPr>
            <p:nvPr/>
          </p:nvSpPr>
          <p:spPr bwMode="auto">
            <a:xfrm>
              <a:off x="5630888" y="2353062"/>
              <a:ext cx="765143"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99.99% </a:t>
              </a:r>
              <a:endParaRPr lang="en-US" altLang="en-US" sz="1372" dirty="0">
                <a:gradFill>
                  <a:gsLst>
                    <a:gs pos="78761">
                      <a:srgbClr val="353535"/>
                    </a:gs>
                    <a:gs pos="0">
                      <a:srgbClr val="353535"/>
                    </a:gs>
                  </a:gsLst>
                  <a:lin ang="5400000" scaled="0"/>
                </a:gradFill>
                <a:latin typeface="Segoe UI Semilight"/>
              </a:endParaRPr>
            </a:p>
          </p:txBody>
        </p:sp>
      </p:grpSp>
      <p:sp>
        <p:nvSpPr>
          <p:cNvPr id="41" name="PC1_E977">
            <a:extLst>
              <a:ext uri="{FF2B5EF4-FFF2-40B4-BE49-F238E27FC236}">
                <a16:creationId xmlns:a16="http://schemas.microsoft.com/office/drawing/2014/main" id="{66306999-2D9C-48AA-946F-3BB0BDF143DD}"/>
              </a:ext>
            </a:extLst>
          </p:cNvPr>
          <p:cNvSpPr>
            <a:spLocks noChangeAspect="1" noEditPoints="1"/>
          </p:cNvSpPr>
          <p:nvPr/>
        </p:nvSpPr>
        <p:spPr bwMode="auto">
          <a:xfrm>
            <a:off x="1271456" y="3391487"/>
            <a:ext cx="599595" cy="479866"/>
          </a:xfrm>
          <a:custGeom>
            <a:avLst/>
            <a:gdLst>
              <a:gd name="T0" fmla="*/ 1697 w 5093"/>
              <a:gd name="T1" fmla="*/ 1359 h 4076"/>
              <a:gd name="T2" fmla="*/ 5093 w 5093"/>
              <a:gd name="T3" fmla="*/ 1359 h 4076"/>
              <a:gd name="T4" fmla="*/ 5093 w 5093"/>
              <a:gd name="T5" fmla="*/ 3398 h 4076"/>
              <a:gd name="T6" fmla="*/ 1697 w 5093"/>
              <a:gd name="T7" fmla="*/ 3398 h 4076"/>
              <a:gd name="T8" fmla="*/ 1697 w 5093"/>
              <a:gd name="T9" fmla="*/ 1359 h 4076"/>
              <a:gd name="T10" fmla="*/ 3396 w 5093"/>
              <a:gd name="T11" fmla="*/ 3398 h 4076"/>
              <a:gd name="T12" fmla="*/ 3396 w 5093"/>
              <a:gd name="T13" fmla="*/ 4076 h 4076"/>
              <a:gd name="T14" fmla="*/ 2547 w 5093"/>
              <a:gd name="T15" fmla="*/ 4076 h 4076"/>
              <a:gd name="T16" fmla="*/ 4244 w 5093"/>
              <a:gd name="T17" fmla="*/ 4076 h 4076"/>
              <a:gd name="T18" fmla="*/ 510 w 5093"/>
              <a:gd name="T19" fmla="*/ 680 h 4076"/>
              <a:gd name="T20" fmla="*/ 1528 w 5093"/>
              <a:gd name="T21" fmla="*/ 680 h 4076"/>
              <a:gd name="T22" fmla="*/ 510 w 5093"/>
              <a:gd name="T23" fmla="*/ 3398 h 4076"/>
              <a:gd name="T24" fmla="*/ 1697 w 5093"/>
              <a:gd name="T25" fmla="*/ 3398 h 4076"/>
              <a:gd name="T26" fmla="*/ 510 w 5093"/>
              <a:gd name="T27" fmla="*/ 2718 h 4076"/>
              <a:gd name="T28" fmla="*/ 1705 w 5093"/>
              <a:gd name="T29" fmla="*/ 2718 h 4076"/>
              <a:gd name="T30" fmla="*/ 2038 w 5093"/>
              <a:gd name="T31" fmla="*/ 1359 h 4076"/>
              <a:gd name="T32" fmla="*/ 2038 w 5093"/>
              <a:gd name="T33" fmla="*/ 0 h 4076"/>
              <a:gd name="T34" fmla="*/ 0 w 5093"/>
              <a:gd name="T35" fmla="*/ 0 h 4076"/>
              <a:gd name="T36" fmla="*/ 0 w 5093"/>
              <a:gd name="T37" fmla="*/ 4076 h 4076"/>
              <a:gd name="T38" fmla="*/ 2038 w 5093"/>
              <a:gd name="T39" fmla="*/ 4076 h 4076"/>
              <a:gd name="T40" fmla="*/ 2038 w 5093"/>
              <a:gd name="T41" fmla="*/ 3398 h 4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93" h="4076">
                <a:moveTo>
                  <a:pt x="1697" y="1359"/>
                </a:moveTo>
                <a:lnTo>
                  <a:pt x="5093" y="1359"/>
                </a:lnTo>
                <a:lnTo>
                  <a:pt x="5093" y="3398"/>
                </a:lnTo>
                <a:lnTo>
                  <a:pt x="1697" y="3398"/>
                </a:lnTo>
                <a:lnTo>
                  <a:pt x="1697" y="1359"/>
                </a:lnTo>
                <a:moveTo>
                  <a:pt x="3396" y="3398"/>
                </a:moveTo>
                <a:lnTo>
                  <a:pt x="3396" y="4076"/>
                </a:lnTo>
                <a:moveTo>
                  <a:pt x="2547" y="4076"/>
                </a:moveTo>
                <a:lnTo>
                  <a:pt x="4244" y="4076"/>
                </a:lnTo>
                <a:moveTo>
                  <a:pt x="510" y="680"/>
                </a:moveTo>
                <a:lnTo>
                  <a:pt x="1528" y="680"/>
                </a:lnTo>
                <a:moveTo>
                  <a:pt x="510" y="3398"/>
                </a:moveTo>
                <a:lnTo>
                  <a:pt x="1697" y="3398"/>
                </a:lnTo>
                <a:moveTo>
                  <a:pt x="510" y="2718"/>
                </a:moveTo>
                <a:lnTo>
                  <a:pt x="1705" y="2718"/>
                </a:lnTo>
                <a:moveTo>
                  <a:pt x="2038" y="1359"/>
                </a:moveTo>
                <a:lnTo>
                  <a:pt x="2038" y="0"/>
                </a:lnTo>
                <a:lnTo>
                  <a:pt x="0" y="0"/>
                </a:lnTo>
                <a:lnTo>
                  <a:pt x="0" y="4076"/>
                </a:lnTo>
                <a:lnTo>
                  <a:pt x="2038" y="4076"/>
                </a:lnTo>
                <a:lnTo>
                  <a:pt x="2038" y="3398"/>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gradFill>
              <a:latin typeface="Segoe UI Semilight"/>
            </a:endParaRPr>
          </a:p>
        </p:txBody>
      </p:sp>
      <p:grpSp>
        <p:nvGrpSpPr>
          <p:cNvPr id="42" name="Group 41">
            <a:extLst>
              <a:ext uri="{FF2B5EF4-FFF2-40B4-BE49-F238E27FC236}">
                <a16:creationId xmlns:a16="http://schemas.microsoft.com/office/drawing/2014/main" id="{DD11D2A0-1C27-4639-BF81-F29F86380DAE}"/>
              </a:ext>
            </a:extLst>
          </p:cNvPr>
          <p:cNvGrpSpPr/>
          <p:nvPr/>
        </p:nvGrpSpPr>
        <p:grpSpPr>
          <a:xfrm>
            <a:off x="3451934" y="3176835"/>
            <a:ext cx="1372275" cy="793118"/>
            <a:chOff x="3459095" y="2961602"/>
            <a:chExt cx="1399792" cy="809022"/>
          </a:xfrm>
        </p:grpSpPr>
        <p:sp>
          <p:nvSpPr>
            <p:cNvPr id="43" name="monitor">
              <a:extLst>
                <a:ext uri="{FF2B5EF4-FFF2-40B4-BE49-F238E27FC236}">
                  <a16:creationId xmlns:a16="http://schemas.microsoft.com/office/drawing/2014/main" id="{B2C189BA-BE01-4310-BACA-15D321DADA02}"/>
                </a:ext>
              </a:extLst>
            </p:cNvPr>
            <p:cNvSpPr>
              <a:spLocks noChangeAspect="1" noEditPoints="1"/>
            </p:cNvSpPr>
            <p:nvPr/>
          </p:nvSpPr>
          <p:spPr bwMode="auto">
            <a:xfrm>
              <a:off x="3587199"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4" name="monitor">
              <a:extLst>
                <a:ext uri="{FF2B5EF4-FFF2-40B4-BE49-F238E27FC236}">
                  <a16:creationId xmlns:a16="http://schemas.microsoft.com/office/drawing/2014/main" id="{16785F9E-B97D-48C4-96DA-389CA853AF05}"/>
                </a:ext>
              </a:extLst>
            </p:cNvPr>
            <p:cNvSpPr>
              <a:spLocks noChangeAspect="1" noEditPoints="1"/>
            </p:cNvSpPr>
            <p:nvPr/>
          </p:nvSpPr>
          <p:spPr bwMode="auto">
            <a:xfrm>
              <a:off x="4267873" y="3031850"/>
              <a:ext cx="457200" cy="350395"/>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5" name="Rectangle 44">
              <a:extLst>
                <a:ext uri="{FF2B5EF4-FFF2-40B4-BE49-F238E27FC236}">
                  <a16:creationId xmlns:a16="http://schemas.microsoft.com/office/drawing/2014/main" id="{831AA6B0-93FF-41EE-BF27-97F9A4C1A195}"/>
                </a:ext>
              </a:extLst>
            </p:cNvPr>
            <p:cNvSpPr/>
            <p:nvPr/>
          </p:nvSpPr>
          <p:spPr bwMode="auto">
            <a:xfrm>
              <a:off x="3475778" y="2961602"/>
              <a:ext cx="1353672" cy="473134"/>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46" name="monitor">
              <a:extLst>
                <a:ext uri="{FF2B5EF4-FFF2-40B4-BE49-F238E27FC236}">
                  <a16:creationId xmlns:a16="http://schemas.microsoft.com/office/drawing/2014/main" id="{7A8890EE-D345-426D-9CD1-1E6F9C4F2C48}"/>
                </a:ext>
              </a:extLst>
            </p:cNvPr>
            <p:cNvSpPr>
              <a:spLocks noChangeAspect="1" noEditPoints="1"/>
            </p:cNvSpPr>
            <p:nvPr/>
          </p:nvSpPr>
          <p:spPr bwMode="auto">
            <a:xfrm>
              <a:off x="3459095"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7" name="monitor">
              <a:extLst>
                <a:ext uri="{FF2B5EF4-FFF2-40B4-BE49-F238E27FC236}">
                  <a16:creationId xmlns:a16="http://schemas.microsoft.com/office/drawing/2014/main" id="{769FB0F7-18EF-4672-A511-781E35AE0DEB}"/>
                </a:ext>
              </a:extLst>
            </p:cNvPr>
            <p:cNvSpPr>
              <a:spLocks noChangeAspect="1" noEditPoints="1"/>
            </p:cNvSpPr>
            <p:nvPr/>
          </p:nvSpPr>
          <p:spPr bwMode="auto">
            <a:xfrm>
              <a:off x="3835938"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8" name="monitor">
              <a:extLst>
                <a:ext uri="{FF2B5EF4-FFF2-40B4-BE49-F238E27FC236}">
                  <a16:creationId xmlns:a16="http://schemas.microsoft.com/office/drawing/2014/main" id="{8C350D2C-C7B7-4BC0-9BF0-58615E435AA3}"/>
                </a:ext>
              </a:extLst>
            </p:cNvPr>
            <p:cNvSpPr>
              <a:spLocks noChangeAspect="1" noEditPoints="1"/>
            </p:cNvSpPr>
            <p:nvPr/>
          </p:nvSpPr>
          <p:spPr bwMode="auto">
            <a:xfrm>
              <a:off x="4212781"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sp>
          <p:nvSpPr>
            <p:cNvPr id="49" name="monitor">
              <a:extLst>
                <a:ext uri="{FF2B5EF4-FFF2-40B4-BE49-F238E27FC236}">
                  <a16:creationId xmlns:a16="http://schemas.microsoft.com/office/drawing/2014/main" id="{92AC8DCE-7C19-4B1A-820D-2CF8952CD010}"/>
                </a:ext>
              </a:extLst>
            </p:cNvPr>
            <p:cNvSpPr>
              <a:spLocks noChangeAspect="1" noEditPoints="1"/>
            </p:cNvSpPr>
            <p:nvPr/>
          </p:nvSpPr>
          <p:spPr bwMode="auto">
            <a:xfrm>
              <a:off x="4589623" y="3564262"/>
              <a:ext cx="269264" cy="206362"/>
            </a:xfrm>
            <a:custGeom>
              <a:avLst/>
              <a:gdLst>
                <a:gd name="T0" fmla="*/ 244 w 244"/>
                <a:gd name="T1" fmla="*/ 68 h 187"/>
                <a:gd name="T2" fmla="*/ 244 w 244"/>
                <a:gd name="T3" fmla="*/ 151 h 187"/>
                <a:gd name="T4" fmla="*/ 0 w 244"/>
                <a:gd name="T5" fmla="*/ 151 h 187"/>
                <a:gd name="T6" fmla="*/ 0 w 244"/>
                <a:gd name="T7" fmla="*/ 0 h 187"/>
                <a:gd name="T8" fmla="*/ 244 w 244"/>
                <a:gd name="T9" fmla="*/ 0 h 187"/>
                <a:gd name="T10" fmla="*/ 244 w 244"/>
                <a:gd name="T11" fmla="*/ 68 h 187"/>
                <a:gd name="T12" fmla="*/ 122 w 244"/>
                <a:gd name="T13" fmla="*/ 151 h 187"/>
                <a:gd name="T14" fmla="*/ 122 w 244"/>
                <a:gd name="T15" fmla="*/ 187 h 187"/>
                <a:gd name="T16" fmla="*/ 73 w 244"/>
                <a:gd name="T17" fmla="*/ 187 h 187"/>
                <a:gd name="T18" fmla="*/ 171 w 244"/>
                <a:gd name="T19" fmla="*/ 187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 h="187">
                  <a:moveTo>
                    <a:pt x="244" y="68"/>
                  </a:moveTo>
                  <a:lnTo>
                    <a:pt x="244" y="151"/>
                  </a:lnTo>
                  <a:lnTo>
                    <a:pt x="0" y="151"/>
                  </a:lnTo>
                  <a:lnTo>
                    <a:pt x="0" y="0"/>
                  </a:lnTo>
                  <a:lnTo>
                    <a:pt x="244" y="0"/>
                  </a:lnTo>
                  <a:lnTo>
                    <a:pt x="244" y="68"/>
                  </a:lnTo>
                  <a:moveTo>
                    <a:pt x="122" y="151"/>
                  </a:moveTo>
                  <a:lnTo>
                    <a:pt x="122" y="187"/>
                  </a:lnTo>
                  <a:moveTo>
                    <a:pt x="73" y="187"/>
                  </a:moveTo>
                  <a:lnTo>
                    <a:pt x="171" y="18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1765" dirty="0">
                <a:gradFill>
                  <a:gsLst>
                    <a:gs pos="0">
                      <a:srgbClr val="505050"/>
                    </a:gs>
                    <a:gs pos="100000">
                      <a:srgbClr val="505050"/>
                    </a:gs>
                  </a:gsLst>
                </a:gradFill>
                <a:latin typeface="Segoe UI Semilight"/>
              </a:endParaRPr>
            </a:p>
          </p:txBody>
        </p:sp>
      </p:grpSp>
      <p:grpSp>
        <p:nvGrpSpPr>
          <p:cNvPr id="50" name="Group 49">
            <a:extLst>
              <a:ext uri="{FF2B5EF4-FFF2-40B4-BE49-F238E27FC236}">
                <a16:creationId xmlns:a16="http://schemas.microsoft.com/office/drawing/2014/main" id="{5CEF7280-8580-4D1E-B398-07DF036ABF47}"/>
              </a:ext>
            </a:extLst>
          </p:cNvPr>
          <p:cNvGrpSpPr/>
          <p:nvPr/>
        </p:nvGrpSpPr>
        <p:grpSpPr>
          <a:xfrm>
            <a:off x="6543911" y="3104534"/>
            <a:ext cx="1123357" cy="1053772"/>
            <a:chOff x="6265202" y="2921103"/>
            <a:chExt cx="1145883" cy="1074902"/>
          </a:xfrm>
        </p:grpSpPr>
        <p:sp>
          <p:nvSpPr>
            <p:cNvPr id="51" name="server">
              <a:extLst>
                <a:ext uri="{FF2B5EF4-FFF2-40B4-BE49-F238E27FC236}">
                  <a16:creationId xmlns:a16="http://schemas.microsoft.com/office/drawing/2014/main" id="{3A856CDB-F396-435E-8BA5-1B59EAF100B8}"/>
                </a:ext>
              </a:extLst>
            </p:cNvPr>
            <p:cNvSpPr>
              <a:spLocks noChangeAspect="1" noEditPoints="1"/>
            </p:cNvSpPr>
            <p:nvPr/>
          </p:nvSpPr>
          <p:spPr bwMode="auto">
            <a:xfrm>
              <a:off x="626520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52" name="server">
              <a:extLst>
                <a:ext uri="{FF2B5EF4-FFF2-40B4-BE49-F238E27FC236}">
                  <a16:creationId xmlns:a16="http://schemas.microsoft.com/office/drawing/2014/main" id="{1BAE4DEC-B0D7-44BB-987C-43C3A49F19DC}"/>
                </a:ext>
              </a:extLst>
            </p:cNvPr>
            <p:cNvSpPr>
              <a:spLocks noChangeAspect="1" noEditPoints="1"/>
            </p:cNvSpPr>
            <p:nvPr/>
          </p:nvSpPr>
          <p:spPr bwMode="auto">
            <a:xfrm>
              <a:off x="7146552" y="2921103"/>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sp>
          <p:nvSpPr>
            <p:cNvPr id="53" name="server">
              <a:extLst>
                <a:ext uri="{FF2B5EF4-FFF2-40B4-BE49-F238E27FC236}">
                  <a16:creationId xmlns:a16="http://schemas.microsoft.com/office/drawing/2014/main" id="{5BB969FF-177A-4A65-9FC9-0CB586FC2BE8}"/>
                </a:ext>
              </a:extLst>
            </p:cNvPr>
            <p:cNvSpPr>
              <a:spLocks noChangeAspect="1" noEditPoints="1"/>
            </p:cNvSpPr>
            <p:nvPr/>
          </p:nvSpPr>
          <p:spPr bwMode="auto">
            <a:xfrm>
              <a:off x="6705877" y="3493558"/>
              <a:ext cx="264533" cy="502447"/>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endParaRPr lang="en-US" sz="882">
                <a:gradFill>
                  <a:gsLst>
                    <a:gs pos="0">
                      <a:srgbClr val="505050"/>
                    </a:gs>
                    <a:gs pos="100000">
                      <a:srgbClr val="505050"/>
                    </a:gs>
                  </a:gsLst>
                  <a:lin ang="5400000" scaled="1"/>
                </a:gradFill>
                <a:latin typeface="Segoe UI Semilight"/>
              </a:endParaRPr>
            </a:p>
          </p:txBody>
        </p:sp>
      </p:grpSp>
      <p:sp>
        <p:nvSpPr>
          <p:cNvPr id="54" name="Freeform: Shape 53">
            <a:extLst>
              <a:ext uri="{FF2B5EF4-FFF2-40B4-BE49-F238E27FC236}">
                <a16:creationId xmlns:a16="http://schemas.microsoft.com/office/drawing/2014/main" id="{CC74C6A0-4DD8-4284-95FF-9299D122EF58}"/>
              </a:ext>
            </a:extLst>
          </p:cNvPr>
          <p:cNvSpPr/>
          <p:nvPr/>
        </p:nvSpPr>
        <p:spPr bwMode="auto">
          <a:xfrm>
            <a:off x="6893693" y="334199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55" name="Freeform: Shape 54">
            <a:extLst>
              <a:ext uri="{FF2B5EF4-FFF2-40B4-BE49-F238E27FC236}">
                <a16:creationId xmlns:a16="http://schemas.microsoft.com/office/drawing/2014/main" id="{7E5D9E16-A881-45F2-BD6A-8E618B3B4767}"/>
              </a:ext>
            </a:extLst>
          </p:cNvPr>
          <p:cNvSpPr/>
          <p:nvPr/>
        </p:nvSpPr>
        <p:spPr bwMode="auto">
          <a:xfrm rot="2700000">
            <a:off x="6496818" y="3849944"/>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56" name="Freeform: Shape 55">
            <a:extLst>
              <a:ext uri="{FF2B5EF4-FFF2-40B4-BE49-F238E27FC236}">
                <a16:creationId xmlns:a16="http://schemas.microsoft.com/office/drawing/2014/main" id="{6645E55C-035B-44E7-931E-72ED0A8864E1}"/>
              </a:ext>
            </a:extLst>
          </p:cNvPr>
          <p:cNvSpPr/>
          <p:nvPr/>
        </p:nvSpPr>
        <p:spPr bwMode="auto">
          <a:xfrm rot="18900000" flipH="1">
            <a:off x="7252356" y="3844059"/>
            <a:ext cx="452563"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grpSp>
        <p:nvGrpSpPr>
          <p:cNvPr id="57" name="Group 56">
            <a:extLst>
              <a:ext uri="{FF2B5EF4-FFF2-40B4-BE49-F238E27FC236}">
                <a16:creationId xmlns:a16="http://schemas.microsoft.com/office/drawing/2014/main" id="{B80D101A-DAD8-4C30-822C-26F176D02E2C}"/>
              </a:ext>
            </a:extLst>
          </p:cNvPr>
          <p:cNvGrpSpPr/>
          <p:nvPr/>
        </p:nvGrpSpPr>
        <p:grpSpPr>
          <a:xfrm>
            <a:off x="8928309" y="3010398"/>
            <a:ext cx="2679832" cy="1443810"/>
            <a:chOff x="9106531" y="3070266"/>
            <a:chExt cx="2733568" cy="1472761"/>
          </a:xfrm>
        </p:grpSpPr>
        <p:sp>
          <p:nvSpPr>
            <p:cNvPr id="58" name="Freeform 11">
              <a:extLst>
                <a:ext uri="{FF2B5EF4-FFF2-40B4-BE49-F238E27FC236}">
                  <a16:creationId xmlns:a16="http://schemas.microsoft.com/office/drawing/2014/main" id="{280321F5-6AE7-4636-89E7-156184BF42EF}"/>
                </a:ext>
              </a:extLst>
            </p:cNvPr>
            <p:cNvSpPr>
              <a:spLocks/>
            </p:cNvSpPr>
            <p:nvPr/>
          </p:nvSpPr>
          <p:spPr bwMode="auto">
            <a:xfrm>
              <a:off x="10795935"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59" name="Freeform 11">
              <a:extLst>
                <a:ext uri="{FF2B5EF4-FFF2-40B4-BE49-F238E27FC236}">
                  <a16:creationId xmlns:a16="http://schemas.microsoft.com/office/drawing/2014/main" id="{42F9F5FA-853C-45C9-B894-11F38E1F1837}"/>
                </a:ext>
              </a:extLst>
            </p:cNvPr>
            <p:cNvSpPr>
              <a:spLocks/>
            </p:cNvSpPr>
            <p:nvPr/>
          </p:nvSpPr>
          <p:spPr bwMode="auto">
            <a:xfrm>
              <a:off x="9584826" y="3576461"/>
              <a:ext cx="565870" cy="361937"/>
            </a:xfrm>
            <a:custGeom>
              <a:avLst/>
              <a:gdLst>
                <a:gd name="T0" fmla="*/ 752 w 1651"/>
                <a:gd name="T1" fmla="*/ 1056 h 1056"/>
                <a:gd name="T2" fmla="*/ 0 w 1651"/>
                <a:gd name="T3" fmla="*/ 1056 h 1056"/>
                <a:gd name="T4" fmla="*/ 0 w 1651"/>
                <a:gd name="T5" fmla="*/ 153 h 1056"/>
                <a:gd name="T6" fmla="*/ 452 w 1651"/>
                <a:gd name="T7" fmla="*/ 153 h 1056"/>
                <a:gd name="T8" fmla="*/ 452 w 1651"/>
                <a:gd name="T9" fmla="*/ 755 h 1056"/>
                <a:gd name="T10" fmla="*/ 360 w 1651"/>
                <a:gd name="T11" fmla="*/ 755 h 1056"/>
                <a:gd name="T12" fmla="*/ 452 w 1651"/>
                <a:gd name="T13" fmla="*/ 755 h 1056"/>
                <a:gd name="T14" fmla="*/ 452 w 1651"/>
                <a:gd name="T15" fmla="*/ 0 h 1056"/>
                <a:gd name="T16" fmla="*/ 1199 w 1651"/>
                <a:gd name="T17" fmla="*/ 0 h 1056"/>
                <a:gd name="T18" fmla="*/ 1199 w 1651"/>
                <a:gd name="T19" fmla="*/ 755 h 1056"/>
                <a:gd name="T20" fmla="*/ 1291 w 1651"/>
                <a:gd name="T21" fmla="*/ 755 h 1056"/>
                <a:gd name="T22" fmla="*/ 1199 w 1651"/>
                <a:gd name="T23" fmla="*/ 755 h 1056"/>
                <a:gd name="T24" fmla="*/ 1199 w 1651"/>
                <a:gd name="T25" fmla="*/ 153 h 1056"/>
                <a:gd name="T26" fmla="*/ 1651 w 1651"/>
                <a:gd name="T27" fmla="*/ 153 h 1056"/>
                <a:gd name="T28" fmla="*/ 1651 w 1651"/>
                <a:gd name="T29" fmla="*/ 1056 h 1056"/>
                <a:gd name="T30" fmla="*/ 900 w 1651"/>
                <a:gd name="T31" fmla="*/ 1056 h 1056"/>
                <a:gd name="T32" fmla="*/ 900 w 1651"/>
                <a:gd name="T33" fmla="*/ 751 h 1056"/>
                <a:gd name="T34" fmla="*/ 752 w 1651"/>
                <a:gd name="T35" fmla="*/ 751 h 1056"/>
                <a:gd name="T36" fmla="*/ 752 w 1651"/>
                <a:gd name="T37" fmla="*/ 1056 h 10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51" h="1056">
                  <a:moveTo>
                    <a:pt x="752" y="1056"/>
                  </a:moveTo>
                  <a:lnTo>
                    <a:pt x="0" y="1056"/>
                  </a:lnTo>
                  <a:lnTo>
                    <a:pt x="0" y="153"/>
                  </a:lnTo>
                  <a:lnTo>
                    <a:pt x="452" y="153"/>
                  </a:lnTo>
                  <a:lnTo>
                    <a:pt x="452" y="755"/>
                  </a:lnTo>
                  <a:lnTo>
                    <a:pt x="360" y="755"/>
                  </a:lnTo>
                  <a:lnTo>
                    <a:pt x="452" y="755"/>
                  </a:lnTo>
                  <a:lnTo>
                    <a:pt x="452" y="0"/>
                  </a:lnTo>
                  <a:lnTo>
                    <a:pt x="1199" y="0"/>
                  </a:lnTo>
                  <a:lnTo>
                    <a:pt x="1199" y="755"/>
                  </a:lnTo>
                  <a:lnTo>
                    <a:pt x="1291" y="755"/>
                  </a:lnTo>
                  <a:lnTo>
                    <a:pt x="1199" y="755"/>
                  </a:lnTo>
                  <a:lnTo>
                    <a:pt x="1199" y="153"/>
                  </a:lnTo>
                  <a:lnTo>
                    <a:pt x="1651" y="153"/>
                  </a:lnTo>
                  <a:lnTo>
                    <a:pt x="1651" y="1056"/>
                  </a:lnTo>
                  <a:lnTo>
                    <a:pt x="900" y="1056"/>
                  </a:lnTo>
                  <a:lnTo>
                    <a:pt x="900" y="751"/>
                  </a:lnTo>
                  <a:lnTo>
                    <a:pt x="752" y="751"/>
                  </a:lnTo>
                  <a:lnTo>
                    <a:pt x="752" y="1056"/>
                  </a:lnTo>
                  <a:close/>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353535"/>
                </a:solidFill>
                <a:latin typeface="Segoe UI Semilight"/>
              </a:endParaRPr>
            </a:p>
          </p:txBody>
        </p:sp>
        <p:sp>
          <p:nvSpPr>
            <p:cNvPr id="60" name="Freeform: Shape 59">
              <a:extLst>
                <a:ext uri="{FF2B5EF4-FFF2-40B4-BE49-F238E27FC236}">
                  <a16:creationId xmlns:a16="http://schemas.microsoft.com/office/drawing/2014/main" id="{B6D0A0CC-A0D2-4BEF-A5C4-651286212B38}"/>
                </a:ext>
              </a:extLst>
            </p:cNvPr>
            <p:cNvSpPr/>
            <p:nvPr/>
          </p:nvSpPr>
          <p:spPr bwMode="auto">
            <a:xfrm>
              <a:off x="10242497" y="3757429"/>
              <a:ext cx="461638" cy="0"/>
            </a:xfrm>
            <a:custGeom>
              <a:avLst/>
              <a:gdLst>
                <a:gd name="connsiteX0" fmla="*/ 0 w 461638"/>
                <a:gd name="connsiteY0" fmla="*/ 0 h 0"/>
                <a:gd name="connsiteX1" fmla="*/ 461638 w 461638"/>
                <a:gd name="connsiteY1" fmla="*/ 0 h 0"/>
              </a:gdLst>
              <a:ahLst/>
              <a:cxnLst>
                <a:cxn ang="0">
                  <a:pos x="connsiteX0" y="connsiteY0"/>
                </a:cxn>
                <a:cxn ang="0">
                  <a:pos x="connsiteX1" y="connsiteY1"/>
                </a:cxn>
              </a:cxnLst>
              <a:rect l="l" t="t" r="r" b="b"/>
              <a:pathLst>
                <a:path w="461638">
                  <a:moveTo>
                    <a:pt x="0" y="0"/>
                  </a:moveTo>
                  <a:lnTo>
                    <a:pt x="461638" y="0"/>
                  </a:lnTo>
                </a:path>
              </a:pathLst>
            </a:custGeom>
            <a:noFill/>
            <a:ln w="19050">
              <a:solidFill>
                <a:schemeClr val="bg1">
                  <a:lumMod val="65000"/>
                </a:schemeClr>
              </a:solidFill>
              <a:headEnd type="arrow" w="lg" len="sm"/>
              <a:tailEnd type="arrow" w="lg" len="sm"/>
            </a:ln>
            <a:effectLst/>
          </p:spPr>
          <p:style>
            <a:lnRef idx="1">
              <a:schemeClr val="accent2"/>
            </a:lnRef>
            <a:fillRef idx="3">
              <a:schemeClr val="accent2"/>
            </a:fillRef>
            <a:effectRef idx="2">
              <a:schemeClr val="accent2"/>
            </a:effectRef>
            <a:fontRef idx="minor">
              <a:schemeClr val="lt1"/>
            </a:fontRef>
          </p:style>
          <p:txBody>
            <a:bodyPr rtlCol="0" anchor="ctr"/>
            <a:lstStyle/>
            <a:p>
              <a:pPr algn="ctr" defTabSz="914367"/>
              <a:endParaRPr lang="en-US" sz="1765">
                <a:solidFill>
                  <a:srgbClr val="FFFFFF"/>
                </a:solidFill>
                <a:latin typeface="Segoe UI Semilight"/>
              </a:endParaRPr>
            </a:p>
          </p:txBody>
        </p:sp>
        <p:sp>
          <p:nvSpPr>
            <p:cNvPr id="61" name="Rectangle 60">
              <a:extLst>
                <a:ext uri="{FF2B5EF4-FFF2-40B4-BE49-F238E27FC236}">
                  <a16:creationId xmlns:a16="http://schemas.microsoft.com/office/drawing/2014/main" id="{E8875171-2314-40FB-9344-47A3C8E51991}"/>
                </a:ext>
              </a:extLst>
            </p:cNvPr>
            <p:cNvSpPr/>
            <p:nvPr/>
          </p:nvSpPr>
          <p:spPr bwMode="auto">
            <a:xfrm>
              <a:off x="9106531" y="3070266"/>
              <a:ext cx="2733568" cy="1285513"/>
            </a:xfrm>
            <a:prstGeom prst="rect">
              <a:avLst/>
            </a:prstGeom>
            <a:noFill/>
            <a:ln w="15875">
              <a:solidFill>
                <a:schemeClr val="bg2">
                  <a:lumMod val="50000"/>
                </a:schemeClr>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38"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Semilight"/>
                <a:cs typeface="Segoe UI" pitchFamily="34" charset="0"/>
              </a:endParaRPr>
            </a:p>
          </p:txBody>
        </p:sp>
        <p:sp>
          <p:nvSpPr>
            <p:cNvPr id="62" name="Rectangle 61">
              <a:extLst>
                <a:ext uri="{FF2B5EF4-FFF2-40B4-BE49-F238E27FC236}">
                  <a16:creationId xmlns:a16="http://schemas.microsoft.com/office/drawing/2014/main" id="{49D5B7E3-012D-40F8-BB67-0DB1D461D4DF}"/>
                </a:ext>
              </a:extLst>
            </p:cNvPr>
            <p:cNvSpPr/>
            <p:nvPr/>
          </p:nvSpPr>
          <p:spPr bwMode="auto">
            <a:xfrm>
              <a:off x="10056041" y="4184944"/>
              <a:ext cx="923602" cy="358083"/>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13938" fontAlgn="base">
                <a:lnSpc>
                  <a:spcPct val="90000"/>
                </a:lnSpc>
                <a:spcBef>
                  <a:spcPct val="0"/>
                </a:spcBef>
                <a:spcAft>
                  <a:spcPct val="0"/>
                </a:spcAft>
                <a:defRPr/>
              </a:pPr>
              <a:r>
                <a:rPr lang="en-US" sz="1176" kern="0" dirty="0">
                  <a:gradFill>
                    <a:gsLst>
                      <a:gs pos="1770">
                        <a:srgbClr val="353535"/>
                      </a:gs>
                      <a:gs pos="98000">
                        <a:srgbClr val="353535"/>
                      </a:gs>
                    </a:gsLst>
                    <a:lin ang="5400000" scaled="0"/>
                  </a:gradFill>
                  <a:latin typeface="Segoe UI Semibold" panose="020B0702040204020203" pitchFamily="34" charset="0"/>
                  <a:cs typeface="Segoe UI Semibold" panose="020B0702040204020203" pitchFamily="34" charset="0"/>
                </a:rPr>
                <a:t>Region 1</a:t>
              </a:r>
            </a:p>
          </p:txBody>
        </p:sp>
      </p:grpSp>
      <p:grpSp>
        <p:nvGrpSpPr>
          <p:cNvPr id="66" name="Group 65">
            <a:extLst>
              <a:ext uri="{FF2B5EF4-FFF2-40B4-BE49-F238E27FC236}">
                <a16:creationId xmlns:a16="http://schemas.microsoft.com/office/drawing/2014/main" id="{E5BAB174-5633-42E0-8E8F-F17C311EDCDC}"/>
              </a:ext>
            </a:extLst>
          </p:cNvPr>
          <p:cNvGrpSpPr/>
          <p:nvPr/>
        </p:nvGrpSpPr>
        <p:grpSpPr>
          <a:xfrm>
            <a:off x="8813878" y="2062169"/>
            <a:ext cx="1638998" cy="546789"/>
            <a:chOff x="5630888" y="2103022"/>
            <a:chExt cx="1671864" cy="557754"/>
          </a:xfrm>
        </p:grpSpPr>
        <p:sp>
          <p:nvSpPr>
            <p:cNvPr id="67" name="Rectangle 362">
              <a:extLst>
                <a:ext uri="{FF2B5EF4-FFF2-40B4-BE49-F238E27FC236}">
                  <a16:creationId xmlns:a16="http://schemas.microsoft.com/office/drawing/2014/main" id="{E7263966-0957-4ABB-BDB6-5F35CEB133F1}"/>
                </a:ext>
              </a:extLst>
            </p:cNvPr>
            <p:cNvSpPr>
              <a:spLocks noChangeArrowheads="1"/>
            </p:cNvSpPr>
            <p:nvPr/>
          </p:nvSpPr>
          <p:spPr bwMode="auto">
            <a:xfrm>
              <a:off x="5630888" y="2103022"/>
              <a:ext cx="1308207"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Semibold" panose="020B0702040204020203" pitchFamily="34" charset="0"/>
                  <a:cs typeface="Segoe UI Semibold" panose="020B0702040204020203" pitchFamily="34" charset="0"/>
                </a:rPr>
                <a:t>Rapid Recovery</a:t>
              </a:r>
            </a:p>
          </p:txBody>
        </p:sp>
        <p:sp>
          <p:nvSpPr>
            <p:cNvPr id="68" name="Rectangle 365">
              <a:extLst>
                <a:ext uri="{FF2B5EF4-FFF2-40B4-BE49-F238E27FC236}">
                  <a16:creationId xmlns:a16="http://schemas.microsoft.com/office/drawing/2014/main" id="{4E11EA80-5115-4DC3-93C6-9C3CB1684CF3}"/>
                </a:ext>
              </a:extLst>
            </p:cNvPr>
            <p:cNvSpPr>
              <a:spLocks noChangeArrowheads="1"/>
            </p:cNvSpPr>
            <p:nvPr/>
          </p:nvSpPr>
          <p:spPr bwMode="auto">
            <a:xfrm>
              <a:off x="5630888" y="2353062"/>
              <a:ext cx="1671864" cy="307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89642" tIns="44821" rIns="89642" bIns="44821"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914367" eaLnBrk="1" hangingPunct="1"/>
              <a:r>
                <a:rPr lang="en-US" altLang="en-US" sz="1372" dirty="0">
                  <a:gradFill>
                    <a:gsLst>
                      <a:gs pos="78761">
                        <a:srgbClr val="353535"/>
                      </a:gs>
                      <a:gs pos="0">
                        <a:srgbClr val="353535"/>
                      </a:gs>
                    </a:gsLst>
                    <a:lin ang="5400000" scaled="0"/>
                  </a:gradFill>
                  <a:latin typeface="Segoe UI" panose="020B0502040204020203" pitchFamily="34" charset="0"/>
                  <a:cs typeface="Segoe UI" panose="020B0502040204020203" pitchFamily="34" charset="0"/>
                </a:rPr>
                <a:t>Traffic Manager/ASR</a:t>
              </a:r>
              <a:endParaRPr lang="en-US" altLang="en-US" sz="1372" dirty="0">
                <a:gradFill>
                  <a:gsLst>
                    <a:gs pos="78761">
                      <a:srgbClr val="353535"/>
                    </a:gs>
                    <a:gs pos="0">
                      <a:srgbClr val="353535"/>
                    </a:gs>
                  </a:gsLst>
                  <a:lin ang="5400000" scaled="0"/>
                </a:gradFill>
                <a:latin typeface="Segoe UI Semilight"/>
              </a:endParaRPr>
            </a:p>
          </p:txBody>
        </p:sp>
      </p:grpSp>
    </p:spTree>
    <p:extLst>
      <p:ext uri="{BB962C8B-B14F-4D97-AF65-F5344CB8AC3E}">
        <p14:creationId xmlns:p14="http://schemas.microsoft.com/office/powerpoint/2010/main" val="26153083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400"/>
                                        <p:tgtEl>
                                          <p:spTgt spid="13"/>
                                        </p:tgtEl>
                                      </p:cBhvr>
                                    </p:animEffect>
                                  </p:childTnLst>
                                </p:cTn>
                              </p:par>
                              <p:par>
                                <p:cTn id="8" presetID="42" presetClass="path" presetSubtype="0" decel="100000" fill="hold" nodeType="withEffect">
                                  <p:stCondLst>
                                    <p:cond delay="300"/>
                                  </p:stCondLst>
                                  <p:childTnLst>
                                    <p:animMotion origin="layout" path="M 0 -1.35724E-6 L 0 0.09623 " pathEditMode="relative" rAng="0" ptsTypes="AA">
                                      <p:cBhvr>
                                        <p:cTn id="9" dur="700" spd="-100000" fill="hold"/>
                                        <p:tgtEl>
                                          <p:spTgt spid="13"/>
                                        </p:tgtEl>
                                        <p:attrNameLst>
                                          <p:attrName>ppt_x</p:attrName>
                                          <p:attrName>ppt_y</p:attrName>
                                        </p:attrNameLst>
                                      </p:cBhvr>
                                      <p:rCtr x="0" y="4812"/>
                                    </p:animMotion>
                                  </p:childTnLst>
                                </p:cTn>
                              </p:par>
                              <p:par>
                                <p:cTn id="10" presetID="22" presetClass="entr" presetSubtype="8" fill="hold" grpId="0" nodeType="withEffect">
                                  <p:stCondLst>
                                    <p:cond delay="50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500"/>
                                        <p:tgtEl>
                                          <p:spTgt spid="28"/>
                                        </p:tgtEl>
                                      </p:cBhvr>
                                    </p:animEffect>
                                  </p:childTnLst>
                                </p:cTn>
                              </p:par>
                              <p:par>
                                <p:cTn id="13" presetID="22" presetClass="entr" presetSubtype="8" fill="hold" grpId="0" nodeType="withEffect">
                                  <p:stCondLst>
                                    <p:cond delay="50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10" presetClass="entr" presetSubtype="0" fill="hold" nodeType="withEffect">
                                  <p:stCondLst>
                                    <p:cond delay="9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400"/>
                                        <p:tgtEl>
                                          <p:spTgt spid="10"/>
                                        </p:tgtEl>
                                      </p:cBhvr>
                                    </p:animEffect>
                                  </p:childTnLst>
                                </p:cTn>
                              </p:par>
                              <p:par>
                                <p:cTn id="19" presetID="10" presetClass="entr" presetSubtype="0" fill="hold" grpId="0" nodeType="withEffect">
                                  <p:stCondLst>
                                    <p:cond delay="9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64" presetClass="path" presetSubtype="0" decel="100000" fill="hold" nodeType="withEffect">
                                  <p:stCondLst>
                                    <p:cond delay="600"/>
                                  </p:stCondLst>
                                  <p:childTnLst>
                                    <p:animMotion origin="layout" path="M -1.77942E-6 2.02451E-6 L -1.77942E-6 -0.10327 " pathEditMode="relative" rAng="0" ptsTypes="AA">
                                      <p:cBhvr>
                                        <p:cTn id="23" dur="700" spd="-100000" fill="hold"/>
                                        <p:tgtEl>
                                          <p:spTgt spid="10"/>
                                        </p:tgtEl>
                                        <p:attrNameLst>
                                          <p:attrName>ppt_x</p:attrName>
                                          <p:attrName>ppt_y</p:attrName>
                                        </p:attrNameLst>
                                      </p:cBhvr>
                                      <p:rCtr x="0" y="-5175"/>
                                    </p:animMotion>
                                  </p:childTnLst>
                                </p:cTn>
                              </p:par>
                              <p:par>
                                <p:cTn id="24" presetID="22" presetClass="entr" presetSubtype="8" fill="hold" grpId="0" nodeType="withEffect">
                                  <p:stCondLst>
                                    <p:cond delay="50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1500"/>
                                        <p:tgtEl>
                                          <p:spTgt spid="5"/>
                                        </p:tgtEl>
                                      </p:cBhvr>
                                    </p:animEffect>
                                  </p:childTnLst>
                                </p:cTn>
                              </p:par>
                              <p:par>
                                <p:cTn id="27" presetID="10" presetClass="entr" presetSubtype="0" fill="hold" nodeType="withEffect">
                                  <p:stCondLst>
                                    <p:cond delay="70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400"/>
                                        <p:tgtEl>
                                          <p:spTgt spid="32"/>
                                        </p:tgtEl>
                                      </p:cBhvr>
                                    </p:animEffect>
                                  </p:childTnLst>
                                </p:cTn>
                              </p:par>
                              <p:par>
                                <p:cTn id="30" presetID="42" presetClass="path" presetSubtype="0" decel="100000" fill="hold" nodeType="withEffect">
                                  <p:stCondLst>
                                    <p:cond delay="400"/>
                                  </p:stCondLst>
                                  <p:childTnLst>
                                    <p:animMotion origin="layout" path="M 0 -1.35724E-6 L 0 0.09623 " pathEditMode="relative" rAng="0" ptsTypes="AA">
                                      <p:cBhvr>
                                        <p:cTn id="31" dur="700" spd="-100000" fill="hold"/>
                                        <p:tgtEl>
                                          <p:spTgt spid="32"/>
                                        </p:tgtEl>
                                        <p:attrNameLst>
                                          <p:attrName>ppt_x</p:attrName>
                                          <p:attrName>ppt_y</p:attrName>
                                        </p:attrNameLst>
                                      </p:cBhvr>
                                      <p:rCtr x="0" y="4812"/>
                                    </p:animMotion>
                                  </p:childTnLst>
                                </p:cTn>
                              </p:par>
                              <p:par>
                                <p:cTn id="32" presetID="10" presetClass="entr" presetSubtype="0" fill="hold" nodeType="withEffect">
                                  <p:stCondLst>
                                    <p:cond delay="80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400"/>
                                        <p:tgtEl>
                                          <p:spTgt spid="35"/>
                                        </p:tgtEl>
                                      </p:cBhvr>
                                    </p:animEffect>
                                  </p:childTnLst>
                                </p:cTn>
                              </p:par>
                              <p:par>
                                <p:cTn id="35" presetID="42" presetClass="path" presetSubtype="0" decel="100000" fill="hold" nodeType="withEffect">
                                  <p:stCondLst>
                                    <p:cond delay="500"/>
                                  </p:stCondLst>
                                  <p:childTnLst>
                                    <p:animMotion origin="layout" path="M 0 -1.35724E-6 L 0 0.09623 " pathEditMode="relative" rAng="0" ptsTypes="AA">
                                      <p:cBhvr>
                                        <p:cTn id="36" dur="700" spd="-100000" fill="hold"/>
                                        <p:tgtEl>
                                          <p:spTgt spid="35"/>
                                        </p:tgtEl>
                                        <p:attrNameLst>
                                          <p:attrName>ppt_x</p:attrName>
                                          <p:attrName>ppt_y</p:attrName>
                                        </p:attrNameLst>
                                      </p:cBhvr>
                                      <p:rCtr x="0" y="4812"/>
                                    </p:animMotion>
                                  </p:childTnLst>
                                </p:cTn>
                              </p:par>
                              <p:par>
                                <p:cTn id="37" presetID="22" presetClass="entr" presetSubtype="8" fill="hold" grpId="0" nodeType="withEffect">
                                  <p:stCondLst>
                                    <p:cond delay="600"/>
                                  </p:stCondLst>
                                  <p:childTnLst>
                                    <p:set>
                                      <p:cBhvr>
                                        <p:cTn id="38" dur="1" fill="hold">
                                          <p:stCondLst>
                                            <p:cond delay="0"/>
                                          </p:stCondLst>
                                        </p:cTn>
                                        <p:tgtEl>
                                          <p:spTgt spid="29"/>
                                        </p:tgtEl>
                                        <p:attrNameLst>
                                          <p:attrName>style.visibility</p:attrName>
                                        </p:attrNameLst>
                                      </p:cBhvr>
                                      <p:to>
                                        <p:strVal val="visible"/>
                                      </p:to>
                                    </p:set>
                                    <p:animEffect transition="in" filter="wipe(left)">
                                      <p:cBhvr>
                                        <p:cTn id="39" dur="500"/>
                                        <p:tgtEl>
                                          <p:spTgt spid="29"/>
                                        </p:tgtEl>
                                      </p:cBhvr>
                                    </p:animEffect>
                                  </p:childTnLst>
                                </p:cTn>
                              </p:par>
                              <p:par>
                                <p:cTn id="40" presetID="22" presetClass="entr" presetSubtype="8" fill="hold" grpId="0" nodeType="withEffect">
                                  <p:stCondLst>
                                    <p:cond delay="70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par>
                                <p:cTn id="43" presetID="22" presetClass="entr" presetSubtype="8" fill="hold" grpId="0" nodeType="withEffect">
                                  <p:stCondLst>
                                    <p:cond delay="800"/>
                                  </p:stCondLst>
                                  <p:childTnLst>
                                    <p:set>
                                      <p:cBhvr>
                                        <p:cTn id="44" dur="1" fill="hold">
                                          <p:stCondLst>
                                            <p:cond delay="0"/>
                                          </p:stCondLst>
                                        </p:cTn>
                                        <p:tgtEl>
                                          <p:spTgt spid="31"/>
                                        </p:tgtEl>
                                        <p:attrNameLst>
                                          <p:attrName>style.visibility</p:attrName>
                                        </p:attrNameLst>
                                      </p:cBhvr>
                                      <p:to>
                                        <p:strVal val="visible"/>
                                      </p:to>
                                    </p:set>
                                    <p:animEffect transition="in" filter="wipe(left)">
                                      <p:cBhvr>
                                        <p:cTn id="45" dur="500"/>
                                        <p:tgtEl>
                                          <p:spTgt spid="31"/>
                                        </p:tgtEl>
                                      </p:cBhvr>
                                    </p:animEffect>
                                  </p:childTnLst>
                                </p:cTn>
                              </p:par>
                              <p:par>
                                <p:cTn id="46" presetID="22" presetClass="entr" presetSubtype="8" fill="hold" grpId="0" nodeType="withEffect">
                                  <p:stCondLst>
                                    <p:cond delay="600"/>
                                  </p:stCondLst>
                                  <p:childTnLst>
                                    <p:set>
                                      <p:cBhvr>
                                        <p:cTn id="47" dur="1" fill="hold">
                                          <p:stCondLst>
                                            <p:cond delay="0"/>
                                          </p:stCondLst>
                                        </p:cTn>
                                        <p:tgtEl>
                                          <p:spTgt spid="7"/>
                                        </p:tgtEl>
                                        <p:attrNameLst>
                                          <p:attrName>style.visibility</p:attrName>
                                        </p:attrNameLst>
                                      </p:cBhvr>
                                      <p:to>
                                        <p:strVal val="visible"/>
                                      </p:to>
                                    </p:set>
                                    <p:animEffect transition="in" filter="wipe(left)">
                                      <p:cBhvr>
                                        <p:cTn id="48" dur="500"/>
                                        <p:tgtEl>
                                          <p:spTgt spid="7"/>
                                        </p:tgtEl>
                                      </p:cBhvr>
                                    </p:animEffect>
                                  </p:childTnLst>
                                </p:cTn>
                              </p:par>
                              <p:par>
                                <p:cTn id="49" presetID="22" presetClass="entr" presetSubtype="8" fill="hold" grpId="0" nodeType="withEffect">
                                  <p:stCondLst>
                                    <p:cond delay="70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par>
                                <p:cTn id="52" presetID="22" presetClass="entr" presetSubtype="8" fill="hold" grpId="0" nodeType="withEffect">
                                  <p:stCondLst>
                                    <p:cond delay="70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par>
                                <p:cTn id="55" presetID="10" presetClass="entr" presetSubtype="0" fill="hold" nodeType="withEffect">
                                  <p:stCondLst>
                                    <p:cond delay="100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400"/>
                                        <p:tgtEl>
                                          <p:spTgt spid="16"/>
                                        </p:tgtEl>
                                      </p:cBhvr>
                                    </p:animEffect>
                                  </p:childTnLst>
                                </p:cTn>
                              </p:par>
                              <p:par>
                                <p:cTn id="58" presetID="64" presetClass="path" presetSubtype="0" decel="100000" fill="hold" nodeType="withEffect">
                                  <p:stCondLst>
                                    <p:cond delay="700"/>
                                  </p:stCondLst>
                                  <p:childTnLst>
                                    <p:animMotion origin="layout" path="M 2.71926E-7 3.87199E-6 L 2.71926E-7 -0.10327 " pathEditMode="relative" rAng="0" ptsTypes="AA">
                                      <p:cBhvr>
                                        <p:cTn id="59" dur="700" spd="-100000" fill="hold"/>
                                        <p:tgtEl>
                                          <p:spTgt spid="16"/>
                                        </p:tgtEl>
                                        <p:attrNameLst>
                                          <p:attrName>ppt_x</p:attrName>
                                          <p:attrName>ppt_y</p:attrName>
                                        </p:attrNameLst>
                                      </p:cBhvr>
                                      <p:rCtr x="0" y="-5175"/>
                                    </p:animMotion>
                                  </p:childTnLst>
                                </p:cTn>
                              </p:par>
                              <p:par>
                                <p:cTn id="60" presetID="10" presetClass="entr" presetSubtype="0" fill="hold" nodeType="withEffect">
                                  <p:stCondLst>
                                    <p:cond delay="1100"/>
                                  </p:stCondLst>
                                  <p:childTnLst>
                                    <p:set>
                                      <p:cBhvr>
                                        <p:cTn id="61" dur="1" fill="hold">
                                          <p:stCondLst>
                                            <p:cond delay="0"/>
                                          </p:stCondLst>
                                        </p:cTn>
                                        <p:tgtEl>
                                          <p:spTgt spid="20"/>
                                        </p:tgtEl>
                                        <p:attrNameLst>
                                          <p:attrName>style.visibility</p:attrName>
                                        </p:attrNameLst>
                                      </p:cBhvr>
                                      <p:to>
                                        <p:strVal val="visible"/>
                                      </p:to>
                                    </p:set>
                                    <p:animEffect transition="in" filter="fade">
                                      <p:cBhvr>
                                        <p:cTn id="62" dur="400"/>
                                        <p:tgtEl>
                                          <p:spTgt spid="20"/>
                                        </p:tgtEl>
                                      </p:cBhvr>
                                    </p:animEffect>
                                  </p:childTnLst>
                                </p:cTn>
                              </p:par>
                              <p:par>
                                <p:cTn id="63" presetID="64" presetClass="path" presetSubtype="0" decel="100000" fill="hold" nodeType="withEffect">
                                  <p:stCondLst>
                                    <p:cond delay="800"/>
                                  </p:stCondLst>
                                  <p:childTnLst>
                                    <p:animMotion origin="layout" path="M 2.79842E-6 2.18793E-6 L 2.79842E-6 -0.10327 " pathEditMode="relative" rAng="0" ptsTypes="AA">
                                      <p:cBhvr>
                                        <p:cTn id="64" dur="700" spd="-100000" fill="hold"/>
                                        <p:tgtEl>
                                          <p:spTgt spid="20"/>
                                        </p:tgtEl>
                                        <p:attrNameLst>
                                          <p:attrName>ppt_x</p:attrName>
                                          <p:attrName>ppt_y</p:attrName>
                                        </p:attrNameLst>
                                      </p:cBhvr>
                                      <p:rCtr x="0" y="-5175"/>
                                    </p:animMotion>
                                  </p:childTnLst>
                                </p:cTn>
                              </p:par>
                              <p:par>
                                <p:cTn id="65" presetID="10" presetClass="entr" presetSubtype="0" fill="hold" nodeType="withEffect">
                                  <p:stCondLst>
                                    <p:cond delay="120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400"/>
                                        <p:tgtEl>
                                          <p:spTgt spid="24"/>
                                        </p:tgtEl>
                                      </p:cBhvr>
                                    </p:animEffect>
                                  </p:childTnLst>
                                </p:cTn>
                              </p:par>
                              <p:par>
                                <p:cTn id="68" presetID="64" presetClass="path" presetSubtype="0" decel="100000" fill="hold" nodeType="withEffect">
                                  <p:stCondLst>
                                    <p:cond delay="900"/>
                                  </p:stCondLst>
                                  <p:childTnLst>
                                    <p:animMotion origin="layout" path="M 4.50913E-6 -1.73854E-6 L 4.50913E-6 -0.10327 " pathEditMode="relative" rAng="0" ptsTypes="AA">
                                      <p:cBhvr>
                                        <p:cTn id="69" dur="700" spd="-100000" fill="hold"/>
                                        <p:tgtEl>
                                          <p:spTgt spid="24"/>
                                        </p:tgtEl>
                                        <p:attrNameLst>
                                          <p:attrName>ppt_x</p:attrName>
                                          <p:attrName>ppt_y</p:attrName>
                                        </p:attrNameLst>
                                      </p:cBhvr>
                                      <p:rCtr x="0" y="-5175"/>
                                    </p:animMotion>
                                  </p:childTnLst>
                                </p:cTn>
                              </p:par>
                              <p:par>
                                <p:cTn id="70" presetID="10" presetClass="entr" presetSubtype="0" fill="hold" nodeType="withEffect">
                                  <p:stCondLst>
                                    <p:cond delay="100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par>
                                <p:cTn id="73" presetID="10" presetClass="entr" presetSubtype="0" fill="hold" nodeType="withEffect">
                                  <p:stCondLst>
                                    <p:cond delay="1100"/>
                                  </p:stCondLst>
                                  <p:childTnLst>
                                    <p:set>
                                      <p:cBhvr>
                                        <p:cTn id="74" dur="1" fill="hold">
                                          <p:stCondLst>
                                            <p:cond delay="0"/>
                                          </p:stCondLst>
                                        </p:cTn>
                                        <p:tgtEl>
                                          <p:spTgt spid="50"/>
                                        </p:tgtEl>
                                        <p:attrNameLst>
                                          <p:attrName>style.visibility</p:attrName>
                                        </p:attrNameLst>
                                      </p:cBhvr>
                                      <p:to>
                                        <p:strVal val="visible"/>
                                      </p:to>
                                    </p:set>
                                    <p:animEffect transition="in" filter="fade">
                                      <p:cBhvr>
                                        <p:cTn id="75" dur="500"/>
                                        <p:tgtEl>
                                          <p:spTgt spid="50"/>
                                        </p:tgtEl>
                                      </p:cBhvr>
                                    </p:animEffect>
                                  </p:childTnLst>
                                </p:cTn>
                              </p:par>
                              <p:par>
                                <p:cTn id="76" presetID="10" presetClass="entr" presetSubtype="0" fill="hold" nodeType="withEffect">
                                  <p:stCondLst>
                                    <p:cond delay="120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par>
                                <p:cTn id="79" presetID="10" presetClass="entr" presetSubtype="0" fill="hold" grpId="0" nodeType="withEffect">
                                  <p:stCondLst>
                                    <p:cond delay="110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10" presetClass="entr" presetSubtype="0" fill="hold" grpId="0" nodeType="withEffect">
                                  <p:stCondLst>
                                    <p:cond delay="110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1100"/>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500"/>
                                        <p:tgtEl>
                                          <p:spTgt spid="55"/>
                                        </p:tgtEl>
                                      </p:cBhvr>
                                    </p:animEffect>
                                  </p:childTnLst>
                                </p:cTn>
                              </p:par>
                              <p:par>
                                <p:cTn id="88" presetID="10" presetClass="entr" presetSubtype="0" fill="hold" nodeType="withEffect">
                                  <p:stCondLst>
                                    <p:cond delay="800"/>
                                  </p:stCondLst>
                                  <p:childTnLst>
                                    <p:set>
                                      <p:cBhvr>
                                        <p:cTn id="89" dur="1" fill="hold">
                                          <p:stCondLst>
                                            <p:cond delay="0"/>
                                          </p:stCondLst>
                                        </p:cTn>
                                        <p:tgtEl>
                                          <p:spTgt spid="66"/>
                                        </p:tgtEl>
                                        <p:attrNameLst>
                                          <p:attrName>style.visibility</p:attrName>
                                        </p:attrNameLst>
                                      </p:cBhvr>
                                      <p:to>
                                        <p:strVal val="visible"/>
                                      </p:to>
                                    </p:set>
                                    <p:animEffect transition="in" filter="fade">
                                      <p:cBhvr>
                                        <p:cTn id="90" dur="400"/>
                                        <p:tgtEl>
                                          <p:spTgt spid="66"/>
                                        </p:tgtEl>
                                      </p:cBhvr>
                                    </p:animEffect>
                                  </p:childTnLst>
                                </p:cTn>
                              </p:par>
                              <p:par>
                                <p:cTn id="91" presetID="42" presetClass="path" presetSubtype="0" decel="100000" fill="hold" nodeType="withEffect">
                                  <p:stCondLst>
                                    <p:cond delay="500"/>
                                  </p:stCondLst>
                                  <p:childTnLst>
                                    <p:animMotion origin="layout" path="M 2.13711E-6 -2.91421E-6 L 2.13711E-6 0.09624 " pathEditMode="relative" rAng="0" ptsTypes="AA">
                                      <p:cBhvr>
                                        <p:cTn id="92" dur="700" spd="-100000" fill="hold"/>
                                        <p:tgtEl>
                                          <p:spTgt spid="66"/>
                                        </p:tgtEl>
                                        <p:attrNameLst>
                                          <p:attrName>ppt_x</p:attrName>
                                          <p:attrName>ppt_y</p:attrName>
                                        </p:attrNameLst>
                                      </p:cBhvr>
                                      <p:rCtr x="0" y="48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28" grpId="0" animBg="1"/>
      <p:bldP spid="29" grpId="0" animBg="1"/>
      <p:bldP spid="30" grpId="0" animBg="1"/>
      <p:bldP spid="31" grpId="0" animBg="1"/>
      <p:bldP spid="41"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rrowheads="1"/>
          </p:cNvPicPr>
          <p:nvPr/>
        </p:nvPicPr>
        <p:blipFill>
          <a:blip r:embed="rId3" cstate="print"/>
          <a:srcRect/>
          <a:stretch>
            <a:fillRect/>
          </a:stretch>
        </p:blipFill>
        <p:spPr bwMode="auto">
          <a:xfrm>
            <a:off x="1068126" y="1507595"/>
            <a:ext cx="3353008" cy="4855752"/>
          </a:xfrm>
          <a:prstGeom prst="rect">
            <a:avLst/>
          </a:prstGeom>
          <a:noFill/>
          <a:ln w="9525">
            <a:noFill/>
            <a:miter lim="800000"/>
            <a:headEnd/>
            <a:tailEnd/>
          </a:ln>
          <a:effectLst/>
        </p:spPr>
      </p:pic>
      <p:pic>
        <p:nvPicPr>
          <p:cNvPr id="19" name="Picture 18"/>
          <p:cNvPicPr>
            <a:picLocks noChangeArrowheads="1"/>
          </p:cNvPicPr>
          <p:nvPr/>
        </p:nvPicPr>
        <p:blipFill>
          <a:blip r:embed="rId3" cstate="print"/>
          <a:srcRect/>
          <a:stretch>
            <a:fillRect/>
          </a:stretch>
        </p:blipFill>
        <p:spPr bwMode="auto">
          <a:xfrm>
            <a:off x="1068126" y="1507595"/>
            <a:ext cx="3353008" cy="4855752"/>
          </a:xfrm>
          <a:prstGeom prst="rect">
            <a:avLst/>
          </a:prstGeom>
          <a:noFill/>
          <a:ln w="9525">
            <a:noFill/>
            <a:miter lim="800000"/>
            <a:headEnd/>
            <a:tailEnd/>
          </a:ln>
          <a:effectLst/>
        </p:spPr>
      </p:pic>
      <p:pic>
        <p:nvPicPr>
          <p:cNvPr id="20" name="Picture 19"/>
          <p:cNvPicPr>
            <a:picLocks noChangeArrowheads="1"/>
          </p:cNvPicPr>
          <p:nvPr/>
        </p:nvPicPr>
        <p:blipFill>
          <a:blip r:embed="rId3" cstate="print"/>
          <a:srcRect/>
          <a:stretch>
            <a:fillRect/>
          </a:stretch>
        </p:blipFill>
        <p:spPr bwMode="auto">
          <a:xfrm>
            <a:off x="1068126" y="1507595"/>
            <a:ext cx="3353008" cy="4855752"/>
          </a:xfrm>
          <a:prstGeom prst="rect">
            <a:avLst/>
          </a:prstGeom>
          <a:noFill/>
          <a:ln w="9525">
            <a:noFill/>
            <a:miter lim="800000"/>
            <a:headEnd/>
            <a:tailEnd/>
          </a:ln>
          <a:effectLst/>
        </p:spPr>
      </p:pic>
      <p:grpSp>
        <p:nvGrpSpPr>
          <p:cNvPr id="21" name="Group 20"/>
          <p:cNvGrpSpPr/>
          <p:nvPr/>
        </p:nvGrpSpPr>
        <p:grpSpPr>
          <a:xfrm>
            <a:off x="1068129" y="3543107"/>
            <a:ext cx="1899593" cy="1580524"/>
            <a:chOff x="1036347" y="2371447"/>
            <a:chExt cx="2607624" cy="2247949"/>
          </a:xfrm>
        </p:grpSpPr>
        <p:sp>
          <p:nvSpPr>
            <p:cNvPr id="22" name="Hexagon 21"/>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8" tIns="46610" rIns="93218" bIns="46610" numCol="1" rtlCol="0" anchor="ctr" anchorCtr="0" compatLnSpc="1">
              <a:prstTxWarp prst="textNoShape">
                <a:avLst/>
              </a:prstTxWarp>
            </a:bodyPr>
            <a:lstStyle/>
            <a:p>
              <a:pPr algn="ctr" defTabSz="931910"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6041" y="2654038"/>
              <a:ext cx="1135955" cy="1027545"/>
            </a:xfrm>
            <a:prstGeom prst="rect">
              <a:avLst/>
            </a:prstGeom>
          </p:spPr>
        </p:pic>
      </p:grpSp>
      <p:grpSp>
        <p:nvGrpSpPr>
          <p:cNvPr id="24" name="Group 23"/>
          <p:cNvGrpSpPr/>
          <p:nvPr/>
        </p:nvGrpSpPr>
        <p:grpSpPr>
          <a:xfrm>
            <a:off x="3104952" y="3543107"/>
            <a:ext cx="1899593" cy="1580524"/>
            <a:chOff x="1036347" y="2371447"/>
            <a:chExt cx="2607624" cy="2247949"/>
          </a:xfrm>
        </p:grpSpPr>
        <p:sp>
          <p:nvSpPr>
            <p:cNvPr id="25" name="Hexagon 24"/>
            <p:cNvSpPr/>
            <p:nvPr/>
          </p:nvSpPr>
          <p:spPr bwMode="auto">
            <a:xfrm rot="19780699">
              <a:off x="1036347" y="2371447"/>
              <a:ext cx="2607624" cy="2247949"/>
            </a:xfrm>
            <a:prstGeom prst="hexagon">
              <a:avLst>
                <a:gd name="adj" fmla="val 28905"/>
                <a:gd name="vf" fmla="val 11547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18" tIns="46610" rIns="93218" bIns="46610" numCol="1" rtlCol="0" anchor="ctr" anchorCtr="0" compatLnSpc="1">
              <a:prstTxWarp prst="textNoShape">
                <a:avLst/>
              </a:prstTxWarp>
            </a:bodyPr>
            <a:lstStyle/>
            <a:p>
              <a:pPr algn="ctr" defTabSz="931910" fontAlgn="base">
                <a:spcBef>
                  <a:spcPct val="0"/>
                </a:spcBef>
                <a:spcAft>
                  <a:spcPct val="0"/>
                </a:spcAft>
              </a:pPr>
              <a:endParaRPr lang="en-US" sz="2244" dirty="0">
                <a:gradFill>
                  <a:gsLst>
                    <a:gs pos="0">
                      <a:srgbClr val="FFFFFF"/>
                    </a:gs>
                    <a:gs pos="100000">
                      <a:srgbClr val="FFFFFF"/>
                    </a:gs>
                  </a:gsLst>
                  <a:lin ang="5400000" scaled="0"/>
                </a:gradFill>
                <a:latin typeface="Segoe UI"/>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180" y="2654038"/>
              <a:ext cx="1135955" cy="1027545"/>
            </a:xfrm>
            <a:prstGeom prst="rect">
              <a:avLst/>
            </a:prstGeom>
          </p:spPr>
        </p:pic>
      </p:grpSp>
      <p:sp>
        <p:nvSpPr>
          <p:cNvPr id="27" name="Double Brace 26"/>
          <p:cNvSpPr/>
          <p:nvPr/>
        </p:nvSpPr>
        <p:spPr>
          <a:xfrm rot="5400000">
            <a:off x="1706437" y="2310850"/>
            <a:ext cx="2723031" cy="3999648"/>
          </a:xfrm>
          <a:prstGeom prst="bracePair">
            <a:avLst/>
          </a:prstGeom>
          <a:ln w="127000">
            <a:solidFill>
              <a:schemeClr val="accent4"/>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470"/>
            <a:endParaRPr lang="en-US">
              <a:solidFill>
                <a:srgbClr val="FFFFFF"/>
              </a:solidFill>
              <a:latin typeface="Segoe UI"/>
            </a:endParaRPr>
          </a:p>
        </p:txBody>
      </p:sp>
      <p:sp>
        <p:nvSpPr>
          <p:cNvPr id="28" name="Rectangle 27"/>
          <p:cNvSpPr/>
          <p:nvPr/>
        </p:nvSpPr>
        <p:spPr bwMode="auto">
          <a:xfrm>
            <a:off x="814201" y="5850120"/>
            <a:ext cx="4507498" cy="685518"/>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93" fontAlgn="base">
              <a:lnSpc>
                <a:spcPct val="90000"/>
              </a:lnSpc>
              <a:spcBef>
                <a:spcPct val="0"/>
              </a:spcBef>
              <a:spcAft>
                <a:spcPct val="0"/>
              </a:spcAft>
            </a:pPr>
            <a:r>
              <a:rPr lang="en-US" sz="3598" b="1" dirty="0">
                <a:gradFill>
                  <a:gsLst>
                    <a:gs pos="0">
                      <a:srgbClr val="FFFFFF"/>
                    </a:gs>
                    <a:gs pos="100000">
                      <a:srgbClr val="FFFFFF"/>
                    </a:gs>
                  </a:gsLst>
                  <a:lin ang="5400000" scaled="0"/>
                </a:gradFill>
                <a:latin typeface="Segoe UI"/>
                <a:ea typeface="Segoe UI" pitchFamily="34" charset="0"/>
                <a:cs typeface="Segoe UI" pitchFamily="34" charset="0"/>
              </a:rPr>
              <a:t>Availability Set</a:t>
            </a:r>
          </a:p>
        </p:txBody>
      </p:sp>
      <p:sp>
        <p:nvSpPr>
          <p:cNvPr id="29" name="Rounded Rectangle 26"/>
          <p:cNvSpPr/>
          <p:nvPr/>
        </p:nvSpPr>
        <p:spPr bwMode="auto">
          <a:xfrm>
            <a:off x="6133842" y="5060893"/>
            <a:ext cx="701720" cy="177144"/>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32093" fontAlgn="base">
              <a:spcBef>
                <a:spcPct val="0"/>
              </a:spcBef>
              <a:spcAft>
                <a:spcPct val="0"/>
              </a:spcAft>
            </a:pPr>
            <a:r>
              <a:rPr lang="en-US" sz="800"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0" name="Rectangle 29"/>
          <p:cNvSpPr/>
          <p:nvPr/>
        </p:nvSpPr>
        <p:spPr bwMode="auto">
          <a:xfrm>
            <a:off x="1388707" y="4493287"/>
            <a:ext cx="1179111" cy="3870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VM1</a:t>
            </a:r>
          </a:p>
        </p:txBody>
      </p:sp>
      <p:sp>
        <p:nvSpPr>
          <p:cNvPr id="31" name="Rectangle 30"/>
          <p:cNvSpPr/>
          <p:nvPr/>
        </p:nvSpPr>
        <p:spPr bwMode="auto">
          <a:xfrm>
            <a:off x="3490685" y="4493287"/>
            <a:ext cx="1179111" cy="38704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t" anchorCtr="0" forceAA="0" compatLnSpc="1">
            <a:prstTxWarp prst="textNoShape">
              <a:avLst/>
            </a:prstTxWarp>
            <a:noAutofit/>
          </a:bodyPr>
          <a:lstStyle/>
          <a:p>
            <a:pPr algn="ctr" defTabSz="932093" fontAlgn="base">
              <a:lnSpc>
                <a:spcPct val="90000"/>
              </a:lnSpc>
              <a:spcBef>
                <a:spcPct val="0"/>
              </a:spcBef>
              <a:spcAft>
                <a:spcPct val="0"/>
              </a:spcAft>
            </a:pPr>
            <a:r>
              <a:rPr lang="en-US" sz="2000"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sp>
        <p:nvSpPr>
          <p:cNvPr id="32" name="Rounded Rectangle 31"/>
          <p:cNvSpPr/>
          <p:nvPr/>
        </p:nvSpPr>
        <p:spPr bwMode="auto">
          <a:xfrm>
            <a:off x="11003437" y="4712360"/>
            <a:ext cx="710054" cy="167970"/>
          </a:xfrm>
          <a:prstGeom prst="round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32093" fontAlgn="base">
              <a:spcBef>
                <a:spcPct val="0"/>
              </a:spcBef>
              <a:spcAft>
                <a:spcPct val="0"/>
              </a:spcAft>
            </a:pPr>
            <a:r>
              <a:rPr lang="en-US" sz="800" b="1" dirty="0">
                <a:gradFill>
                  <a:gsLst>
                    <a:gs pos="0">
                      <a:srgbClr val="FFFFFF"/>
                    </a:gs>
                    <a:gs pos="100000">
                      <a:srgbClr val="FFFFFF"/>
                    </a:gs>
                  </a:gsLst>
                  <a:lin ang="5400000" scaled="0"/>
                </a:gradFill>
                <a:latin typeface="Segoe UI"/>
                <a:ea typeface="Segoe UI" pitchFamily="34" charset="0"/>
                <a:cs typeface="Segoe UI" pitchFamily="34" charset="0"/>
              </a:rPr>
              <a:t>VM2</a:t>
            </a:r>
          </a:p>
        </p:txBody>
      </p:sp>
      <p:cxnSp>
        <p:nvCxnSpPr>
          <p:cNvPr id="33" name="Straight Arrow Connector 32"/>
          <p:cNvCxnSpPr>
            <a:endCxn id="29" idx="0"/>
          </p:cNvCxnSpPr>
          <p:nvPr/>
        </p:nvCxnSpPr>
        <p:spPr>
          <a:xfrm>
            <a:off x="5067776" y="4182877"/>
            <a:ext cx="1416926" cy="878014"/>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067777" y="4182878"/>
            <a:ext cx="6254487" cy="529482"/>
          </a:xfrm>
          <a:prstGeom prst="straightConnector1">
            <a:avLst/>
          </a:prstGeom>
          <a:ln w="57150">
            <a:solidFill>
              <a:schemeClr val="accent5">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5" name="Rounded Rectangle 25"/>
          <p:cNvSpPr/>
          <p:nvPr/>
        </p:nvSpPr>
        <p:spPr bwMode="auto">
          <a:xfrm>
            <a:off x="6514979" y="2267458"/>
            <a:ext cx="4507498" cy="68551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32093" fontAlgn="base">
              <a:lnSpc>
                <a:spcPct val="90000"/>
              </a:lnSpc>
              <a:spcBef>
                <a:spcPct val="0"/>
              </a:spcBef>
              <a:spcAft>
                <a:spcPct val="0"/>
              </a:spcAft>
            </a:pPr>
            <a:r>
              <a:rPr lang="en-US" sz="3598" dirty="0">
                <a:gradFill>
                  <a:gsLst>
                    <a:gs pos="0">
                      <a:srgbClr val="FFFFFF"/>
                    </a:gs>
                    <a:gs pos="100000">
                      <a:srgbClr val="FFFFFF"/>
                    </a:gs>
                  </a:gsLst>
                  <a:lin ang="5400000" scaled="0"/>
                </a:gradFill>
                <a:latin typeface="Segoe UI"/>
                <a:ea typeface="Segoe UI" pitchFamily="34" charset="0"/>
                <a:cs typeface="Segoe UI" pitchFamily="34" charset="0"/>
              </a:rPr>
              <a:t>Physical machines</a:t>
            </a:r>
          </a:p>
        </p:txBody>
      </p:sp>
      <p:cxnSp>
        <p:nvCxnSpPr>
          <p:cNvPr id="36" name="Straight Arrow Connector 35"/>
          <p:cNvCxnSpPr/>
          <p:nvPr/>
        </p:nvCxnSpPr>
        <p:spPr>
          <a:xfrm>
            <a:off x="4229920" y="1867575"/>
            <a:ext cx="2285060" cy="742643"/>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7" name="Straight Arrow Connector 36"/>
          <p:cNvCxnSpPr/>
          <p:nvPr/>
        </p:nvCxnSpPr>
        <p:spPr>
          <a:xfrm>
            <a:off x="4229920" y="2610214"/>
            <a:ext cx="2285060" cy="0"/>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V="1">
            <a:off x="4058541" y="2610216"/>
            <a:ext cx="2456439" cy="3427590"/>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cxnSp>
        <p:nvCxnSpPr>
          <p:cNvPr id="39" name="Straight Arrow Connector 38"/>
          <p:cNvCxnSpPr/>
          <p:nvPr/>
        </p:nvCxnSpPr>
        <p:spPr>
          <a:xfrm flipV="1">
            <a:off x="4229920" y="2610216"/>
            <a:ext cx="2285060" cy="590308"/>
          </a:xfrm>
          <a:prstGeom prst="straightConnector1">
            <a:avLst/>
          </a:prstGeom>
          <a:ln w="7620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40" name="Rounded Rectangle 34"/>
          <p:cNvSpPr/>
          <p:nvPr/>
        </p:nvSpPr>
        <p:spPr bwMode="auto">
          <a:xfrm>
            <a:off x="6514979" y="3212415"/>
            <a:ext cx="4507498" cy="119600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5" tIns="146243" rIns="182805" bIns="146243" numCol="1" spcCol="0" rtlCol="0" fromWordArt="0" anchor="ctr" anchorCtr="0" forceAA="0" compatLnSpc="1">
            <a:prstTxWarp prst="textNoShape">
              <a:avLst/>
            </a:prstTxWarp>
            <a:noAutofit/>
          </a:bodyPr>
          <a:lstStyle/>
          <a:p>
            <a:pPr algn="ctr" defTabSz="932093" fontAlgn="base">
              <a:lnSpc>
                <a:spcPct val="90000"/>
              </a:lnSpc>
              <a:spcBef>
                <a:spcPct val="0"/>
              </a:spcBef>
              <a:spcAft>
                <a:spcPct val="0"/>
              </a:spcAft>
            </a:pPr>
            <a:r>
              <a:rPr lang="en-US" sz="3598" dirty="0">
                <a:gradFill>
                  <a:gsLst>
                    <a:gs pos="0">
                      <a:srgbClr val="FFFFFF"/>
                    </a:gs>
                    <a:gs pos="100000">
                      <a:srgbClr val="FFFFFF"/>
                    </a:gs>
                  </a:gsLst>
                  <a:lin ang="5400000" scaled="0"/>
                </a:gradFill>
                <a:latin typeface="Segoe UI"/>
                <a:ea typeface="Segoe UI" pitchFamily="34" charset="0"/>
                <a:cs typeface="Segoe UI" pitchFamily="34" charset="0"/>
              </a:rPr>
              <a:t>Power unit</a:t>
            </a:r>
          </a:p>
          <a:p>
            <a:pPr algn="ctr" defTabSz="932093" fontAlgn="base">
              <a:lnSpc>
                <a:spcPct val="90000"/>
              </a:lnSpc>
              <a:spcBef>
                <a:spcPct val="0"/>
              </a:spcBef>
              <a:spcAft>
                <a:spcPct val="0"/>
              </a:spcAft>
            </a:pPr>
            <a:r>
              <a:rPr lang="en-US" sz="3598" dirty="0">
                <a:gradFill>
                  <a:gsLst>
                    <a:gs pos="0">
                      <a:srgbClr val="FFFFFF"/>
                    </a:gs>
                    <a:gs pos="100000">
                      <a:srgbClr val="FFFFFF"/>
                    </a:gs>
                  </a:gsLst>
                  <a:lin ang="5400000" scaled="0"/>
                </a:gradFill>
                <a:latin typeface="Segoe UI"/>
                <a:ea typeface="Segoe UI" pitchFamily="34" charset="0"/>
                <a:cs typeface="Segoe UI" pitchFamily="34" charset="0"/>
              </a:rPr>
              <a:t>Rack switch</a:t>
            </a:r>
          </a:p>
        </p:txBody>
      </p:sp>
      <p:cxnSp>
        <p:nvCxnSpPr>
          <p:cNvPr id="41" name="Straight Arrow Connector 40"/>
          <p:cNvCxnSpPr/>
          <p:nvPr/>
        </p:nvCxnSpPr>
        <p:spPr>
          <a:xfrm flipV="1">
            <a:off x="4058541" y="3810419"/>
            <a:ext cx="2456439" cy="731300"/>
          </a:xfrm>
          <a:prstGeom prst="straightConnector1">
            <a:avLst/>
          </a:prstGeom>
          <a:ln w="158750">
            <a:solidFill>
              <a:srgbClr val="505050"/>
            </a:solidFill>
            <a:headEnd type="none"/>
            <a:tailEnd type="triangle"/>
          </a:ln>
        </p:spPr>
        <p:style>
          <a:lnRef idx="3">
            <a:schemeClr val="dk1"/>
          </a:lnRef>
          <a:fillRef idx="0">
            <a:schemeClr val="dk1"/>
          </a:fillRef>
          <a:effectRef idx="2">
            <a:schemeClr val="dk1"/>
          </a:effectRef>
          <a:fontRef idx="minor">
            <a:schemeClr val="tx1"/>
          </a:fontRef>
        </p:style>
      </p:cxnSp>
      <p:sp>
        <p:nvSpPr>
          <p:cNvPr id="42" name="Title 16"/>
          <p:cNvSpPr>
            <a:spLocks noGrp="1"/>
          </p:cNvSpPr>
          <p:nvPr>
            <p:ph type="title"/>
          </p:nvPr>
        </p:nvSpPr>
        <p:spPr>
          <a:xfrm>
            <a:off x="275398" y="295683"/>
            <a:ext cx="11888046" cy="917458"/>
          </a:xfrm>
        </p:spPr>
        <p:txBody>
          <a:bodyPr>
            <a:normAutofit fontScale="90000"/>
          </a:bodyPr>
          <a:lstStyle/>
          <a:p>
            <a:r>
              <a:rPr lang="en-US" dirty="0"/>
              <a:t>Availability</a:t>
            </a:r>
            <a:r>
              <a:rPr lang="en-US" sz="4000" dirty="0">
                <a:solidFill>
                  <a:srgbClr val="F8F8F8"/>
                </a:solidFill>
                <a:latin typeface="Segoe UI"/>
              </a:rPr>
              <a:t> </a:t>
            </a:r>
            <a:r>
              <a:rPr lang="en-US" dirty="0"/>
              <a:t>sets</a:t>
            </a:r>
            <a:br>
              <a:rPr lang="en-US" dirty="0"/>
            </a:br>
            <a:endParaRPr lang="en-US" dirty="0"/>
          </a:p>
        </p:txBody>
      </p:sp>
    </p:spTree>
    <p:extLst>
      <p:ext uri="{BB962C8B-B14F-4D97-AF65-F5344CB8AC3E}">
        <p14:creationId xmlns:p14="http://schemas.microsoft.com/office/powerpoint/2010/main" val="977588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wipe(left)">
                                      <p:cBhvr>
                                        <p:cTn id="15" dur="500"/>
                                        <p:tgtEl>
                                          <p:spTgt spid="37"/>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500"/>
                                        <p:tgtEl>
                                          <p:spTgt spid="3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animEffect transition="in" filter="wipe(left)">
                                      <p:cBhvr>
                                        <p:cTn id="23" dur="500"/>
                                        <p:tgtEl>
                                          <p:spTgt spid="3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xit" presetSubtype="8" fill="hold" nodeType="clickEffect">
                                  <p:stCondLst>
                                    <p:cond delay="0"/>
                                  </p:stCondLst>
                                  <p:childTnLst>
                                    <p:animEffect transition="out" filter="wipe(left)">
                                      <p:cBhvr>
                                        <p:cTn id="27" dur="500"/>
                                        <p:tgtEl>
                                          <p:spTgt spid="36"/>
                                        </p:tgtEl>
                                      </p:cBhvr>
                                    </p:animEffect>
                                    <p:set>
                                      <p:cBhvr>
                                        <p:cTn id="28" dur="1" fill="hold">
                                          <p:stCondLst>
                                            <p:cond delay="499"/>
                                          </p:stCondLst>
                                        </p:cTn>
                                        <p:tgtEl>
                                          <p:spTgt spid="36"/>
                                        </p:tgtEl>
                                        <p:attrNameLst>
                                          <p:attrName>style.visibility</p:attrName>
                                        </p:attrNameLst>
                                      </p:cBhvr>
                                      <p:to>
                                        <p:strVal val="hidden"/>
                                      </p:to>
                                    </p:set>
                                  </p:childTnLst>
                                </p:cTn>
                              </p:par>
                              <p:par>
                                <p:cTn id="29" presetID="22" presetClass="exit" presetSubtype="8" fill="hold" nodeType="withEffect">
                                  <p:stCondLst>
                                    <p:cond delay="0"/>
                                  </p:stCondLst>
                                  <p:childTnLst>
                                    <p:animEffect transition="out" filter="wipe(left)">
                                      <p:cBhvr>
                                        <p:cTn id="30" dur="500"/>
                                        <p:tgtEl>
                                          <p:spTgt spid="37"/>
                                        </p:tgtEl>
                                      </p:cBhvr>
                                    </p:animEffect>
                                    <p:set>
                                      <p:cBhvr>
                                        <p:cTn id="31" dur="1" fill="hold">
                                          <p:stCondLst>
                                            <p:cond delay="499"/>
                                          </p:stCondLst>
                                        </p:cTn>
                                        <p:tgtEl>
                                          <p:spTgt spid="37"/>
                                        </p:tgtEl>
                                        <p:attrNameLst>
                                          <p:attrName>style.visibility</p:attrName>
                                        </p:attrNameLst>
                                      </p:cBhvr>
                                      <p:to>
                                        <p:strVal val="hidden"/>
                                      </p:to>
                                    </p:set>
                                  </p:childTnLst>
                                </p:cTn>
                              </p:par>
                              <p:par>
                                <p:cTn id="32" presetID="22" presetClass="exit" presetSubtype="8" fill="hold" nodeType="withEffect">
                                  <p:stCondLst>
                                    <p:cond delay="0"/>
                                  </p:stCondLst>
                                  <p:childTnLst>
                                    <p:animEffect transition="out" filter="wipe(left)">
                                      <p:cBhvr>
                                        <p:cTn id="33" dur="500"/>
                                        <p:tgtEl>
                                          <p:spTgt spid="39"/>
                                        </p:tgtEl>
                                      </p:cBhvr>
                                    </p:animEffect>
                                    <p:set>
                                      <p:cBhvr>
                                        <p:cTn id="34" dur="1" fill="hold">
                                          <p:stCondLst>
                                            <p:cond delay="499"/>
                                          </p:stCondLst>
                                        </p:cTn>
                                        <p:tgtEl>
                                          <p:spTgt spid="39"/>
                                        </p:tgtEl>
                                        <p:attrNameLst>
                                          <p:attrName>style.visibility</p:attrName>
                                        </p:attrNameLst>
                                      </p:cBhvr>
                                      <p:to>
                                        <p:strVal val="hidden"/>
                                      </p:to>
                                    </p:set>
                                  </p:childTnLst>
                                </p:cTn>
                              </p:par>
                              <p:par>
                                <p:cTn id="35" presetID="22" presetClass="exit" presetSubtype="8" fill="hold" nodeType="withEffect">
                                  <p:stCondLst>
                                    <p:cond delay="0"/>
                                  </p:stCondLst>
                                  <p:childTnLst>
                                    <p:animEffect transition="out" filter="wipe(left)">
                                      <p:cBhvr>
                                        <p:cTn id="36" dur="500"/>
                                        <p:tgtEl>
                                          <p:spTgt spid="38"/>
                                        </p:tgtEl>
                                      </p:cBhvr>
                                    </p:animEffect>
                                    <p:set>
                                      <p:cBhvr>
                                        <p:cTn id="37" dur="1" fill="hold">
                                          <p:stCondLst>
                                            <p:cond delay="499"/>
                                          </p:stCondLst>
                                        </p:cTn>
                                        <p:tgtEl>
                                          <p:spTgt spid="38"/>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childTnLst>
                                </p:cTn>
                              </p:par>
                            </p:childTnLst>
                          </p:cTn>
                        </p:par>
                        <p:par>
                          <p:cTn id="42" fill="hold">
                            <p:stCondLst>
                              <p:cond delay="1000"/>
                            </p:stCondLst>
                            <p:childTnLst>
                              <p:par>
                                <p:cTn id="43" presetID="22" presetClass="entr" presetSubtype="8" fill="hold" nodeType="afterEffect">
                                  <p:stCondLst>
                                    <p:cond delay="0"/>
                                  </p:stCondLst>
                                  <p:childTnLst>
                                    <p:set>
                                      <p:cBhvr>
                                        <p:cTn id="44" dur="1" fill="hold">
                                          <p:stCondLst>
                                            <p:cond delay="0"/>
                                          </p:stCondLst>
                                        </p:cTn>
                                        <p:tgtEl>
                                          <p:spTgt spid="41"/>
                                        </p:tgtEl>
                                        <p:attrNameLst>
                                          <p:attrName>style.visibility</p:attrName>
                                        </p:attrNameLst>
                                      </p:cBhvr>
                                      <p:to>
                                        <p:strVal val="visible"/>
                                      </p:to>
                                    </p:set>
                                    <p:animEffect transition="in" filter="wipe(left)">
                                      <p:cBhvr>
                                        <p:cTn id="45" dur="500"/>
                                        <p:tgtEl>
                                          <p:spTgt spid="4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xit" presetSubtype="8" fill="hold" nodeType="clickEffect">
                                  <p:stCondLst>
                                    <p:cond delay="0"/>
                                  </p:stCondLst>
                                  <p:childTnLst>
                                    <p:animEffect transition="out" filter="wipe(left)">
                                      <p:cBhvr>
                                        <p:cTn id="49" dur="500"/>
                                        <p:tgtEl>
                                          <p:spTgt spid="41"/>
                                        </p:tgtEl>
                                      </p:cBhvr>
                                    </p:animEffect>
                                    <p:set>
                                      <p:cBhvr>
                                        <p:cTn id="50" dur="1" fill="hold">
                                          <p:stCondLst>
                                            <p:cond delay="499"/>
                                          </p:stCondLst>
                                        </p:cTn>
                                        <p:tgtEl>
                                          <p:spTgt spid="41"/>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35"/>
                                        </p:tgtEl>
                                      </p:cBhvr>
                                    </p:animEffect>
                                    <p:set>
                                      <p:cBhvr>
                                        <p:cTn id="53" dur="1" fill="hold">
                                          <p:stCondLst>
                                            <p:cond delay="499"/>
                                          </p:stCondLst>
                                        </p:cTn>
                                        <p:tgtEl>
                                          <p:spTgt spid="35"/>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40"/>
                                        </p:tgtEl>
                                      </p:cBhvr>
                                    </p:animEffect>
                                    <p:set>
                                      <p:cBhvr>
                                        <p:cTn id="56" dur="1" fill="hold">
                                          <p:stCondLst>
                                            <p:cond delay="499"/>
                                          </p:stCondLst>
                                        </p:cTn>
                                        <p:tgtEl>
                                          <p:spTgt spid="40"/>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3.02783E-6 -1.85202E-6 L 0.4871 0.18089 " pathEditMode="relative" rAng="0" ptsTypes="AA">
                                      <p:cBhvr>
                                        <p:cTn id="58" dur="2000" fill="hold"/>
                                        <p:tgtEl>
                                          <p:spTgt spid="18"/>
                                        </p:tgtEl>
                                        <p:attrNameLst>
                                          <p:attrName>ppt_x</p:attrName>
                                          <p:attrName>ppt_y</p:attrName>
                                        </p:attrNameLst>
                                      </p:cBhvr>
                                      <p:rCtr x="24355" y="9033"/>
                                    </p:animMotion>
                                  </p:childTnLst>
                                </p:cTn>
                              </p:par>
                              <p:par>
                                <p:cTn id="59" presetID="6" presetClass="emph" presetSubtype="0" fill="hold" nodeType="withEffect">
                                  <p:stCondLst>
                                    <p:cond delay="0"/>
                                  </p:stCondLst>
                                  <p:childTnLst>
                                    <p:animScale>
                                      <p:cBhvr>
                                        <p:cTn id="60" dur="2000" fill="hold"/>
                                        <p:tgtEl>
                                          <p:spTgt spid="18"/>
                                        </p:tgtEl>
                                      </p:cBhvr>
                                      <p:by x="50000" y="50000"/>
                                    </p:animScale>
                                  </p:childTnLst>
                                </p:cTn>
                              </p:par>
                              <p:par>
                                <p:cTn id="61" presetID="42" presetClass="path" presetSubtype="0" accel="50000" decel="50000" fill="hold" nodeType="withEffect">
                                  <p:stCondLst>
                                    <p:cond delay="500"/>
                                  </p:stCondLst>
                                  <p:childTnLst>
                                    <p:animMotion origin="layout" path="M 3.02783E-6 -1.85202E-6 L 0.66594 0.18089 " pathEditMode="relative" rAng="0" ptsTypes="AA">
                                      <p:cBhvr>
                                        <p:cTn id="62" dur="2000" fill="hold"/>
                                        <p:tgtEl>
                                          <p:spTgt spid="19"/>
                                        </p:tgtEl>
                                        <p:attrNameLst>
                                          <p:attrName>ppt_x</p:attrName>
                                          <p:attrName>ppt_y</p:attrName>
                                        </p:attrNameLst>
                                      </p:cBhvr>
                                      <p:rCtr x="33291" y="9033"/>
                                    </p:animMotion>
                                  </p:childTnLst>
                                </p:cTn>
                              </p:par>
                              <p:par>
                                <p:cTn id="63" presetID="6" presetClass="emph" presetSubtype="0" fill="hold" nodeType="withEffect">
                                  <p:stCondLst>
                                    <p:cond delay="500"/>
                                  </p:stCondLst>
                                  <p:childTnLst>
                                    <p:animScale>
                                      <p:cBhvr>
                                        <p:cTn id="64" dur="2000" fill="hold"/>
                                        <p:tgtEl>
                                          <p:spTgt spid="19"/>
                                        </p:tgtEl>
                                      </p:cBhvr>
                                      <p:by x="50000" y="50000"/>
                                    </p:animScale>
                                  </p:childTnLst>
                                </p:cTn>
                              </p:par>
                              <p:par>
                                <p:cTn id="65" presetID="42" presetClass="path" presetSubtype="0" accel="50000" decel="50000" fill="hold" nodeType="withEffect">
                                  <p:stCondLst>
                                    <p:cond delay="1000"/>
                                  </p:stCondLst>
                                  <p:childTnLst>
                                    <p:animMotion origin="layout" path="M 3.02783E-6 -1.85202E-6 L 0.30329 0.18362 " pathEditMode="relative" rAng="0" ptsTypes="AA">
                                      <p:cBhvr>
                                        <p:cTn id="66" dur="2000" fill="hold"/>
                                        <p:tgtEl>
                                          <p:spTgt spid="20"/>
                                        </p:tgtEl>
                                        <p:attrNameLst>
                                          <p:attrName>ppt_x</p:attrName>
                                          <p:attrName>ppt_y</p:attrName>
                                        </p:attrNameLst>
                                      </p:cBhvr>
                                      <p:rCtr x="15165" y="9169"/>
                                    </p:animMotion>
                                  </p:childTnLst>
                                </p:cTn>
                              </p:par>
                              <p:par>
                                <p:cTn id="67" presetID="6" presetClass="emph" presetSubtype="0" fill="hold" nodeType="withEffect">
                                  <p:stCondLst>
                                    <p:cond delay="1000"/>
                                  </p:stCondLst>
                                  <p:childTnLst>
                                    <p:animScale>
                                      <p:cBhvr>
                                        <p:cTn id="68" dur="2000" fill="hold"/>
                                        <p:tgtEl>
                                          <p:spTgt spid="20"/>
                                        </p:tgtEl>
                                      </p:cBhvr>
                                      <p:by x="50000" y="50000"/>
                                    </p:animScale>
                                  </p:childTnLst>
                                </p:cTn>
                              </p:par>
                            </p:childTnLst>
                          </p:cTn>
                        </p:par>
                        <p:par>
                          <p:cTn id="69" fill="hold">
                            <p:stCondLst>
                              <p:cond delay="3000"/>
                            </p:stCondLst>
                            <p:childTnLst>
                              <p:par>
                                <p:cTn id="70" presetID="10" presetClass="entr" presetSubtype="0" fill="hold" nodeType="after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fade">
                                      <p:cBhvr>
                                        <p:cTn id="81" dur="500"/>
                                        <p:tgtEl>
                                          <p:spTgt spid="30"/>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1"/>
                                        </p:tgtEl>
                                        <p:attrNameLst>
                                          <p:attrName>style.visibility</p:attrName>
                                        </p:attrNameLst>
                                      </p:cBhvr>
                                      <p:to>
                                        <p:strVal val="visible"/>
                                      </p:to>
                                    </p:set>
                                    <p:animEffect transition="in" filter="fade">
                                      <p:cBhvr>
                                        <p:cTn id="84" dur="500"/>
                                        <p:tgtEl>
                                          <p:spTgt spid="31"/>
                                        </p:tgtEl>
                                      </p:cBhvr>
                                    </p:animEffect>
                                  </p:childTnLst>
                                </p:cTn>
                              </p:par>
                            </p:childTnLst>
                          </p:cTn>
                        </p:par>
                        <p:par>
                          <p:cTn id="85" fill="hold">
                            <p:stCondLst>
                              <p:cond delay="3500"/>
                            </p:stCondLst>
                            <p:childTnLst>
                              <p:par>
                                <p:cTn id="86" presetID="10" presetClass="entr" presetSubtype="0" fill="hold" grpId="0" nodeType="afterEffect">
                                  <p:stCondLst>
                                    <p:cond delay="0"/>
                                  </p:stCondLst>
                                  <p:childTnLst>
                                    <p:set>
                                      <p:cBhvr>
                                        <p:cTn id="87" dur="1" fill="hold">
                                          <p:stCondLst>
                                            <p:cond delay="0"/>
                                          </p:stCondLst>
                                        </p:cTn>
                                        <p:tgtEl>
                                          <p:spTgt spid="28"/>
                                        </p:tgtEl>
                                        <p:attrNameLst>
                                          <p:attrName>style.visibility</p:attrName>
                                        </p:attrNameLst>
                                      </p:cBhvr>
                                      <p:to>
                                        <p:strVal val="visible"/>
                                      </p:to>
                                    </p:set>
                                    <p:animEffect transition="in" filter="fade">
                                      <p:cBhvr>
                                        <p:cTn id="88" dur="500"/>
                                        <p:tgtEl>
                                          <p:spTgt spid="2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0" nodeType="click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fade">
                                      <p:cBhvr>
                                        <p:cTn id="93" dur="500"/>
                                        <p:tgtEl>
                                          <p:spTgt spid="29"/>
                                        </p:tgtEl>
                                      </p:cBhvr>
                                    </p:animEffect>
                                  </p:childTnLst>
                                </p:cTn>
                              </p:par>
                              <p:par>
                                <p:cTn id="94" presetID="10" presetClass="entr" presetSubtype="0" fill="hold" nodeType="withEffect">
                                  <p:stCondLst>
                                    <p:cond delay="0"/>
                                  </p:stCondLst>
                                  <p:childTnLst>
                                    <p:set>
                                      <p:cBhvr>
                                        <p:cTn id="95" dur="1" fill="hold">
                                          <p:stCondLst>
                                            <p:cond delay="0"/>
                                          </p:stCondLst>
                                        </p:cTn>
                                        <p:tgtEl>
                                          <p:spTgt spid="34"/>
                                        </p:tgtEl>
                                        <p:attrNameLst>
                                          <p:attrName>style.visibility</p:attrName>
                                        </p:attrNameLst>
                                      </p:cBhvr>
                                      <p:to>
                                        <p:strVal val="visible"/>
                                      </p:to>
                                    </p:set>
                                    <p:animEffect transition="in" filter="fade">
                                      <p:cBhvr>
                                        <p:cTn id="96" dur="500"/>
                                        <p:tgtEl>
                                          <p:spTgt spid="34"/>
                                        </p:tgtEl>
                                      </p:cBhvr>
                                    </p:animEffect>
                                  </p:childTnLst>
                                </p:cTn>
                              </p:par>
                              <p:par>
                                <p:cTn id="97" presetID="10" presetClass="entr" presetSubtype="0" fill="hold" nodeType="withEffect">
                                  <p:stCondLst>
                                    <p:cond delay="0"/>
                                  </p:stCondLst>
                                  <p:childTnLst>
                                    <p:set>
                                      <p:cBhvr>
                                        <p:cTn id="98" dur="1" fill="hold">
                                          <p:stCondLst>
                                            <p:cond delay="0"/>
                                          </p:stCondLst>
                                        </p:cTn>
                                        <p:tgtEl>
                                          <p:spTgt spid="33"/>
                                        </p:tgtEl>
                                        <p:attrNameLst>
                                          <p:attrName>style.visibility</p:attrName>
                                        </p:attrNameLst>
                                      </p:cBhvr>
                                      <p:to>
                                        <p:strVal val="visible"/>
                                      </p:to>
                                    </p:set>
                                    <p:animEffect transition="in" filter="fade">
                                      <p:cBhvr>
                                        <p:cTn id="99" dur="500"/>
                                        <p:tgtEl>
                                          <p:spTgt spid="3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32"/>
                                        </p:tgtEl>
                                        <p:attrNameLst>
                                          <p:attrName>style.visibility</p:attrName>
                                        </p:attrNameLst>
                                      </p:cBhvr>
                                      <p:to>
                                        <p:strVal val="visible"/>
                                      </p:to>
                                    </p:set>
                                    <p:animEffect transition="in" filter="fade">
                                      <p:cBhvr>
                                        <p:cTn id="10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animBg="1"/>
      <p:bldP spid="35" grpId="0" animBg="1"/>
      <p:bldP spid="35" grpId="1" animBg="1"/>
      <p:bldP spid="40" grpId="0" animBg="1"/>
      <p:bldP spid="4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54EE60C-5D71-48AE-8D98-7397EB2C5969}"/>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A18C3CB0-D3A0-42D7-B8AE-66934942ECFC}"/>
              </a:ext>
            </a:extLst>
          </p:cNvPr>
          <p:cNvSpPr>
            <a:spLocks noGrp="1"/>
          </p:cNvSpPr>
          <p:nvPr>
            <p:ph type="title"/>
          </p:nvPr>
        </p:nvSpPr>
        <p:spPr/>
        <p:txBody>
          <a:bodyPr/>
          <a:lstStyle/>
          <a:p>
            <a:r>
              <a:rPr lang="en-US" dirty="0"/>
              <a:t>Virtual Machine Availability Sets</a:t>
            </a:r>
          </a:p>
        </p:txBody>
      </p:sp>
      <p:sp>
        <p:nvSpPr>
          <p:cNvPr id="5" name="Rectangle 4">
            <a:extLst>
              <a:ext uri="{FF2B5EF4-FFF2-40B4-BE49-F238E27FC236}">
                <a16:creationId xmlns:a16="http://schemas.microsoft.com/office/drawing/2014/main" id="{B713BE4D-BD1A-4871-84D3-B3887A419066}"/>
              </a:ext>
            </a:extLst>
          </p:cNvPr>
          <p:cNvSpPr/>
          <p:nvPr/>
        </p:nvSpPr>
        <p:spPr bwMode="auto">
          <a:xfrm>
            <a:off x="8805542" y="2740414"/>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tx1">
                    <a:alpha val="99000"/>
                  </a:schemeClr>
                </a:solidFill>
              </a:rPr>
              <a:t>WEB-2</a:t>
            </a:r>
          </a:p>
        </p:txBody>
      </p:sp>
      <p:sp>
        <p:nvSpPr>
          <p:cNvPr id="6" name="Rectangle 5">
            <a:extLst>
              <a:ext uri="{FF2B5EF4-FFF2-40B4-BE49-F238E27FC236}">
                <a16:creationId xmlns:a16="http://schemas.microsoft.com/office/drawing/2014/main" id="{7D9626C3-240C-4F9C-BE4A-FB87BE3BE5B7}"/>
              </a:ext>
            </a:extLst>
          </p:cNvPr>
          <p:cNvSpPr/>
          <p:nvPr/>
        </p:nvSpPr>
        <p:spPr bwMode="auto">
          <a:xfrm>
            <a:off x="8777838" y="3846624"/>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tx1">
                    <a:alpha val="99000"/>
                  </a:schemeClr>
                </a:solidFill>
              </a:rPr>
              <a:t>WEB-3</a:t>
            </a:r>
          </a:p>
        </p:txBody>
      </p:sp>
      <p:pic>
        <p:nvPicPr>
          <p:cNvPr id="7" name="Picture 6">
            <a:extLst>
              <a:ext uri="{FF2B5EF4-FFF2-40B4-BE49-F238E27FC236}">
                <a16:creationId xmlns:a16="http://schemas.microsoft.com/office/drawing/2014/main" id="{4EF1EB0A-E107-4573-98DA-1B78D81F40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6198" y="2067210"/>
            <a:ext cx="780290" cy="780290"/>
          </a:xfrm>
          <a:prstGeom prst="rect">
            <a:avLst/>
          </a:prstGeom>
        </p:spPr>
      </p:pic>
      <p:pic>
        <p:nvPicPr>
          <p:cNvPr id="8" name="Picture 7">
            <a:extLst>
              <a:ext uri="{FF2B5EF4-FFF2-40B4-BE49-F238E27FC236}">
                <a16:creationId xmlns:a16="http://schemas.microsoft.com/office/drawing/2014/main" id="{75F8BE81-3B9B-4288-AF54-DA6C486EA40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2686" y="3167547"/>
            <a:ext cx="780290" cy="780290"/>
          </a:xfrm>
          <a:prstGeom prst="rect">
            <a:avLst/>
          </a:prstGeom>
        </p:spPr>
      </p:pic>
      <p:sp>
        <p:nvSpPr>
          <p:cNvPr id="9" name="Rectangle 8">
            <a:extLst>
              <a:ext uri="{FF2B5EF4-FFF2-40B4-BE49-F238E27FC236}">
                <a16:creationId xmlns:a16="http://schemas.microsoft.com/office/drawing/2014/main" id="{758153D1-03F2-49C4-8358-55CD3C0DB2A8}"/>
              </a:ext>
            </a:extLst>
          </p:cNvPr>
          <p:cNvSpPr/>
          <p:nvPr/>
        </p:nvSpPr>
        <p:spPr bwMode="auto">
          <a:xfrm>
            <a:off x="8777839" y="4970239"/>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tx1">
                    <a:alpha val="99000"/>
                  </a:schemeClr>
                </a:solidFill>
              </a:rPr>
              <a:t>WEB-4</a:t>
            </a:r>
          </a:p>
        </p:txBody>
      </p:sp>
      <p:pic>
        <p:nvPicPr>
          <p:cNvPr id="10" name="Picture 9">
            <a:extLst>
              <a:ext uri="{FF2B5EF4-FFF2-40B4-BE49-F238E27FC236}">
                <a16:creationId xmlns:a16="http://schemas.microsoft.com/office/drawing/2014/main" id="{BD486777-BBAD-47D7-9110-F6B47F6D6F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2687" y="4237675"/>
            <a:ext cx="780290" cy="780290"/>
          </a:xfrm>
          <a:prstGeom prst="rect">
            <a:avLst/>
          </a:prstGeom>
        </p:spPr>
      </p:pic>
      <p:sp>
        <p:nvSpPr>
          <p:cNvPr id="11" name="Rounded Rectangle 23">
            <a:extLst>
              <a:ext uri="{FF2B5EF4-FFF2-40B4-BE49-F238E27FC236}">
                <a16:creationId xmlns:a16="http://schemas.microsoft.com/office/drawing/2014/main" id="{A582C923-346A-40E5-9D7F-9DE3C544016A}"/>
              </a:ext>
            </a:extLst>
          </p:cNvPr>
          <p:cNvSpPr/>
          <p:nvPr/>
        </p:nvSpPr>
        <p:spPr bwMode="auto">
          <a:xfrm>
            <a:off x="8465861" y="975128"/>
            <a:ext cx="1357745" cy="5414965"/>
          </a:xfrm>
          <a:prstGeom prst="roundRect">
            <a:avLst/>
          </a:prstGeom>
          <a:noFill/>
          <a:ln w="254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sp>
        <p:nvSpPr>
          <p:cNvPr id="12" name="Rectangle 11">
            <a:extLst>
              <a:ext uri="{FF2B5EF4-FFF2-40B4-BE49-F238E27FC236}">
                <a16:creationId xmlns:a16="http://schemas.microsoft.com/office/drawing/2014/main" id="{F2461027-0A78-4FAC-9D22-C72DD46435C6}"/>
              </a:ext>
            </a:extLst>
          </p:cNvPr>
          <p:cNvSpPr/>
          <p:nvPr/>
        </p:nvSpPr>
        <p:spPr bwMode="auto">
          <a:xfrm>
            <a:off x="8319484" y="6553916"/>
            <a:ext cx="1673944" cy="2887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kern="0" dirty="0">
                <a:gradFill>
                  <a:gsLst>
                    <a:gs pos="0">
                      <a:srgbClr val="FFFFFF"/>
                    </a:gs>
                    <a:gs pos="100000">
                      <a:srgbClr val="FFFFFF"/>
                    </a:gs>
                  </a:gsLst>
                  <a:lin ang="5400000" scaled="0"/>
                </a:gradFill>
              </a:rPr>
              <a:t>WEBAVSET</a:t>
            </a:r>
          </a:p>
        </p:txBody>
      </p:sp>
      <p:sp>
        <p:nvSpPr>
          <p:cNvPr id="13" name="Rectangle 12">
            <a:extLst>
              <a:ext uri="{FF2B5EF4-FFF2-40B4-BE49-F238E27FC236}">
                <a16:creationId xmlns:a16="http://schemas.microsoft.com/office/drawing/2014/main" id="{40E0B2CC-3793-482E-8D01-97CFCF4496CA}"/>
              </a:ext>
            </a:extLst>
          </p:cNvPr>
          <p:cNvSpPr/>
          <p:nvPr/>
        </p:nvSpPr>
        <p:spPr bwMode="auto">
          <a:xfrm>
            <a:off x="9536489" y="2304955"/>
            <a:ext cx="1995615"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UD #1</a:t>
            </a:r>
          </a:p>
        </p:txBody>
      </p:sp>
      <p:sp>
        <p:nvSpPr>
          <p:cNvPr id="14" name="Rectangle 13">
            <a:extLst>
              <a:ext uri="{FF2B5EF4-FFF2-40B4-BE49-F238E27FC236}">
                <a16:creationId xmlns:a16="http://schemas.microsoft.com/office/drawing/2014/main" id="{D85DAC3C-90E5-4764-BE34-743637E0B3D2}"/>
              </a:ext>
            </a:extLst>
          </p:cNvPr>
          <p:cNvSpPr/>
          <p:nvPr/>
        </p:nvSpPr>
        <p:spPr bwMode="auto">
          <a:xfrm>
            <a:off x="6827830" y="2318443"/>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FD #1</a:t>
            </a:r>
          </a:p>
        </p:txBody>
      </p:sp>
      <p:sp>
        <p:nvSpPr>
          <p:cNvPr id="15" name="Rectangle 14">
            <a:extLst>
              <a:ext uri="{FF2B5EF4-FFF2-40B4-BE49-F238E27FC236}">
                <a16:creationId xmlns:a16="http://schemas.microsoft.com/office/drawing/2014/main" id="{65B46B16-A769-498D-A8E4-17449B7B8399}"/>
              </a:ext>
            </a:extLst>
          </p:cNvPr>
          <p:cNvSpPr/>
          <p:nvPr/>
        </p:nvSpPr>
        <p:spPr bwMode="auto">
          <a:xfrm>
            <a:off x="9512977" y="3363477"/>
            <a:ext cx="1995615"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UD #2</a:t>
            </a:r>
          </a:p>
        </p:txBody>
      </p:sp>
      <p:sp>
        <p:nvSpPr>
          <p:cNvPr id="16" name="Rectangle 15">
            <a:extLst>
              <a:ext uri="{FF2B5EF4-FFF2-40B4-BE49-F238E27FC236}">
                <a16:creationId xmlns:a16="http://schemas.microsoft.com/office/drawing/2014/main" id="{5EE2C987-2C44-43B9-A68C-9F77C64867E5}"/>
              </a:ext>
            </a:extLst>
          </p:cNvPr>
          <p:cNvSpPr/>
          <p:nvPr/>
        </p:nvSpPr>
        <p:spPr bwMode="auto">
          <a:xfrm>
            <a:off x="6804318" y="3376965"/>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FD #2</a:t>
            </a:r>
          </a:p>
        </p:txBody>
      </p:sp>
      <p:sp>
        <p:nvSpPr>
          <p:cNvPr id="17" name="Rectangle 16">
            <a:extLst>
              <a:ext uri="{FF2B5EF4-FFF2-40B4-BE49-F238E27FC236}">
                <a16:creationId xmlns:a16="http://schemas.microsoft.com/office/drawing/2014/main" id="{A01697B4-A141-445C-B3DE-4A7B52AE58F8}"/>
              </a:ext>
            </a:extLst>
          </p:cNvPr>
          <p:cNvSpPr/>
          <p:nvPr/>
        </p:nvSpPr>
        <p:spPr bwMode="auto">
          <a:xfrm>
            <a:off x="9512978" y="4507415"/>
            <a:ext cx="1995615"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UD #3</a:t>
            </a:r>
          </a:p>
        </p:txBody>
      </p:sp>
      <p:sp>
        <p:nvSpPr>
          <p:cNvPr id="18" name="Rectangle 17">
            <a:extLst>
              <a:ext uri="{FF2B5EF4-FFF2-40B4-BE49-F238E27FC236}">
                <a16:creationId xmlns:a16="http://schemas.microsoft.com/office/drawing/2014/main" id="{DD2F6988-855F-4852-97D3-5F52D28FF633}"/>
              </a:ext>
            </a:extLst>
          </p:cNvPr>
          <p:cNvSpPr/>
          <p:nvPr/>
        </p:nvSpPr>
        <p:spPr bwMode="auto">
          <a:xfrm>
            <a:off x="6804319" y="4520903"/>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FD #0</a:t>
            </a:r>
          </a:p>
        </p:txBody>
      </p:sp>
      <p:sp>
        <p:nvSpPr>
          <p:cNvPr id="19" name="Rectangle 18">
            <a:extLst>
              <a:ext uri="{FF2B5EF4-FFF2-40B4-BE49-F238E27FC236}">
                <a16:creationId xmlns:a16="http://schemas.microsoft.com/office/drawing/2014/main" id="{20271516-B0FC-473A-BE7A-0910843AD86C}"/>
              </a:ext>
            </a:extLst>
          </p:cNvPr>
          <p:cNvSpPr/>
          <p:nvPr/>
        </p:nvSpPr>
        <p:spPr bwMode="auto">
          <a:xfrm>
            <a:off x="8777838" y="6010102"/>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tx1">
                    <a:alpha val="99000"/>
                  </a:schemeClr>
                </a:solidFill>
              </a:rPr>
              <a:t>WEB-5</a:t>
            </a:r>
          </a:p>
        </p:txBody>
      </p:sp>
      <p:pic>
        <p:nvPicPr>
          <p:cNvPr id="20" name="Picture 19">
            <a:extLst>
              <a:ext uri="{FF2B5EF4-FFF2-40B4-BE49-F238E27FC236}">
                <a16:creationId xmlns:a16="http://schemas.microsoft.com/office/drawing/2014/main" id="{56AF1077-0022-40CA-9F5A-7C79816B83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2686" y="5277538"/>
            <a:ext cx="780290" cy="780290"/>
          </a:xfrm>
          <a:prstGeom prst="rect">
            <a:avLst/>
          </a:prstGeom>
        </p:spPr>
      </p:pic>
      <p:sp>
        <p:nvSpPr>
          <p:cNvPr id="21" name="Rectangle 20">
            <a:extLst>
              <a:ext uri="{FF2B5EF4-FFF2-40B4-BE49-F238E27FC236}">
                <a16:creationId xmlns:a16="http://schemas.microsoft.com/office/drawing/2014/main" id="{BD1E9B60-4402-46E5-B6FA-1AF637BED6E6}"/>
              </a:ext>
            </a:extLst>
          </p:cNvPr>
          <p:cNvSpPr/>
          <p:nvPr/>
        </p:nvSpPr>
        <p:spPr bwMode="auto">
          <a:xfrm>
            <a:off x="9512977" y="5594027"/>
            <a:ext cx="1995615"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UD #4</a:t>
            </a:r>
          </a:p>
        </p:txBody>
      </p:sp>
      <p:sp>
        <p:nvSpPr>
          <p:cNvPr id="22" name="Rectangle 21">
            <a:extLst>
              <a:ext uri="{FF2B5EF4-FFF2-40B4-BE49-F238E27FC236}">
                <a16:creationId xmlns:a16="http://schemas.microsoft.com/office/drawing/2014/main" id="{25F55DCF-81C3-426D-A628-AA123AA4C56B}"/>
              </a:ext>
            </a:extLst>
          </p:cNvPr>
          <p:cNvSpPr/>
          <p:nvPr/>
        </p:nvSpPr>
        <p:spPr bwMode="auto">
          <a:xfrm>
            <a:off x="6804318" y="5594027"/>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FD #1</a:t>
            </a:r>
          </a:p>
        </p:txBody>
      </p:sp>
      <p:sp>
        <p:nvSpPr>
          <p:cNvPr id="23" name="Rectangle 22">
            <a:extLst>
              <a:ext uri="{FF2B5EF4-FFF2-40B4-BE49-F238E27FC236}">
                <a16:creationId xmlns:a16="http://schemas.microsoft.com/office/drawing/2014/main" id="{694CCE56-CDD2-4994-8E90-6F6BA31A012D}"/>
              </a:ext>
            </a:extLst>
          </p:cNvPr>
          <p:cNvSpPr/>
          <p:nvPr/>
        </p:nvSpPr>
        <p:spPr bwMode="auto">
          <a:xfrm>
            <a:off x="6804320" y="262928"/>
            <a:ext cx="1928367" cy="6650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Fault Domains</a:t>
            </a:r>
          </a:p>
        </p:txBody>
      </p:sp>
      <p:sp>
        <p:nvSpPr>
          <p:cNvPr id="24" name="Rectangle 23">
            <a:extLst>
              <a:ext uri="{FF2B5EF4-FFF2-40B4-BE49-F238E27FC236}">
                <a16:creationId xmlns:a16="http://schemas.microsoft.com/office/drawing/2014/main" id="{A7FC22C6-4A60-4786-8197-2FFE815736DA}"/>
              </a:ext>
            </a:extLst>
          </p:cNvPr>
          <p:cNvSpPr/>
          <p:nvPr/>
        </p:nvSpPr>
        <p:spPr bwMode="auto">
          <a:xfrm>
            <a:off x="9512978" y="262928"/>
            <a:ext cx="1995615" cy="665022"/>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Update Domain</a:t>
            </a:r>
          </a:p>
        </p:txBody>
      </p:sp>
      <p:sp>
        <p:nvSpPr>
          <p:cNvPr id="25" name="Rectangle 24">
            <a:extLst>
              <a:ext uri="{FF2B5EF4-FFF2-40B4-BE49-F238E27FC236}">
                <a16:creationId xmlns:a16="http://schemas.microsoft.com/office/drawing/2014/main" id="{6C4CA141-4B17-49D8-B221-703BDA12873C}"/>
              </a:ext>
            </a:extLst>
          </p:cNvPr>
          <p:cNvSpPr/>
          <p:nvPr/>
        </p:nvSpPr>
        <p:spPr bwMode="auto">
          <a:xfrm>
            <a:off x="8805542" y="1691205"/>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tx1">
                    <a:alpha val="99000"/>
                  </a:schemeClr>
                </a:solidFill>
              </a:rPr>
              <a:t>WEB-1</a:t>
            </a:r>
          </a:p>
        </p:txBody>
      </p:sp>
      <p:pic>
        <p:nvPicPr>
          <p:cNvPr id="26" name="Picture 25">
            <a:extLst>
              <a:ext uri="{FF2B5EF4-FFF2-40B4-BE49-F238E27FC236}">
                <a16:creationId xmlns:a16="http://schemas.microsoft.com/office/drawing/2014/main" id="{AE254FB6-833F-4F45-AC76-44564B83F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6198" y="1028723"/>
            <a:ext cx="780290" cy="780290"/>
          </a:xfrm>
          <a:prstGeom prst="rect">
            <a:avLst/>
          </a:prstGeom>
        </p:spPr>
      </p:pic>
      <p:sp>
        <p:nvSpPr>
          <p:cNvPr id="27" name="Rectangle 26">
            <a:extLst>
              <a:ext uri="{FF2B5EF4-FFF2-40B4-BE49-F238E27FC236}">
                <a16:creationId xmlns:a16="http://schemas.microsoft.com/office/drawing/2014/main" id="{C95C4F2C-8C5D-4CD8-8C04-7C13F8BA3BEA}"/>
              </a:ext>
            </a:extLst>
          </p:cNvPr>
          <p:cNvSpPr/>
          <p:nvPr/>
        </p:nvSpPr>
        <p:spPr bwMode="auto">
          <a:xfrm>
            <a:off x="9536489" y="1255746"/>
            <a:ext cx="1995615" cy="304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UD #0</a:t>
            </a:r>
          </a:p>
        </p:txBody>
      </p:sp>
      <p:sp>
        <p:nvSpPr>
          <p:cNvPr id="28" name="Rectangle 27">
            <a:extLst>
              <a:ext uri="{FF2B5EF4-FFF2-40B4-BE49-F238E27FC236}">
                <a16:creationId xmlns:a16="http://schemas.microsoft.com/office/drawing/2014/main" id="{E4C983A3-C74C-4895-98FB-B67D231FEFA6}"/>
              </a:ext>
            </a:extLst>
          </p:cNvPr>
          <p:cNvSpPr/>
          <p:nvPr/>
        </p:nvSpPr>
        <p:spPr bwMode="auto">
          <a:xfrm>
            <a:off x="6827830" y="1269234"/>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gradFill>
                  <a:gsLst>
                    <a:gs pos="0">
                      <a:srgbClr val="FFFFFF"/>
                    </a:gs>
                    <a:gs pos="100000">
                      <a:srgbClr val="FFFFFF"/>
                    </a:gs>
                  </a:gsLst>
                  <a:lin ang="5400000" scaled="0"/>
                </a:gradFill>
              </a:rPr>
              <a:t>FD #0</a:t>
            </a:r>
          </a:p>
        </p:txBody>
      </p:sp>
      <p:sp>
        <p:nvSpPr>
          <p:cNvPr id="29" name="Rectangle 28">
            <a:extLst>
              <a:ext uri="{FF2B5EF4-FFF2-40B4-BE49-F238E27FC236}">
                <a16:creationId xmlns:a16="http://schemas.microsoft.com/office/drawing/2014/main" id="{7FD9B44F-C20F-4794-8050-730743D813DC}"/>
              </a:ext>
            </a:extLst>
          </p:cNvPr>
          <p:cNvSpPr/>
          <p:nvPr/>
        </p:nvSpPr>
        <p:spPr>
          <a:xfrm>
            <a:off x="331560" y="1809014"/>
            <a:ext cx="6216650" cy="3354765"/>
          </a:xfrm>
          <a:prstGeom prst="rect">
            <a:avLst/>
          </a:prstGeom>
        </p:spPr>
        <p:txBody>
          <a:bodyPr>
            <a:spAutoFit/>
          </a:bodyPr>
          <a:lstStyle/>
          <a:p>
            <a:pPr marL="457200" indent="-457200">
              <a:buFont typeface="Arial" panose="020B0604020202020204" pitchFamily="34" charset="0"/>
              <a:buChar char="•"/>
            </a:pPr>
            <a:r>
              <a:rPr lang="en-US" sz="2400" dirty="0"/>
              <a:t>Up to </a:t>
            </a:r>
            <a:r>
              <a:rPr lang="en-US" sz="2400" b="1" dirty="0"/>
              <a:t>100</a:t>
            </a:r>
            <a:r>
              <a:rPr lang="en-US" sz="2400" dirty="0"/>
              <a:t> virtual machines</a:t>
            </a:r>
            <a:br>
              <a:rPr lang="en-US" sz="2400" dirty="0"/>
            </a:br>
            <a:endParaRPr lang="en-US" sz="2400" dirty="0"/>
          </a:p>
          <a:p>
            <a:pPr marL="457200" indent="-457200">
              <a:buFont typeface="Arial" panose="020B0604020202020204" pitchFamily="34" charset="0"/>
              <a:buChar char="•"/>
            </a:pPr>
            <a:r>
              <a:rPr lang="en-US" sz="2400" b="1" dirty="0"/>
              <a:t>Fault Domains </a:t>
            </a:r>
            <a:r>
              <a:rPr lang="en-US" sz="2400" dirty="0"/>
              <a:t>– isolate virtual machines for faults</a:t>
            </a:r>
          </a:p>
          <a:p>
            <a:pPr marL="1012332" lvl="1" indent="-457200">
              <a:buFont typeface="Segoe UI" panose="020B0502040204020203" pitchFamily="34" charset="0"/>
              <a:buChar char="-"/>
            </a:pPr>
            <a:r>
              <a:rPr lang="en-US" sz="2000" dirty="0"/>
              <a:t>Default setting = 2</a:t>
            </a:r>
            <a:br>
              <a:rPr lang="en-US" sz="2800" dirty="0"/>
            </a:br>
            <a:endParaRPr lang="en-US" sz="2800" dirty="0"/>
          </a:p>
          <a:p>
            <a:pPr marL="457200" indent="-457200">
              <a:buFont typeface="Arial" panose="020B0604020202020204" pitchFamily="34" charset="0"/>
              <a:buChar char="•"/>
            </a:pPr>
            <a:r>
              <a:rPr lang="en-US" sz="2400" b="1" dirty="0"/>
              <a:t>Update Domains </a:t>
            </a:r>
            <a:r>
              <a:rPr lang="en-US" sz="2400" dirty="0"/>
              <a:t>– isolate virtual machines for upgrades</a:t>
            </a:r>
          </a:p>
          <a:p>
            <a:pPr marL="898032" lvl="1" indent="-342900">
              <a:buFont typeface="Segoe UI" panose="020B0502040204020203" pitchFamily="34" charset="0"/>
              <a:buChar char="-"/>
            </a:pPr>
            <a:r>
              <a:rPr lang="en-US" sz="2000" dirty="0"/>
              <a:t>Default setting = 5, can go up to 20</a:t>
            </a:r>
          </a:p>
        </p:txBody>
      </p:sp>
    </p:spTree>
    <p:extLst>
      <p:ext uri="{BB962C8B-B14F-4D97-AF65-F5344CB8AC3E}">
        <p14:creationId xmlns:p14="http://schemas.microsoft.com/office/powerpoint/2010/main" val="8180780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ppt_x"/>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 calcmode="lin" valueType="num">
                                      <p:cBhvr additive="base">
                                        <p:cTn id="33" dur="500" fill="hold"/>
                                        <p:tgtEl>
                                          <p:spTgt spid="28"/>
                                        </p:tgtEl>
                                        <p:attrNameLst>
                                          <p:attrName>ppt_x</p:attrName>
                                        </p:attrNameLst>
                                      </p:cBhvr>
                                      <p:tavLst>
                                        <p:tav tm="0">
                                          <p:val>
                                            <p:strVal val="#ppt_x"/>
                                          </p:val>
                                        </p:tav>
                                        <p:tav tm="100000">
                                          <p:val>
                                            <p:strVal val="#ppt_x"/>
                                          </p:val>
                                        </p:tav>
                                      </p:tavLst>
                                    </p:anim>
                                    <p:anim calcmode="lin" valueType="num">
                                      <p:cBhvr additive="base">
                                        <p:cTn id="34" dur="500" fill="hold"/>
                                        <p:tgtEl>
                                          <p:spTgt spid="2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500" fill="hold"/>
                                        <p:tgtEl>
                                          <p:spTgt spid="23"/>
                                        </p:tgtEl>
                                        <p:attrNameLst>
                                          <p:attrName>ppt_x</p:attrName>
                                        </p:attrNameLst>
                                      </p:cBhvr>
                                      <p:tavLst>
                                        <p:tav tm="0">
                                          <p:val>
                                            <p:strVal val="#ppt_x"/>
                                          </p:val>
                                        </p:tav>
                                        <p:tav tm="100000">
                                          <p:val>
                                            <p:strVal val="#ppt_x"/>
                                          </p:val>
                                        </p:tav>
                                      </p:tavLst>
                                    </p:anim>
                                    <p:anim calcmode="lin" valueType="num">
                                      <p:cBhvr additive="base">
                                        <p:cTn id="3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 calcmode="lin" valueType="num">
                                      <p:cBhvr additive="base">
                                        <p:cTn id="59" dur="500" fill="hold"/>
                                        <p:tgtEl>
                                          <p:spTgt spid="27"/>
                                        </p:tgtEl>
                                        <p:attrNameLst>
                                          <p:attrName>ppt_x</p:attrName>
                                        </p:attrNameLst>
                                      </p:cBhvr>
                                      <p:tavLst>
                                        <p:tav tm="0">
                                          <p:val>
                                            <p:strVal val="#ppt_x"/>
                                          </p:val>
                                        </p:tav>
                                        <p:tav tm="100000">
                                          <p:val>
                                            <p:strVal val="#ppt_x"/>
                                          </p:val>
                                        </p:tav>
                                      </p:tavLst>
                                    </p:anim>
                                    <p:anim calcmode="lin" valueType="num">
                                      <p:cBhvr additive="base">
                                        <p:cTn id="60" dur="500" fill="hold"/>
                                        <p:tgtEl>
                                          <p:spTgt spid="27"/>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24"/>
                                        </p:tgtEl>
                                        <p:attrNameLst>
                                          <p:attrName>style.visibility</p:attrName>
                                        </p:attrNameLst>
                                      </p:cBhvr>
                                      <p:to>
                                        <p:strVal val="visible"/>
                                      </p:to>
                                    </p:set>
                                    <p:anim calcmode="lin" valueType="num">
                                      <p:cBhvr additive="base">
                                        <p:cTn id="63" dur="500" fill="hold"/>
                                        <p:tgtEl>
                                          <p:spTgt spid="24"/>
                                        </p:tgtEl>
                                        <p:attrNameLst>
                                          <p:attrName>ppt_x</p:attrName>
                                        </p:attrNameLst>
                                      </p:cBhvr>
                                      <p:tavLst>
                                        <p:tav tm="0">
                                          <p:val>
                                            <p:strVal val="#ppt_x"/>
                                          </p:val>
                                        </p:tav>
                                        <p:tav tm="100000">
                                          <p:val>
                                            <p:strVal val="#ppt_x"/>
                                          </p:val>
                                        </p:tav>
                                      </p:tavLst>
                                    </p:anim>
                                    <p:anim calcmode="lin" valueType="num">
                                      <p:cBhvr additive="base">
                                        <p:cTn id="6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21" grpId="0" animBg="1"/>
      <p:bldP spid="22" grpId="0" animBg="1"/>
      <p:bldP spid="23" grpId="0" animBg="1"/>
      <p:bldP spid="24" grpId="0" animBg="1"/>
      <p:bldP spid="27" grpId="0" animBg="1"/>
      <p:bldP spid="2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64038C-CBF9-4386-A8C8-28F082A612ED}"/>
              </a:ext>
            </a:extLst>
          </p:cNvPr>
          <p:cNvSpPr>
            <a:spLocks noGrp="1"/>
          </p:cNvSpPr>
          <p:nvPr>
            <p:ph type="body" sz="quarter" idx="11"/>
          </p:nvPr>
        </p:nvSpPr>
        <p:spPr>
          <a:xfrm>
            <a:off x="353508" y="1460358"/>
            <a:ext cx="5473335" cy="3983037"/>
          </a:xfrm>
        </p:spPr>
        <p:txBody>
          <a:bodyPr/>
          <a:lstStyle/>
          <a:p>
            <a:pPr>
              <a:lnSpc>
                <a:spcPct val="90000"/>
              </a:lnSpc>
              <a:spcAft>
                <a:spcPts val="1200"/>
              </a:spcAft>
              <a:buSzPct val="80000"/>
              <a:buFont typeface="Arial" panose="020B0604020202020204" pitchFamily="34" charset="0"/>
              <a:buChar char="•"/>
            </a:pPr>
            <a:r>
              <a:rPr lang="en-US" sz="2400" dirty="0">
                <a:gradFill>
                  <a:gsLst>
                    <a:gs pos="1250">
                      <a:schemeClr val="tx1"/>
                    </a:gs>
                    <a:gs pos="99000">
                      <a:schemeClr val="tx1"/>
                    </a:gs>
                  </a:gsLst>
                  <a:lin ang="5400000" scaled="0"/>
                </a:gradFill>
              </a:rPr>
              <a:t>Managed disks </a:t>
            </a:r>
            <a:r>
              <a:rPr lang="en-US" sz="2400" b="1" dirty="0">
                <a:gradFill>
                  <a:gsLst>
                    <a:gs pos="1250">
                      <a:schemeClr val="tx1"/>
                    </a:gs>
                    <a:gs pos="99000">
                      <a:schemeClr val="tx1"/>
                    </a:gs>
                  </a:gsLst>
                  <a:lin ang="5400000" scaled="0"/>
                </a:gradFill>
              </a:rPr>
              <a:t>honor fault domains </a:t>
            </a:r>
            <a:r>
              <a:rPr lang="en-US" sz="2400" dirty="0">
                <a:gradFill>
                  <a:gsLst>
                    <a:gs pos="1250">
                      <a:schemeClr val="tx1"/>
                    </a:gs>
                    <a:gs pos="99000">
                      <a:schemeClr val="tx1"/>
                    </a:gs>
                  </a:gsLst>
                  <a:lin ang="5400000" scaled="0"/>
                </a:gradFill>
              </a:rPr>
              <a:t>within an availability set</a:t>
            </a:r>
          </a:p>
          <a:p>
            <a:pPr>
              <a:lnSpc>
                <a:spcPct val="90000"/>
              </a:lnSpc>
              <a:spcAft>
                <a:spcPts val="1200"/>
              </a:spcAft>
              <a:buSzPct val="80000"/>
              <a:buFont typeface="Arial" panose="020B0604020202020204" pitchFamily="34" charset="0"/>
              <a:buChar char="•"/>
            </a:pPr>
            <a:r>
              <a:rPr lang="en-US" sz="2400" dirty="0">
                <a:gradFill>
                  <a:gsLst>
                    <a:gs pos="1250">
                      <a:schemeClr val="tx1"/>
                    </a:gs>
                    <a:gs pos="99000">
                      <a:schemeClr val="tx1"/>
                    </a:gs>
                  </a:gsLst>
                  <a:lin ang="5400000" scaled="0"/>
                </a:gradFill>
              </a:rPr>
              <a:t>Azure Fabric will deploy disks into storage accounts in the </a:t>
            </a:r>
            <a:r>
              <a:rPr lang="en-US" sz="2400" b="1" dirty="0">
                <a:gradFill>
                  <a:gsLst>
                    <a:gs pos="1250">
                      <a:schemeClr val="tx1"/>
                    </a:gs>
                    <a:gs pos="99000">
                      <a:schemeClr val="tx1"/>
                    </a:gs>
                  </a:gsLst>
                  <a:lin ang="5400000" scaled="0"/>
                </a:gradFill>
              </a:rPr>
              <a:t>same fault domain </a:t>
            </a:r>
            <a:r>
              <a:rPr lang="en-US" sz="2400" dirty="0">
                <a:gradFill>
                  <a:gsLst>
                    <a:gs pos="1250">
                      <a:schemeClr val="tx1"/>
                    </a:gs>
                    <a:gs pos="99000">
                      <a:schemeClr val="tx1"/>
                    </a:gs>
                  </a:gsLst>
                  <a:lin ang="5400000" scaled="0"/>
                </a:gradFill>
              </a:rPr>
              <a:t>as the virtual machines for additional physical redundancy</a:t>
            </a:r>
          </a:p>
          <a:p>
            <a:pPr>
              <a:lnSpc>
                <a:spcPct val="90000"/>
              </a:lnSpc>
              <a:buSzPct val="80000"/>
              <a:buFont typeface="Arial" panose="020B0604020202020204" pitchFamily="34" charset="0"/>
              <a:buChar char="•"/>
            </a:pPr>
            <a:endParaRPr lang="en-US" sz="2400" dirty="0">
              <a:gradFill>
                <a:gsLst>
                  <a:gs pos="0">
                    <a:srgbClr val="292929">
                      <a:lumMod val="90000"/>
                      <a:lumOff val="10000"/>
                    </a:srgbClr>
                  </a:gs>
                  <a:gs pos="86000">
                    <a:srgbClr val="292929">
                      <a:lumMod val="90000"/>
                      <a:lumOff val="10000"/>
                    </a:srgbClr>
                  </a:gs>
                </a:gsLst>
                <a:lin ang="5400000" scaled="0"/>
              </a:gradFill>
            </a:endParaRPr>
          </a:p>
          <a:p>
            <a:pPr>
              <a:buFont typeface="Arial" panose="020B0604020202020204" pitchFamily="34" charset="0"/>
              <a:buChar char="•"/>
            </a:pPr>
            <a:endParaRPr lang="en-US" sz="2400" dirty="0"/>
          </a:p>
        </p:txBody>
      </p:sp>
      <p:sp>
        <p:nvSpPr>
          <p:cNvPr id="3" name="Text Placeholder 2">
            <a:extLst>
              <a:ext uri="{FF2B5EF4-FFF2-40B4-BE49-F238E27FC236}">
                <a16:creationId xmlns:a16="http://schemas.microsoft.com/office/drawing/2014/main" id="{87DD5B9E-4280-4D82-AF54-BC83C79388CA}"/>
              </a:ext>
            </a:extLst>
          </p:cNvPr>
          <p:cNvSpPr>
            <a:spLocks noGrp="1"/>
          </p:cNvSpPr>
          <p:nvPr>
            <p:ph type="body" sz="quarter" idx="10"/>
          </p:nvPr>
        </p:nvSpPr>
        <p:spPr/>
        <p:txBody>
          <a:bodyPr/>
          <a:lstStyle/>
          <a:p>
            <a:endParaRPr lang="en-US"/>
          </a:p>
        </p:txBody>
      </p:sp>
      <p:sp>
        <p:nvSpPr>
          <p:cNvPr id="4" name="Title 3">
            <a:extLst>
              <a:ext uri="{FF2B5EF4-FFF2-40B4-BE49-F238E27FC236}">
                <a16:creationId xmlns:a16="http://schemas.microsoft.com/office/drawing/2014/main" id="{EF25F369-4485-4270-A72D-61B170E83529}"/>
              </a:ext>
            </a:extLst>
          </p:cNvPr>
          <p:cNvSpPr>
            <a:spLocks noGrp="1"/>
          </p:cNvSpPr>
          <p:nvPr>
            <p:ph type="title"/>
          </p:nvPr>
        </p:nvSpPr>
        <p:spPr/>
        <p:txBody>
          <a:bodyPr/>
          <a:lstStyle/>
          <a:p>
            <a:r>
              <a:rPr lang="en-US" dirty="0"/>
              <a:t>Managed Disks behavior with VM Availability Sets</a:t>
            </a:r>
          </a:p>
        </p:txBody>
      </p:sp>
      <p:grpSp>
        <p:nvGrpSpPr>
          <p:cNvPr id="5" name="Group 4">
            <a:extLst>
              <a:ext uri="{FF2B5EF4-FFF2-40B4-BE49-F238E27FC236}">
                <a16:creationId xmlns:a16="http://schemas.microsoft.com/office/drawing/2014/main" id="{21B080DA-E8A0-4986-B8C5-8B19A01CD6E3}"/>
              </a:ext>
            </a:extLst>
          </p:cNvPr>
          <p:cNvGrpSpPr/>
          <p:nvPr/>
        </p:nvGrpSpPr>
        <p:grpSpPr>
          <a:xfrm>
            <a:off x="6671963" y="1108455"/>
            <a:ext cx="4841549" cy="4572509"/>
            <a:chOff x="6678772" y="1586436"/>
            <a:chExt cx="4841549" cy="4572509"/>
          </a:xfrm>
        </p:grpSpPr>
        <p:sp>
          <p:nvSpPr>
            <p:cNvPr id="6" name="Rounded Rectangle 40">
              <a:extLst>
                <a:ext uri="{FF2B5EF4-FFF2-40B4-BE49-F238E27FC236}">
                  <a16:creationId xmlns:a16="http://schemas.microsoft.com/office/drawing/2014/main" id="{180A2214-6DC1-444C-9534-FFB057F314B3}"/>
                </a:ext>
              </a:extLst>
            </p:cNvPr>
            <p:cNvSpPr/>
            <p:nvPr/>
          </p:nvSpPr>
          <p:spPr bwMode="auto">
            <a:xfrm>
              <a:off x="6678772" y="1586436"/>
              <a:ext cx="4840286" cy="4572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ounded Rectangle 40">
              <a:extLst>
                <a:ext uri="{FF2B5EF4-FFF2-40B4-BE49-F238E27FC236}">
                  <a16:creationId xmlns:a16="http://schemas.microsoft.com/office/drawing/2014/main" id="{339D2265-9E13-4C50-A015-A8CD4C6806BA}"/>
                </a:ext>
              </a:extLst>
            </p:cNvPr>
            <p:cNvSpPr/>
            <p:nvPr/>
          </p:nvSpPr>
          <p:spPr bwMode="auto">
            <a:xfrm>
              <a:off x="6680035" y="1586945"/>
              <a:ext cx="4840286" cy="4572000"/>
            </a:xfrm>
            <a:prstGeom prst="rect">
              <a:avLst/>
            </a:prstGeom>
            <a:solidFill>
              <a:srgbClr val="D2D2D2"/>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3AE25E87-B5BD-41D9-9666-74B35450C1F1}"/>
                </a:ext>
              </a:extLst>
            </p:cNvPr>
            <p:cNvSpPr/>
            <p:nvPr/>
          </p:nvSpPr>
          <p:spPr bwMode="auto">
            <a:xfrm>
              <a:off x="8486490" y="2393552"/>
              <a:ext cx="1227377" cy="3307880"/>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1</a:t>
              </a:r>
            </a:p>
          </p:txBody>
        </p:sp>
        <p:sp>
          <p:nvSpPr>
            <p:cNvPr id="9" name="Rectangle 8">
              <a:extLst>
                <a:ext uri="{FF2B5EF4-FFF2-40B4-BE49-F238E27FC236}">
                  <a16:creationId xmlns:a16="http://schemas.microsoft.com/office/drawing/2014/main" id="{CCE204B9-23CF-4055-BE2E-2D008FC71475}"/>
                </a:ext>
              </a:extLst>
            </p:cNvPr>
            <p:cNvSpPr/>
            <p:nvPr/>
          </p:nvSpPr>
          <p:spPr bwMode="auto">
            <a:xfrm>
              <a:off x="9811561" y="2393552"/>
              <a:ext cx="1227377" cy="330788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algn="ct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2</a:t>
              </a:r>
            </a:p>
          </p:txBody>
        </p:sp>
        <p:sp>
          <p:nvSpPr>
            <p:cNvPr id="10" name="Rectangle 9">
              <a:extLst>
                <a:ext uri="{FF2B5EF4-FFF2-40B4-BE49-F238E27FC236}">
                  <a16:creationId xmlns:a16="http://schemas.microsoft.com/office/drawing/2014/main" id="{C12A9266-AC57-4076-A31D-58E0F30813CF}"/>
                </a:ext>
              </a:extLst>
            </p:cNvPr>
            <p:cNvSpPr/>
            <p:nvPr/>
          </p:nvSpPr>
          <p:spPr bwMode="auto">
            <a:xfrm>
              <a:off x="7161418" y="2393552"/>
              <a:ext cx="1227377" cy="3307881"/>
            </a:xfrm>
            <a:prstGeom prst="rect">
              <a:avLst/>
            </a:prstGeom>
            <a:solidFill>
              <a:srgbClr val="505050"/>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146304" numCol="1" spcCol="0" rtlCol="0" fromWordArt="0" anchor="t" anchorCtr="0" forceAA="0" compatLnSpc="1">
              <a:prstTxWarp prst="textNoShape">
                <a:avLst/>
              </a:prstTxWarp>
              <a:noAutofit/>
            </a:bodyPr>
            <a:lstStyle/>
            <a:p>
              <a:pP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FAULT DOMAIN 0</a:t>
              </a:r>
            </a:p>
          </p:txBody>
        </p:sp>
        <p:sp>
          <p:nvSpPr>
            <p:cNvPr id="11" name="Left Brace 10">
              <a:extLst>
                <a:ext uri="{FF2B5EF4-FFF2-40B4-BE49-F238E27FC236}">
                  <a16:creationId xmlns:a16="http://schemas.microsoft.com/office/drawing/2014/main" id="{C16FEC02-14F4-45A3-BF8B-786B2710B13C}"/>
                </a:ext>
              </a:extLst>
            </p:cNvPr>
            <p:cNvSpPr/>
            <p:nvPr/>
          </p:nvSpPr>
          <p:spPr>
            <a:xfrm rot="5400000">
              <a:off x="8975353" y="947572"/>
              <a:ext cx="249650" cy="2660040"/>
            </a:xfrm>
            <a:prstGeom prst="leftBrace">
              <a:avLst>
                <a:gd name="adj1" fmla="val 8333"/>
                <a:gd name="adj2" fmla="val 49881"/>
              </a:avLst>
            </a:prstGeom>
            <a:noFill/>
            <a:ln w="19050" cap="flat" cmpd="sng" algn="ctr">
              <a:solidFill>
                <a:srgbClr val="505050"/>
              </a:solidFill>
              <a:prstDash val="solid"/>
              <a:headEnd type="none"/>
              <a:tailEnd type="none"/>
            </a:ln>
            <a:effectLst/>
          </p:spPr>
          <p:txBody>
            <a:bodyPr rtlCol="0" anchor="ctr"/>
            <a:lstStyle/>
            <a:p>
              <a:pPr algn="ctr" defTabSz="932688">
                <a:defRPr/>
              </a:pPr>
              <a:endParaRPr lang="en-US" sz="1836" kern="0">
                <a:solidFill>
                  <a:srgbClr val="D83B01"/>
                </a:solidFill>
                <a:latin typeface="Segoe UI"/>
              </a:endParaRPr>
            </a:p>
          </p:txBody>
        </p:sp>
        <p:sp>
          <p:nvSpPr>
            <p:cNvPr id="12" name="TextBox 11">
              <a:extLst>
                <a:ext uri="{FF2B5EF4-FFF2-40B4-BE49-F238E27FC236}">
                  <a16:creationId xmlns:a16="http://schemas.microsoft.com/office/drawing/2014/main" id="{85196E2C-9BEE-40DB-B9AC-57564BE34103}"/>
                </a:ext>
              </a:extLst>
            </p:cNvPr>
            <p:cNvSpPr txBox="1"/>
            <p:nvPr/>
          </p:nvSpPr>
          <p:spPr>
            <a:xfrm>
              <a:off x="8087657" y="1734883"/>
              <a:ext cx="1821653" cy="517065"/>
            </a:xfrm>
            <a:prstGeom prst="rect">
              <a:avLst/>
            </a:prstGeom>
            <a:noFill/>
          </p:spPr>
          <p:txBody>
            <a:bodyPr wrap="none" lIns="182880" tIns="146304" rIns="182880" bIns="146304" rtlCol="0">
              <a:spAutoFit/>
            </a:bodyPr>
            <a:lstStyle/>
            <a:p>
              <a:pPr defTabSz="932688">
                <a:lnSpc>
                  <a:spcPct val="90000"/>
                </a:lnSpc>
                <a:defRPr/>
              </a:pPr>
              <a:r>
                <a:rPr lang="en-US" sz="1600" kern="0" dirty="0">
                  <a:gradFill>
                    <a:gsLst>
                      <a:gs pos="2917">
                        <a:srgbClr val="505050"/>
                      </a:gs>
                      <a:gs pos="100000">
                        <a:srgbClr val="505050"/>
                      </a:gs>
                    </a:gsLst>
                    <a:lin ang="5400000" scaled="0"/>
                  </a:gradFill>
                  <a:latin typeface="Segoe UI Semibold" panose="020B0702040204020203" pitchFamily="34" charset="0"/>
                  <a:cs typeface="Segoe UI Semibold" panose="020B0702040204020203" pitchFamily="34" charset="0"/>
                </a:rPr>
                <a:t>AVAILABILITY SET</a:t>
              </a:r>
            </a:p>
          </p:txBody>
        </p:sp>
        <p:sp>
          <p:nvSpPr>
            <p:cNvPr id="13" name="Down Arrow 37">
              <a:extLst>
                <a:ext uri="{FF2B5EF4-FFF2-40B4-BE49-F238E27FC236}">
                  <a16:creationId xmlns:a16="http://schemas.microsoft.com/office/drawing/2014/main" id="{3FC47946-A718-460C-AE38-A7CAEBFCF90E}"/>
                </a:ext>
              </a:extLst>
            </p:cNvPr>
            <p:cNvSpPr/>
            <p:nvPr/>
          </p:nvSpPr>
          <p:spPr bwMode="auto">
            <a:xfrm>
              <a:off x="7628393" y="3442899"/>
              <a:ext cx="293427" cy="331304"/>
            </a:xfrm>
            <a:prstGeom prst="downArrow">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 name="Down Arrow 37">
              <a:extLst>
                <a:ext uri="{FF2B5EF4-FFF2-40B4-BE49-F238E27FC236}">
                  <a16:creationId xmlns:a16="http://schemas.microsoft.com/office/drawing/2014/main" id="{740EE3B3-2E9E-47F1-B8D1-2A5890AAC376}"/>
                </a:ext>
              </a:extLst>
            </p:cNvPr>
            <p:cNvSpPr/>
            <p:nvPr/>
          </p:nvSpPr>
          <p:spPr bwMode="auto">
            <a:xfrm>
              <a:off x="8953465" y="3442899"/>
              <a:ext cx="293427" cy="331304"/>
            </a:xfrm>
            <a:prstGeom prst="downArrow">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 name="Down Arrow 37">
              <a:extLst>
                <a:ext uri="{FF2B5EF4-FFF2-40B4-BE49-F238E27FC236}">
                  <a16:creationId xmlns:a16="http://schemas.microsoft.com/office/drawing/2014/main" id="{CA212639-ADE2-4AE1-B44E-5BA38D416479}"/>
                </a:ext>
              </a:extLst>
            </p:cNvPr>
            <p:cNvSpPr/>
            <p:nvPr/>
          </p:nvSpPr>
          <p:spPr bwMode="auto">
            <a:xfrm>
              <a:off x="10278536" y="3442899"/>
              <a:ext cx="293427" cy="331304"/>
            </a:xfrm>
            <a:prstGeom prst="downArrow">
              <a:avLst/>
            </a:pr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6" name="Group 15">
              <a:extLst>
                <a:ext uri="{FF2B5EF4-FFF2-40B4-BE49-F238E27FC236}">
                  <a16:creationId xmlns:a16="http://schemas.microsoft.com/office/drawing/2014/main" id="{EB9F7912-74C6-4929-BB42-BBEF7005E578}"/>
                </a:ext>
              </a:extLst>
            </p:cNvPr>
            <p:cNvGrpSpPr/>
            <p:nvPr/>
          </p:nvGrpSpPr>
          <p:grpSpPr>
            <a:xfrm>
              <a:off x="7235638" y="3842783"/>
              <a:ext cx="1078937" cy="1912772"/>
              <a:chOff x="7234375" y="3467100"/>
              <a:chExt cx="1078937" cy="1912772"/>
            </a:xfrm>
          </p:grpSpPr>
          <p:sp>
            <p:nvSpPr>
              <p:cNvPr id="49" name="Rectangle 48">
                <a:extLst>
                  <a:ext uri="{FF2B5EF4-FFF2-40B4-BE49-F238E27FC236}">
                    <a16:creationId xmlns:a16="http://schemas.microsoft.com/office/drawing/2014/main" id="{CBB9682A-35FD-4D8C-974A-0CBC4AAF5BED}"/>
                  </a:ext>
                </a:extLst>
              </p:cNvPr>
              <p:cNvSpPr/>
              <p:nvPr/>
            </p:nvSpPr>
            <p:spPr bwMode="auto">
              <a:xfrm>
                <a:off x="7234375" y="3467100"/>
                <a:ext cx="1078937" cy="185864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688">
                  <a:lnSpc>
                    <a:spcPct val="90000"/>
                  </a:lnSpc>
                  <a:defRPr/>
                </a:pPr>
                <a:endPar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50" name="TextBox 49">
                <a:extLst>
                  <a:ext uri="{FF2B5EF4-FFF2-40B4-BE49-F238E27FC236}">
                    <a16:creationId xmlns:a16="http://schemas.microsoft.com/office/drawing/2014/main" id="{CDE5BB30-8878-4AFF-A04C-18C7473F7DD3}"/>
                  </a:ext>
                </a:extLst>
              </p:cNvPr>
              <p:cNvSpPr txBox="1"/>
              <p:nvPr/>
            </p:nvSpPr>
            <p:spPr>
              <a:xfrm>
                <a:off x="7327388" y="4779708"/>
                <a:ext cx="892910" cy="600164"/>
              </a:xfrm>
              <a:prstGeom prst="rect">
                <a:avLst/>
              </a:prstGeom>
              <a:noFill/>
            </p:spPr>
            <p:txBody>
              <a:bodyPr wrap="square" lIns="146304" tIns="91440" rIns="146304" bIns="91440" rtlCol="0">
                <a:spAutoFit/>
              </a:bodyPr>
              <a:lstStyle/>
              <a:p>
                <a:pPr algn="ct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FAULT DOMAIN </a:t>
                </a:r>
              </a:p>
            </p:txBody>
          </p:sp>
          <p:grpSp>
            <p:nvGrpSpPr>
              <p:cNvPr id="51" name="Group 50">
                <a:extLst>
                  <a:ext uri="{FF2B5EF4-FFF2-40B4-BE49-F238E27FC236}">
                    <a16:creationId xmlns:a16="http://schemas.microsoft.com/office/drawing/2014/main" id="{1191DABC-571E-4CEB-96DE-5F97C31DD13D}"/>
                  </a:ext>
                </a:extLst>
              </p:cNvPr>
              <p:cNvGrpSpPr/>
              <p:nvPr/>
            </p:nvGrpSpPr>
            <p:grpSpPr>
              <a:xfrm>
                <a:off x="7274621" y="3561933"/>
                <a:ext cx="998445" cy="536575"/>
                <a:chOff x="7428951" y="3572028"/>
                <a:chExt cx="689785" cy="370698"/>
              </a:xfrm>
            </p:grpSpPr>
            <p:grpSp>
              <p:nvGrpSpPr>
                <p:cNvPr id="55" name="Group 54">
                  <a:extLst>
                    <a:ext uri="{FF2B5EF4-FFF2-40B4-BE49-F238E27FC236}">
                      <a16:creationId xmlns:a16="http://schemas.microsoft.com/office/drawing/2014/main" id="{D9EDED24-EF48-4417-A62D-EC88CEE927F4}"/>
                    </a:ext>
                  </a:extLst>
                </p:cNvPr>
                <p:cNvGrpSpPr/>
                <p:nvPr/>
              </p:nvGrpSpPr>
              <p:grpSpPr>
                <a:xfrm>
                  <a:off x="7428951" y="3572028"/>
                  <a:ext cx="370698" cy="370698"/>
                  <a:chOff x="10024583" y="5200003"/>
                  <a:chExt cx="1428919" cy="1428919"/>
                </a:xfrm>
              </p:grpSpPr>
              <p:sp>
                <p:nvSpPr>
                  <p:cNvPr id="59" name="Rectangle: Rounded Corners 58">
                    <a:extLst>
                      <a:ext uri="{FF2B5EF4-FFF2-40B4-BE49-F238E27FC236}">
                        <a16:creationId xmlns:a16="http://schemas.microsoft.com/office/drawing/2014/main" id="{26CBC97D-A8E7-416C-B2C3-4E4FD93C2738}"/>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60" name="Picture 59">
                    <a:extLst>
                      <a:ext uri="{FF2B5EF4-FFF2-40B4-BE49-F238E27FC236}">
                        <a16:creationId xmlns:a16="http://schemas.microsoft.com/office/drawing/2014/main" id="{10A93A7F-2740-45BD-A7D8-4A4E6E66A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56" name="Group 55">
                  <a:extLst>
                    <a:ext uri="{FF2B5EF4-FFF2-40B4-BE49-F238E27FC236}">
                      <a16:creationId xmlns:a16="http://schemas.microsoft.com/office/drawing/2014/main" id="{28F2CEE9-3908-486C-8F10-A2696DA28562}"/>
                    </a:ext>
                  </a:extLst>
                </p:cNvPr>
                <p:cNvGrpSpPr/>
                <p:nvPr/>
              </p:nvGrpSpPr>
              <p:grpSpPr>
                <a:xfrm>
                  <a:off x="7748038" y="3572028"/>
                  <a:ext cx="370698" cy="370698"/>
                  <a:chOff x="10024583" y="5200003"/>
                  <a:chExt cx="1428919" cy="1428919"/>
                </a:xfrm>
              </p:grpSpPr>
              <p:sp>
                <p:nvSpPr>
                  <p:cNvPr id="57" name="Rectangle: Rounded Corners 56">
                    <a:extLst>
                      <a:ext uri="{FF2B5EF4-FFF2-40B4-BE49-F238E27FC236}">
                        <a16:creationId xmlns:a16="http://schemas.microsoft.com/office/drawing/2014/main" id="{C842A623-05F5-48ED-9149-23BDB8A067C2}"/>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58" name="Picture 57">
                    <a:extLst>
                      <a:ext uri="{FF2B5EF4-FFF2-40B4-BE49-F238E27FC236}">
                        <a16:creationId xmlns:a16="http://schemas.microsoft.com/office/drawing/2014/main" id="{619B0B07-30DF-4C25-9674-268138D3AF9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52" name="Group 51">
                <a:extLst>
                  <a:ext uri="{FF2B5EF4-FFF2-40B4-BE49-F238E27FC236}">
                    <a16:creationId xmlns:a16="http://schemas.microsoft.com/office/drawing/2014/main" id="{4FD0D797-6F54-4951-87FA-267894107286}"/>
                  </a:ext>
                </a:extLst>
              </p:cNvPr>
              <p:cNvGrpSpPr/>
              <p:nvPr/>
            </p:nvGrpSpPr>
            <p:grpSpPr>
              <a:xfrm>
                <a:off x="7453326" y="4193599"/>
                <a:ext cx="641034" cy="641034"/>
                <a:chOff x="10867935" y="5095960"/>
                <a:chExt cx="534870" cy="534870"/>
              </a:xfrm>
            </p:grpSpPr>
            <p:sp>
              <p:nvSpPr>
                <p:cNvPr id="53" name="Rectangle 52">
                  <a:extLst>
                    <a:ext uri="{FF2B5EF4-FFF2-40B4-BE49-F238E27FC236}">
                      <a16:creationId xmlns:a16="http://schemas.microsoft.com/office/drawing/2014/main" id="{741793B2-7BAD-464A-9636-728DF81AE94D}"/>
                    </a:ext>
                  </a:extLst>
                </p:cNvPr>
                <p:cNvSpPr/>
                <p:nvPr/>
              </p:nvSpPr>
              <p:spPr bwMode="auto">
                <a:xfrm>
                  <a:off x="10884694" y="5187155"/>
                  <a:ext cx="388144" cy="29686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54" name="Picture 53">
                  <a:extLst>
                    <a:ext uri="{FF2B5EF4-FFF2-40B4-BE49-F238E27FC236}">
                      <a16:creationId xmlns:a16="http://schemas.microsoft.com/office/drawing/2014/main" id="{5B8179C9-9CB4-4C19-8874-94C99284F3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7" name="Group 16">
              <a:extLst>
                <a:ext uri="{FF2B5EF4-FFF2-40B4-BE49-F238E27FC236}">
                  <a16:creationId xmlns:a16="http://schemas.microsoft.com/office/drawing/2014/main" id="{7AB44890-4F86-4E1D-B1F9-253E93B014AE}"/>
                </a:ext>
              </a:extLst>
            </p:cNvPr>
            <p:cNvGrpSpPr/>
            <p:nvPr/>
          </p:nvGrpSpPr>
          <p:grpSpPr>
            <a:xfrm>
              <a:off x="8560710" y="3842783"/>
              <a:ext cx="1078937" cy="1912772"/>
              <a:chOff x="7234375" y="3467100"/>
              <a:chExt cx="1078937" cy="1912772"/>
            </a:xfrm>
          </p:grpSpPr>
          <p:sp>
            <p:nvSpPr>
              <p:cNvPr id="37" name="Rectangle 36">
                <a:extLst>
                  <a:ext uri="{FF2B5EF4-FFF2-40B4-BE49-F238E27FC236}">
                    <a16:creationId xmlns:a16="http://schemas.microsoft.com/office/drawing/2014/main" id="{EDC7C0D6-DC84-434A-AC24-5B8DA6838226}"/>
                  </a:ext>
                </a:extLst>
              </p:cNvPr>
              <p:cNvSpPr/>
              <p:nvPr/>
            </p:nvSpPr>
            <p:spPr bwMode="auto">
              <a:xfrm>
                <a:off x="7234375" y="3467100"/>
                <a:ext cx="1078937" cy="185864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688">
                  <a:lnSpc>
                    <a:spcPct val="90000"/>
                  </a:lnSpc>
                  <a:defRPr/>
                </a:pPr>
                <a:endPar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38" name="TextBox 37">
                <a:extLst>
                  <a:ext uri="{FF2B5EF4-FFF2-40B4-BE49-F238E27FC236}">
                    <a16:creationId xmlns:a16="http://schemas.microsoft.com/office/drawing/2014/main" id="{24138168-2D91-4257-8BE7-DD611512784F}"/>
                  </a:ext>
                </a:extLst>
              </p:cNvPr>
              <p:cNvSpPr txBox="1"/>
              <p:nvPr/>
            </p:nvSpPr>
            <p:spPr>
              <a:xfrm>
                <a:off x="7327388" y="4779708"/>
                <a:ext cx="892910" cy="600164"/>
              </a:xfrm>
              <a:prstGeom prst="rect">
                <a:avLst/>
              </a:prstGeom>
              <a:noFill/>
            </p:spPr>
            <p:txBody>
              <a:bodyPr wrap="square" lIns="146304" tIns="91440" rIns="146304" bIns="91440" rtlCol="0">
                <a:spAutoFit/>
              </a:bodyPr>
              <a:lstStyle/>
              <a:p>
                <a:pPr algn="ct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FAULT DOMAIN </a:t>
                </a:r>
              </a:p>
            </p:txBody>
          </p:sp>
          <p:grpSp>
            <p:nvGrpSpPr>
              <p:cNvPr id="39" name="Group 38">
                <a:extLst>
                  <a:ext uri="{FF2B5EF4-FFF2-40B4-BE49-F238E27FC236}">
                    <a16:creationId xmlns:a16="http://schemas.microsoft.com/office/drawing/2014/main" id="{480083DE-CF0A-4C96-B37D-D84888090A57}"/>
                  </a:ext>
                </a:extLst>
              </p:cNvPr>
              <p:cNvGrpSpPr/>
              <p:nvPr/>
            </p:nvGrpSpPr>
            <p:grpSpPr>
              <a:xfrm>
                <a:off x="7274621" y="3561933"/>
                <a:ext cx="998445" cy="536575"/>
                <a:chOff x="7428951" y="3572028"/>
                <a:chExt cx="689785" cy="370698"/>
              </a:xfrm>
            </p:grpSpPr>
            <p:grpSp>
              <p:nvGrpSpPr>
                <p:cNvPr id="43" name="Group 42">
                  <a:extLst>
                    <a:ext uri="{FF2B5EF4-FFF2-40B4-BE49-F238E27FC236}">
                      <a16:creationId xmlns:a16="http://schemas.microsoft.com/office/drawing/2014/main" id="{DAFCADA3-988E-4044-88F4-F2FAEEAB78BA}"/>
                    </a:ext>
                  </a:extLst>
                </p:cNvPr>
                <p:cNvGrpSpPr/>
                <p:nvPr/>
              </p:nvGrpSpPr>
              <p:grpSpPr>
                <a:xfrm>
                  <a:off x="7428951" y="3572028"/>
                  <a:ext cx="370698" cy="370698"/>
                  <a:chOff x="10024583" y="5200003"/>
                  <a:chExt cx="1428919" cy="1428919"/>
                </a:xfrm>
              </p:grpSpPr>
              <p:sp>
                <p:nvSpPr>
                  <p:cNvPr id="47" name="Rectangle: Rounded Corners 46">
                    <a:extLst>
                      <a:ext uri="{FF2B5EF4-FFF2-40B4-BE49-F238E27FC236}">
                        <a16:creationId xmlns:a16="http://schemas.microsoft.com/office/drawing/2014/main" id="{E459370F-9396-47E2-985E-472B3FA43669}"/>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48" name="Picture 47">
                    <a:extLst>
                      <a:ext uri="{FF2B5EF4-FFF2-40B4-BE49-F238E27FC236}">
                        <a16:creationId xmlns:a16="http://schemas.microsoft.com/office/drawing/2014/main" id="{2856A99F-51FF-4223-8012-343BD7D4C2C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44" name="Group 43">
                  <a:extLst>
                    <a:ext uri="{FF2B5EF4-FFF2-40B4-BE49-F238E27FC236}">
                      <a16:creationId xmlns:a16="http://schemas.microsoft.com/office/drawing/2014/main" id="{A507D89F-8A11-4C84-BCA0-029140DC30F3}"/>
                    </a:ext>
                  </a:extLst>
                </p:cNvPr>
                <p:cNvGrpSpPr/>
                <p:nvPr/>
              </p:nvGrpSpPr>
              <p:grpSpPr>
                <a:xfrm>
                  <a:off x="7748038" y="3572028"/>
                  <a:ext cx="370698" cy="370698"/>
                  <a:chOff x="10024583" y="5200003"/>
                  <a:chExt cx="1428919" cy="1428919"/>
                </a:xfrm>
              </p:grpSpPr>
              <p:sp>
                <p:nvSpPr>
                  <p:cNvPr id="45" name="Rectangle: Rounded Corners 44">
                    <a:extLst>
                      <a:ext uri="{FF2B5EF4-FFF2-40B4-BE49-F238E27FC236}">
                        <a16:creationId xmlns:a16="http://schemas.microsoft.com/office/drawing/2014/main" id="{5C4F55E1-10F4-48EA-B5DE-2772C2E0EE4F}"/>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46" name="Picture 45">
                    <a:extLst>
                      <a:ext uri="{FF2B5EF4-FFF2-40B4-BE49-F238E27FC236}">
                        <a16:creationId xmlns:a16="http://schemas.microsoft.com/office/drawing/2014/main" id="{94BC0B60-4D8B-4A2D-BD10-78DBBC30F6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40" name="Group 39">
                <a:extLst>
                  <a:ext uri="{FF2B5EF4-FFF2-40B4-BE49-F238E27FC236}">
                    <a16:creationId xmlns:a16="http://schemas.microsoft.com/office/drawing/2014/main" id="{0FF144E3-0508-4A5C-A58C-DFD705066030}"/>
                  </a:ext>
                </a:extLst>
              </p:cNvPr>
              <p:cNvGrpSpPr/>
              <p:nvPr/>
            </p:nvGrpSpPr>
            <p:grpSpPr>
              <a:xfrm>
                <a:off x="7453326" y="4193599"/>
                <a:ext cx="641034" cy="641034"/>
                <a:chOff x="10867935" y="5095960"/>
                <a:chExt cx="534870" cy="534870"/>
              </a:xfrm>
            </p:grpSpPr>
            <p:sp>
              <p:nvSpPr>
                <p:cNvPr id="41" name="Rectangle 40">
                  <a:extLst>
                    <a:ext uri="{FF2B5EF4-FFF2-40B4-BE49-F238E27FC236}">
                      <a16:creationId xmlns:a16="http://schemas.microsoft.com/office/drawing/2014/main" id="{46D3D637-984D-4C57-A70A-D8AC2F2EC002}"/>
                    </a:ext>
                  </a:extLst>
                </p:cNvPr>
                <p:cNvSpPr/>
                <p:nvPr/>
              </p:nvSpPr>
              <p:spPr bwMode="auto">
                <a:xfrm>
                  <a:off x="10884694" y="5187155"/>
                  <a:ext cx="388144" cy="29686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42" name="Picture 41">
                  <a:extLst>
                    <a:ext uri="{FF2B5EF4-FFF2-40B4-BE49-F238E27FC236}">
                      <a16:creationId xmlns:a16="http://schemas.microsoft.com/office/drawing/2014/main" id="{0314A666-C5EB-4F4A-8B3B-4141B4D304D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grpSp>
          <p:nvGrpSpPr>
            <p:cNvPr id="18" name="Group 17">
              <a:extLst>
                <a:ext uri="{FF2B5EF4-FFF2-40B4-BE49-F238E27FC236}">
                  <a16:creationId xmlns:a16="http://schemas.microsoft.com/office/drawing/2014/main" id="{B0490F66-2FA2-46B8-BB97-CE0F4E6A86CE}"/>
                </a:ext>
              </a:extLst>
            </p:cNvPr>
            <p:cNvGrpSpPr/>
            <p:nvPr/>
          </p:nvGrpSpPr>
          <p:grpSpPr>
            <a:xfrm>
              <a:off x="9885781" y="3842783"/>
              <a:ext cx="1078937" cy="1912772"/>
              <a:chOff x="7234375" y="3467100"/>
              <a:chExt cx="1078937" cy="1912772"/>
            </a:xfrm>
          </p:grpSpPr>
          <p:sp>
            <p:nvSpPr>
              <p:cNvPr id="25" name="Rectangle 24">
                <a:extLst>
                  <a:ext uri="{FF2B5EF4-FFF2-40B4-BE49-F238E27FC236}">
                    <a16:creationId xmlns:a16="http://schemas.microsoft.com/office/drawing/2014/main" id="{AA4B8732-6619-4E49-84E9-871DDC6D6201}"/>
                  </a:ext>
                </a:extLst>
              </p:cNvPr>
              <p:cNvSpPr/>
              <p:nvPr/>
            </p:nvSpPr>
            <p:spPr bwMode="auto">
              <a:xfrm>
                <a:off x="7234375" y="3467100"/>
                <a:ext cx="1078937" cy="1858649"/>
              </a:xfrm>
              <a:prstGeom prst="rect">
                <a:avLst/>
              </a:prstGeom>
              <a:solidFill>
                <a:srgbClr val="0078D7">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defTabSz="932688">
                  <a:lnSpc>
                    <a:spcPct val="90000"/>
                  </a:lnSpc>
                  <a:defRPr/>
                </a:pPr>
                <a:endPar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endParaRPr>
              </a:p>
            </p:txBody>
          </p:sp>
          <p:sp>
            <p:nvSpPr>
              <p:cNvPr id="26" name="TextBox 25">
                <a:extLst>
                  <a:ext uri="{FF2B5EF4-FFF2-40B4-BE49-F238E27FC236}">
                    <a16:creationId xmlns:a16="http://schemas.microsoft.com/office/drawing/2014/main" id="{CF85F6C1-FFB4-4ED0-8B88-190D549AEC96}"/>
                  </a:ext>
                </a:extLst>
              </p:cNvPr>
              <p:cNvSpPr txBox="1"/>
              <p:nvPr/>
            </p:nvSpPr>
            <p:spPr>
              <a:xfrm>
                <a:off x="7327388" y="4779708"/>
                <a:ext cx="892910" cy="600164"/>
              </a:xfrm>
              <a:prstGeom prst="rect">
                <a:avLst/>
              </a:prstGeom>
              <a:noFill/>
            </p:spPr>
            <p:txBody>
              <a:bodyPr wrap="square" lIns="146304" tIns="91440" rIns="146304" bIns="91440" rtlCol="0">
                <a:spAutoFit/>
              </a:bodyPr>
              <a:lstStyle/>
              <a:p>
                <a:pPr algn="ctr" defTabSz="932688">
                  <a:lnSpc>
                    <a:spcPct val="90000"/>
                  </a:lnSpc>
                  <a:defRPr/>
                </a:pPr>
                <a:r>
                  <a:rPr lang="en-US" sz="1000" kern="0" dirty="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STORAGE FAULT DOMAIN </a:t>
                </a:r>
              </a:p>
            </p:txBody>
          </p:sp>
          <p:grpSp>
            <p:nvGrpSpPr>
              <p:cNvPr id="27" name="Group 26">
                <a:extLst>
                  <a:ext uri="{FF2B5EF4-FFF2-40B4-BE49-F238E27FC236}">
                    <a16:creationId xmlns:a16="http://schemas.microsoft.com/office/drawing/2014/main" id="{87C380D9-9DEB-431D-8B29-34EEE92EE36C}"/>
                  </a:ext>
                </a:extLst>
              </p:cNvPr>
              <p:cNvGrpSpPr/>
              <p:nvPr/>
            </p:nvGrpSpPr>
            <p:grpSpPr>
              <a:xfrm>
                <a:off x="7274621" y="3561933"/>
                <a:ext cx="998445" cy="536575"/>
                <a:chOff x="7428951" y="3572028"/>
                <a:chExt cx="689785" cy="370698"/>
              </a:xfrm>
            </p:grpSpPr>
            <p:grpSp>
              <p:nvGrpSpPr>
                <p:cNvPr id="31" name="Group 30">
                  <a:extLst>
                    <a:ext uri="{FF2B5EF4-FFF2-40B4-BE49-F238E27FC236}">
                      <a16:creationId xmlns:a16="http://schemas.microsoft.com/office/drawing/2014/main" id="{39A473D8-D285-493D-8264-63E392958D36}"/>
                    </a:ext>
                  </a:extLst>
                </p:cNvPr>
                <p:cNvGrpSpPr/>
                <p:nvPr/>
              </p:nvGrpSpPr>
              <p:grpSpPr>
                <a:xfrm>
                  <a:off x="7428951" y="3572028"/>
                  <a:ext cx="370698" cy="370698"/>
                  <a:chOff x="10024583" y="5200003"/>
                  <a:chExt cx="1428919" cy="1428919"/>
                </a:xfrm>
              </p:grpSpPr>
              <p:sp>
                <p:nvSpPr>
                  <p:cNvPr id="35" name="Rectangle: Rounded Corners 34">
                    <a:extLst>
                      <a:ext uri="{FF2B5EF4-FFF2-40B4-BE49-F238E27FC236}">
                        <a16:creationId xmlns:a16="http://schemas.microsoft.com/office/drawing/2014/main" id="{15C1D99D-BEFF-41F6-8C8E-8A74DA5AC4A9}"/>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36" name="Picture 35">
                    <a:extLst>
                      <a:ext uri="{FF2B5EF4-FFF2-40B4-BE49-F238E27FC236}">
                        <a16:creationId xmlns:a16="http://schemas.microsoft.com/office/drawing/2014/main" id="{A6068E08-B7EF-4AF3-A1B7-6A6DBFF8C1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nvGrpSpPr>
                <p:cNvPr id="32" name="Group 31">
                  <a:extLst>
                    <a:ext uri="{FF2B5EF4-FFF2-40B4-BE49-F238E27FC236}">
                      <a16:creationId xmlns:a16="http://schemas.microsoft.com/office/drawing/2014/main" id="{41FF7EDC-30F8-4F98-9FCB-3CCC1F84EF31}"/>
                    </a:ext>
                  </a:extLst>
                </p:cNvPr>
                <p:cNvGrpSpPr/>
                <p:nvPr/>
              </p:nvGrpSpPr>
              <p:grpSpPr>
                <a:xfrm>
                  <a:off x="7748038" y="3572028"/>
                  <a:ext cx="370698" cy="370698"/>
                  <a:chOff x="10024583" y="5200003"/>
                  <a:chExt cx="1428919" cy="1428919"/>
                </a:xfrm>
              </p:grpSpPr>
              <p:sp>
                <p:nvSpPr>
                  <p:cNvPr id="33" name="Rectangle: Rounded Corners 32">
                    <a:extLst>
                      <a:ext uri="{FF2B5EF4-FFF2-40B4-BE49-F238E27FC236}">
                        <a16:creationId xmlns:a16="http://schemas.microsoft.com/office/drawing/2014/main" id="{A59991F8-6411-4867-BA38-28F5BD61A7D5}"/>
                      </a:ext>
                    </a:extLst>
                  </p:cNvPr>
                  <p:cNvSpPr/>
                  <p:nvPr/>
                </p:nvSpPr>
                <p:spPr bwMode="auto">
                  <a:xfrm>
                    <a:off x="10198894" y="5219700"/>
                    <a:ext cx="1083469" cy="1378744"/>
                  </a:xfrm>
                  <a:prstGeom prst="roundRect">
                    <a:avLst>
                      <a:gd name="adj" fmla="val 2239"/>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34" name="Picture 33">
                    <a:extLst>
                      <a:ext uri="{FF2B5EF4-FFF2-40B4-BE49-F238E27FC236}">
                        <a16:creationId xmlns:a16="http://schemas.microsoft.com/office/drawing/2014/main" id="{2A33CA08-0460-431C-9849-BCD13F3BAD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24583" y="5200003"/>
                    <a:ext cx="1428919" cy="1428919"/>
                  </a:xfrm>
                  <a:prstGeom prst="rect">
                    <a:avLst/>
                  </a:prstGeom>
                </p:spPr>
              </p:pic>
            </p:grpSp>
          </p:grpSp>
          <p:grpSp>
            <p:nvGrpSpPr>
              <p:cNvPr id="28" name="Group 27">
                <a:extLst>
                  <a:ext uri="{FF2B5EF4-FFF2-40B4-BE49-F238E27FC236}">
                    <a16:creationId xmlns:a16="http://schemas.microsoft.com/office/drawing/2014/main" id="{90ECD29F-33A0-474B-80AE-046A5BAC155B}"/>
                  </a:ext>
                </a:extLst>
              </p:cNvPr>
              <p:cNvGrpSpPr/>
              <p:nvPr/>
            </p:nvGrpSpPr>
            <p:grpSpPr>
              <a:xfrm>
                <a:off x="7453326" y="4193599"/>
                <a:ext cx="641034" cy="641034"/>
                <a:chOff x="10867935" y="5095960"/>
                <a:chExt cx="534870" cy="534870"/>
              </a:xfrm>
            </p:grpSpPr>
            <p:sp>
              <p:nvSpPr>
                <p:cNvPr id="29" name="Rectangle 28">
                  <a:extLst>
                    <a:ext uri="{FF2B5EF4-FFF2-40B4-BE49-F238E27FC236}">
                      <a16:creationId xmlns:a16="http://schemas.microsoft.com/office/drawing/2014/main" id="{9967AF69-8DAF-4273-8697-8494AAF4D9B8}"/>
                    </a:ext>
                  </a:extLst>
                </p:cNvPr>
                <p:cNvSpPr/>
                <p:nvPr/>
              </p:nvSpPr>
              <p:spPr bwMode="auto">
                <a:xfrm>
                  <a:off x="10884694" y="5187155"/>
                  <a:ext cx="388144" cy="29686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30" name="Picture 29">
                  <a:extLst>
                    <a:ext uri="{FF2B5EF4-FFF2-40B4-BE49-F238E27FC236}">
                      <a16:creationId xmlns:a16="http://schemas.microsoft.com/office/drawing/2014/main" id="{40877DF4-1F24-4135-86CF-836A3E353BC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67935" y="5095960"/>
                  <a:ext cx="534870" cy="534870"/>
                </a:xfrm>
                <a:prstGeom prst="rect">
                  <a:avLst/>
                </a:prstGeom>
              </p:spPr>
            </p:pic>
          </p:grpSp>
        </p:grpSp>
        <p:sp>
          <p:nvSpPr>
            <p:cNvPr id="19" name="Rectangle 18">
              <a:extLst>
                <a:ext uri="{FF2B5EF4-FFF2-40B4-BE49-F238E27FC236}">
                  <a16:creationId xmlns:a16="http://schemas.microsoft.com/office/drawing/2014/main" id="{6901FAE5-9AE8-4D74-8108-D4F6239C1C9A}"/>
                </a:ext>
              </a:extLst>
            </p:cNvPr>
            <p:cNvSpPr/>
            <p:nvPr/>
          </p:nvSpPr>
          <p:spPr bwMode="auto">
            <a:xfrm>
              <a:off x="7530777" y="2730729"/>
              <a:ext cx="533400" cy="61675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0" name="Rectangle 19">
              <a:extLst>
                <a:ext uri="{FF2B5EF4-FFF2-40B4-BE49-F238E27FC236}">
                  <a16:creationId xmlns:a16="http://schemas.microsoft.com/office/drawing/2014/main" id="{0129EAF4-0363-4916-AE5D-E888899D27E5}"/>
                </a:ext>
              </a:extLst>
            </p:cNvPr>
            <p:cNvSpPr/>
            <p:nvPr/>
          </p:nvSpPr>
          <p:spPr bwMode="auto">
            <a:xfrm>
              <a:off x="8854752" y="2730729"/>
              <a:ext cx="533400" cy="61675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sp>
          <p:nvSpPr>
            <p:cNvPr id="21" name="Rectangle 20">
              <a:extLst>
                <a:ext uri="{FF2B5EF4-FFF2-40B4-BE49-F238E27FC236}">
                  <a16:creationId xmlns:a16="http://schemas.microsoft.com/office/drawing/2014/main" id="{4076C683-36E9-4321-A833-D5FEF09EDFF1}"/>
                </a:ext>
              </a:extLst>
            </p:cNvPr>
            <p:cNvSpPr/>
            <p:nvPr/>
          </p:nvSpPr>
          <p:spPr bwMode="auto">
            <a:xfrm>
              <a:off x="10169202" y="2730729"/>
              <a:ext cx="533400" cy="616754"/>
            </a:xfrm>
            <a:prstGeom prst="rect">
              <a:avLst/>
            </a:prstGeom>
            <a:solidFill>
              <a:srgbClr val="FFFFFF"/>
            </a:solidFill>
            <a:ln w="3175" cap="flat" cmpd="sng" algn="ctr">
              <a:noFill/>
              <a:prstDash val="solid"/>
              <a:headEnd type="none" w="med" len="med"/>
              <a:tailEnd type="none" w="med" len="med"/>
            </a:ln>
            <a:effectLst/>
          </p:spPr>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defRPr/>
              </a:pPr>
              <a:endParaRPr lang="en-US" sz="2000" kern="0" dirty="0">
                <a:gradFill>
                  <a:gsLst>
                    <a:gs pos="0">
                      <a:srgbClr val="FFFFFF"/>
                    </a:gs>
                    <a:gs pos="100000">
                      <a:srgbClr val="FFFFFF"/>
                    </a:gs>
                  </a:gsLst>
                  <a:lin ang="5400000" scaled="0"/>
                </a:gradFill>
                <a:latin typeface="Segoe UI"/>
              </a:endParaRPr>
            </a:p>
          </p:txBody>
        </p:sp>
        <p:pic>
          <p:nvPicPr>
            <p:cNvPr id="22" name="Picture 21">
              <a:extLst>
                <a:ext uri="{FF2B5EF4-FFF2-40B4-BE49-F238E27FC236}">
                  <a16:creationId xmlns:a16="http://schemas.microsoft.com/office/drawing/2014/main" id="{D0D5926E-4E39-4252-9863-FCC5112C44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48386" y="2606256"/>
              <a:ext cx="853440" cy="853440"/>
            </a:xfrm>
            <a:prstGeom prst="rect">
              <a:avLst/>
            </a:prstGeom>
          </p:spPr>
        </p:pic>
        <p:pic>
          <p:nvPicPr>
            <p:cNvPr id="23" name="Picture 22">
              <a:extLst>
                <a:ext uri="{FF2B5EF4-FFF2-40B4-BE49-F238E27FC236}">
                  <a16:creationId xmlns:a16="http://schemas.microsoft.com/office/drawing/2014/main" id="{897A27F0-F5BC-4F7D-A59B-4B2B906756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73458" y="2606256"/>
              <a:ext cx="853440" cy="853440"/>
            </a:xfrm>
            <a:prstGeom prst="rect">
              <a:avLst/>
            </a:prstGeom>
          </p:spPr>
        </p:pic>
        <p:pic>
          <p:nvPicPr>
            <p:cNvPr id="24" name="Picture 23">
              <a:extLst>
                <a:ext uri="{FF2B5EF4-FFF2-40B4-BE49-F238E27FC236}">
                  <a16:creationId xmlns:a16="http://schemas.microsoft.com/office/drawing/2014/main" id="{3DAC7272-0E82-4905-9CF5-5452704B6B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998529" y="2606256"/>
              <a:ext cx="853440" cy="853440"/>
            </a:xfrm>
            <a:prstGeom prst="rect">
              <a:avLst/>
            </a:prstGeom>
          </p:spPr>
        </p:pic>
      </p:grpSp>
    </p:spTree>
    <p:extLst>
      <p:ext uri="{BB962C8B-B14F-4D97-AF65-F5344CB8AC3E}">
        <p14:creationId xmlns:p14="http://schemas.microsoft.com/office/powerpoint/2010/main" val="2795762252"/>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4EF1EB0A-E107-4573-98DA-1B78D81F40D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756198" y="2067210"/>
            <a:ext cx="780290" cy="780290"/>
          </a:xfrm>
          <a:prstGeom prst="rect">
            <a:avLst/>
          </a:prstGeom>
          <a:effectLst>
            <a:glow rad="127000">
              <a:schemeClr val="accent1">
                <a:alpha val="0"/>
              </a:schemeClr>
            </a:glow>
            <a:outerShdw blurRad="76200" dist="50800" dir="5400000" sx="1000" sy="1000" algn="ctr" rotWithShape="0">
              <a:srgbClr val="000000"/>
            </a:outerShdw>
            <a:softEdge rad="0"/>
          </a:effectLst>
        </p:spPr>
      </p:pic>
      <p:sp>
        <p:nvSpPr>
          <p:cNvPr id="3" name="Text Placeholder 2">
            <a:extLst>
              <a:ext uri="{FF2B5EF4-FFF2-40B4-BE49-F238E27FC236}">
                <a16:creationId xmlns:a16="http://schemas.microsoft.com/office/drawing/2014/main" id="{454EE60C-5D71-48AE-8D98-7397EB2C5969}"/>
              </a:ext>
            </a:extLst>
          </p:cNvPr>
          <p:cNvSpPr>
            <a:spLocks noGrp="1"/>
          </p:cNvSpPr>
          <p:nvPr>
            <p:ph type="body" sz="quarter" idx="10"/>
          </p:nvPr>
        </p:nvSpPr>
        <p:spPr/>
        <p:txBody>
          <a:bodyPr/>
          <a:lstStyle/>
          <a:p>
            <a:endParaRPr lang="en-US">
              <a:solidFill>
                <a:schemeClr val="bg1"/>
              </a:solidFill>
            </a:endParaRPr>
          </a:p>
        </p:txBody>
      </p:sp>
      <p:sp>
        <p:nvSpPr>
          <p:cNvPr id="4" name="Title 3">
            <a:extLst>
              <a:ext uri="{FF2B5EF4-FFF2-40B4-BE49-F238E27FC236}">
                <a16:creationId xmlns:a16="http://schemas.microsoft.com/office/drawing/2014/main" id="{A18C3CB0-D3A0-42D7-B8AE-66934942ECFC}"/>
              </a:ext>
            </a:extLst>
          </p:cNvPr>
          <p:cNvSpPr>
            <a:spLocks noGrp="1"/>
          </p:cNvSpPr>
          <p:nvPr>
            <p:ph type="title"/>
          </p:nvPr>
        </p:nvSpPr>
        <p:spPr/>
        <p:txBody>
          <a:bodyPr/>
          <a:lstStyle/>
          <a:p>
            <a:r>
              <a:rPr lang="en-US" dirty="0">
                <a:solidFill>
                  <a:schemeClr val="bg1"/>
                </a:solidFill>
              </a:rPr>
              <a:t>Virtual Machine Availability Sets</a:t>
            </a:r>
          </a:p>
        </p:txBody>
      </p:sp>
      <p:sp>
        <p:nvSpPr>
          <p:cNvPr id="11" name="Rounded Rectangle 23">
            <a:extLst>
              <a:ext uri="{FF2B5EF4-FFF2-40B4-BE49-F238E27FC236}">
                <a16:creationId xmlns:a16="http://schemas.microsoft.com/office/drawing/2014/main" id="{A582C923-346A-40E5-9D7F-9DE3C544016A}"/>
              </a:ext>
            </a:extLst>
          </p:cNvPr>
          <p:cNvSpPr/>
          <p:nvPr/>
        </p:nvSpPr>
        <p:spPr bwMode="auto">
          <a:xfrm>
            <a:off x="8465861" y="975128"/>
            <a:ext cx="1357745" cy="5414965"/>
          </a:xfrm>
          <a:prstGeom prst="roundRect">
            <a:avLst/>
          </a:prstGeom>
          <a:noFill/>
          <a:ln w="25400">
            <a:solidFill>
              <a:schemeClr val="tx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a:solidFill>
                <a:schemeClr val="bg1"/>
              </a:solidFill>
            </a:endParaRPr>
          </a:p>
        </p:txBody>
      </p:sp>
      <p:sp>
        <p:nvSpPr>
          <p:cNvPr id="12" name="Rectangle 11">
            <a:extLst>
              <a:ext uri="{FF2B5EF4-FFF2-40B4-BE49-F238E27FC236}">
                <a16:creationId xmlns:a16="http://schemas.microsoft.com/office/drawing/2014/main" id="{F2461027-0A78-4FAC-9D22-C72DD46435C6}"/>
              </a:ext>
            </a:extLst>
          </p:cNvPr>
          <p:cNvSpPr/>
          <p:nvPr/>
        </p:nvSpPr>
        <p:spPr bwMode="auto">
          <a:xfrm>
            <a:off x="8157251" y="6533539"/>
            <a:ext cx="2093670" cy="29420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1800" kern="0" dirty="0">
                <a:solidFill>
                  <a:schemeClr val="bg1"/>
                </a:solidFill>
              </a:rPr>
              <a:t>Contoso Ads Web </a:t>
            </a:r>
          </a:p>
        </p:txBody>
      </p:sp>
      <p:sp>
        <p:nvSpPr>
          <p:cNvPr id="13" name="Rectangle 12">
            <a:extLst>
              <a:ext uri="{FF2B5EF4-FFF2-40B4-BE49-F238E27FC236}">
                <a16:creationId xmlns:a16="http://schemas.microsoft.com/office/drawing/2014/main" id="{40E0B2CC-3793-482E-8D01-97CFCF4496CA}"/>
              </a:ext>
            </a:extLst>
          </p:cNvPr>
          <p:cNvSpPr/>
          <p:nvPr/>
        </p:nvSpPr>
        <p:spPr bwMode="auto">
          <a:xfrm>
            <a:off x="9536489" y="2304955"/>
            <a:ext cx="1995615" cy="304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UD #1</a:t>
            </a:r>
          </a:p>
        </p:txBody>
      </p:sp>
      <p:sp>
        <p:nvSpPr>
          <p:cNvPr id="14" name="Rectangle 13">
            <a:extLst>
              <a:ext uri="{FF2B5EF4-FFF2-40B4-BE49-F238E27FC236}">
                <a16:creationId xmlns:a16="http://schemas.microsoft.com/office/drawing/2014/main" id="{D85DAC3C-90E5-4764-BE34-743637E0B3D2}"/>
              </a:ext>
            </a:extLst>
          </p:cNvPr>
          <p:cNvSpPr/>
          <p:nvPr/>
        </p:nvSpPr>
        <p:spPr bwMode="auto">
          <a:xfrm>
            <a:off x="6827830" y="2318443"/>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FD #1</a:t>
            </a:r>
          </a:p>
        </p:txBody>
      </p:sp>
      <p:sp>
        <p:nvSpPr>
          <p:cNvPr id="15" name="Rectangle 14">
            <a:extLst>
              <a:ext uri="{FF2B5EF4-FFF2-40B4-BE49-F238E27FC236}">
                <a16:creationId xmlns:a16="http://schemas.microsoft.com/office/drawing/2014/main" id="{65B46B16-A769-498D-A8E4-17449B7B8399}"/>
              </a:ext>
            </a:extLst>
          </p:cNvPr>
          <p:cNvSpPr/>
          <p:nvPr/>
        </p:nvSpPr>
        <p:spPr bwMode="auto">
          <a:xfrm>
            <a:off x="9512977" y="3363477"/>
            <a:ext cx="1995615" cy="304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UD #2</a:t>
            </a:r>
          </a:p>
        </p:txBody>
      </p:sp>
      <p:sp>
        <p:nvSpPr>
          <p:cNvPr id="17" name="Rectangle 16">
            <a:extLst>
              <a:ext uri="{FF2B5EF4-FFF2-40B4-BE49-F238E27FC236}">
                <a16:creationId xmlns:a16="http://schemas.microsoft.com/office/drawing/2014/main" id="{A01697B4-A141-445C-B3DE-4A7B52AE58F8}"/>
              </a:ext>
            </a:extLst>
          </p:cNvPr>
          <p:cNvSpPr/>
          <p:nvPr/>
        </p:nvSpPr>
        <p:spPr bwMode="auto">
          <a:xfrm>
            <a:off x="9512978" y="4507415"/>
            <a:ext cx="1995615" cy="304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UD #3</a:t>
            </a:r>
          </a:p>
        </p:txBody>
      </p:sp>
      <p:sp>
        <p:nvSpPr>
          <p:cNvPr id="21" name="Rectangle 20">
            <a:extLst>
              <a:ext uri="{FF2B5EF4-FFF2-40B4-BE49-F238E27FC236}">
                <a16:creationId xmlns:a16="http://schemas.microsoft.com/office/drawing/2014/main" id="{BD1E9B60-4402-46E5-B6FA-1AF637BED6E6}"/>
              </a:ext>
            </a:extLst>
          </p:cNvPr>
          <p:cNvSpPr/>
          <p:nvPr/>
        </p:nvSpPr>
        <p:spPr bwMode="auto">
          <a:xfrm>
            <a:off x="9512977" y="5594027"/>
            <a:ext cx="1995615" cy="304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UD #4</a:t>
            </a:r>
          </a:p>
        </p:txBody>
      </p:sp>
      <p:sp>
        <p:nvSpPr>
          <p:cNvPr id="23" name="Rectangle 22">
            <a:extLst>
              <a:ext uri="{FF2B5EF4-FFF2-40B4-BE49-F238E27FC236}">
                <a16:creationId xmlns:a16="http://schemas.microsoft.com/office/drawing/2014/main" id="{694CCE56-CDD2-4994-8E90-6F6BA31A012D}"/>
              </a:ext>
            </a:extLst>
          </p:cNvPr>
          <p:cNvSpPr/>
          <p:nvPr/>
        </p:nvSpPr>
        <p:spPr bwMode="auto">
          <a:xfrm>
            <a:off x="6804320" y="262928"/>
            <a:ext cx="1928367" cy="665022"/>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Fault Domains</a:t>
            </a:r>
          </a:p>
        </p:txBody>
      </p:sp>
      <p:sp>
        <p:nvSpPr>
          <p:cNvPr id="24" name="Rectangle 23">
            <a:extLst>
              <a:ext uri="{FF2B5EF4-FFF2-40B4-BE49-F238E27FC236}">
                <a16:creationId xmlns:a16="http://schemas.microsoft.com/office/drawing/2014/main" id="{A7FC22C6-4A60-4786-8197-2FFE815736DA}"/>
              </a:ext>
            </a:extLst>
          </p:cNvPr>
          <p:cNvSpPr/>
          <p:nvPr/>
        </p:nvSpPr>
        <p:spPr bwMode="auto">
          <a:xfrm>
            <a:off x="9512978" y="262928"/>
            <a:ext cx="1995615" cy="665022"/>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Update Domain</a:t>
            </a:r>
          </a:p>
        </p:txBody>
      </p:sp>
      <p:sp>
        <p:nvSpPr>
          <p:cNvPr id="25" name="Rectangle 24">
            <a:extLst>
              <a:ext uri="{FF2B5EF4-FFF2-40B4-BE49-F238E27FC236}">
                <a16:creationId xmlns:a16="http://schemas.microsoft.com/office/drawing/2014/main" id="{6C4CA141-4B17-49D8-B221-703BDA12873C}"/>
              </a:ext>
            </a:extLst>
          </p:cNvPr>
          <p:cNvSpPr/>
          <p:nvPr/>
        </p:nvSpPr>
        <p:spPr bwMode="auto">
          <a:xfrm>
            <a:off x="8805542" y="1691205"/>
            <a:ext cx="654986" cy="33855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20" tIns="45718" rIns="45720" bIns="45718" numCol="1" rtlCol="0" anchor="ctr" anchorCtr="0" compatLnSpc="1">
            <a:prstTxWarp prst="textNoShape">
              <a:avLst/>
            </a:prstTxWarp>
            <a:spAutoFit/>
          </a:bodyPr>
          <a:lstStyle/>
          <a:p>
            <a:pPr algn="ctr" defTabSz="912758" fontAlgn="base">
              <a:spcBef>
                <a:spcPct val="0"/>
              </a:spcBef>
              <a:spcAft>
                <a:spcPct val="0"/>
              </a:spcAft>
              <a:defRPr/>
            </a:pPr>
            <a:r>
              <a:rPr lang="en-US" sz="1600" kern="0" dirty="0">
                <a:ln>
                  <a:solidFill>
                    <a:schemeClr val="bg1">
                      <a:alpha val="0"/>
                    </a:schemeClr>
                  </a:solidFill>
                </a:ln>
                <a:solidFill>
                  <a:schemeClr val="bg1"/>
                </a:solidFill>
              </a:rPr>
              <a:t>WEB-1</a:t>
            </a:r>
          </a:p>
        </p:txBody>
      </p:sp>
      <p:pic>
        <p:nvPicPr>
          <p:cNvPr id="26" name="Picture 25">
            <a:extLst>
              <a:ext uri="{FF2B5EF4-FFF2-40B4-BE49-F238E27FC236}">
                <a16:creationId xmlns:a16="http://schemas.microsoft.com/office/drawing/2014/main" id="{AE254FB6-833F-4F45-AC76-44564B83F73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56198" y="1028723"/>
            <a:ext cx="780290" cy="780290"/>
          </a:xfrm>
          <a:prstGeom prst="rect">
            <a:avLst/>
          </a:prstGeom>
        </p:spPr>
      </p:pic>
      <p:sp>
        <p:nvSpPr>
          <p:cNvPr id="27" name="Rectangle 26">
            <a:extLst>
              <a:ext uri="{FF2B5EF4-FFF2-40B4-BE49-F238E27FC236}">
                <a16:creationId xmlns:a16="http://schemas.microsoft.com/office/drawing/2014/main" id="{C95C4F2C-8C5D-4CD8-8C04-7C13F8BA3BEA}"/>
              </a:ext>
            </a:extLst>
          </p:cNvPr>
          <p:cNvSpPr/>
          <p:nvPr/>
        </p:nvSpPr>
        <p:spPr bwMode="auto">
          <a:xfrm>
            <a:off x="9536489" y="1255746"/>
            <a:ext cx="1995615" cy="30480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UD #0</a:t>
            </a:r>
          </a:p>
        </p:txBody>
      </p:sp>
      <p:sp>
        <p:nvSpPr>
          <p:cNvPr id="28" name="Rectangle 27">
            <a:extLst>
              <a:ext uri="{FF2B5EF4-FFF2-40B4-BE49-F238E27FC236}">
                <a16:creationId xmlns:a16="http://schemas.microsoft.com/office/drawing/2014/main" id="{E4C983A3-C74C-4895-98FB-B67D231FEFA6}"/>
              </a:ext>
            </a:extLst>
          </p:cNvPr>
          <p:cNvSpPr/>
          <p:nvPr/>
        </p:nvSpPr>
        <p:spPr bwMode="auto">
          <a:xfrm>
            <a:off x="6827830" y="1269234"/>
            <a:ext cx="1928368" cy="304800"/>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r>
              <a:rPr lang="en-US" sz="2200" kern="0" dirty="0">
                <a:solidFill>
                  <a:schemeClr val="bg1"/>
                </a:solidFill>
              </a:rPr>
              <a:t>FD #0</a:t>
            </a:r>
          </a:p>
        </p:txBody>
      </p:sp>
      <p:sp>
        <p:nvSpPr>
          <p:cNvPr id="29" name="Rectangle 28">
            <a:extLst>
              <a:ext uri="{FF2B5EF4-FFF2-40B4-BE49-F238E27FC236}">
                <a16:creationId xmlns:a16="http://schemas.microsoft.com/office/drawing/2014/main" id="{7FD9B44F-C20F-4794-8050-730743D813DC}"/>
              </a:ext>
            </a:extLst>
          </p:cNvPr>
          <p:cNvSpPr/>
          <p:nvPr/>
        </p:nvSpPr>
        <p:spPr>
          <a:xfrm>
            <a:off x="414706" y="1860481"/>
            <a:ext cx="5239655" cy="3847207"/>
          </a:xfrm>
          <a:prstGeom prst="rect">
            <a:avLst/>
          </a:prstGeom>
        </p:spPr>
        <p:txBody>
          <a:bodyPr wrap="square">
            <a:spAutoFit/>
          </a:bodyPr>
          <a:lstStyle/>
          <a:p>
            <a:r>
              <a:rPr lang="en-US" sz="2400" dirty="0">
                <a:solidFill>
                  <a:schemeClr val="bg1"/>
                </a:solidFill>
              </a:rPr>
              <a:t>In today’s Lab, from the Azure Portal you will deploy a single Contoso Ads Web Server in an Availability set of:</a:t>
            </a:r>
            <a:br>
              <a:rPr lang="en-US" sz="2400" dirty="0">
                <a:solidFill>
                  <a:schemeClr val="bg1"/>
                </a:solidFill>
              </a:rPr>
            </a:br>
            <a:endParaRPr lang="en-US" sz="2400" dirty="0">
              <a:solidFill>
                <a:schemeClr val="bg1"/>
              </a:solidFill>
            </a:endParaRPr>
          </a:p>
          <a:p>
            <a:pPr marL="457200" indent="-457200">
              <a:buFont typeface="Arial" panose="020B0604020202020204" pitchFamily="34" charset="0"/>
              <a:buChar char="•"/>
            </a:pPr>
            <a:r>
              <a:rPr lang="en-US" sz="2400" b="1" dirty="0">
                <a:solidFill>
                  <a:schemeClr val="bg1"/>
                </a:solidFill>
              </a:rPr>
              <a:t>2 Fault Domains and</a:t>
            </a:r>
            <a:br>
              <a:rPr lang="en-US" sz="2800" dirty="0">
                <a:solidFill>
                  <a:schemeClr val="bg1"/>
                </a:solidFill>
              </a:rPr>
            </a:br>
            <a:endParaRPr lang="en-US" sz="2800" dirty="0">
              <a:solidFill>
                <a:schemeClr val="bg1"/>
              </a:solidFill>
            </a:endParaRPr>
          </a:p>
          <a:p>
            <a:pPr marL="457200" indent="-457200">
              <a:buFont typeface="Arial" panose="020B0604020202020204" pitchFamily="34" charset="0"/>
              <a:buChar char="•"/>
            </a:pPr>
            <a:r>
              <a:rPr lang="en-US" sz="2400" b="1" dirty="0">
                <a:solidFill>
                  <a:schemeClr val="bg1"/>
                </a:solidFill>
              </a:rPr>
              <a:t>5 Update Domains</a:t>
            </a:r>
          </a:p>
          <a:p>
            <a:pPr marL="457200" indent="-457200">
              <a:buFont typeface="Arial" panose="020B0604020202020204" pitchFamily="34" charset="0"/>
              <a:buChar char="•"/>
            </a:pPr>
            <a:endParaRPr lang="en-US" sz="2400" b="1" dirty="0">
              <a:solidFill>
                <a:schemeClr val="bg1"/>
              </a:solidFill>
            </a:endParaRPr>
          </a:p>
          <a:p>
            <a:r>
              <a:rPr lang="en-US" sz="2400" dirty="0">
                <a:solidFill>
                  <a:schemeClr val="bg1"/>
                </a:solidFill>
              </a:rPr>
              <a:t>Allows deployment of future Web servers into the availability set</a:t>
            </a:r>
            <a:endParaRPr lang="en-US" sz="2000" dirty="0">
              <a:solidFill>
                <a:schemeClr val="bg1"/>
              </a:solidFill>
            </a:endParaRPr>
          </a:p>
        </p:txBody>
      </p:sp>
      <p:pic>
        <p:nvPicPr>
          <p:cNvPr id="22" name="Picture 21">
            <a:extLst>
              <a:ext uri="{FF2B5EF4-FFF2-40B4-BE49-F238E27FC236}">
                <a16:creationId xmlns:a16="http://schemas.microsoft.com/office/drawing/2014/main" id="{4EF1EB0A-E107-4573-98DA-1B78D81F40D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742890" y="3122700"/>
            <a:ext cx="780290" cy="780290"/>
          </a:xfrm>
          <a:prstGeom prst="rect">
            <a:avLst/>
          </a:prstGeom>
          <a:effectLst>
            <a:glow rad="127000">
              <a:schemeClr val="accent1">
                <a:alpha val="0"/>
              </a:schemeClr>
            </a:glow>
            <a:outerShdw blurRad="76200" dist="50800" dir="5400000" sx="1000" sy="1000" algn="ctr" rotWithShape="0">
              <a:srgbClr val="000000"/>
            </a:outerShdw>
            <a:softEdge rad="0"/>
          </a:effectLst>
        </p:spPr>
      </p:pic>
      <p:pic>
        <p:nvPicPr>
          <p:cNvPr id="32" name="Picture 31">
            <a:extLst>
              <a:ext uri="{FF2B5EF4-FFF2-40B4-BE49-F238E27FC236}">
                <a16:creationId xmlns:a16="http://schemas.microsoft.com/office/drawing/2014/main" id="{4EF1EB0A-E107-4573-98DA-1B78D81F40D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753907" y="4207333"/>
            <a:ext cx="780290" cy="780290"/>
          </a:xfrm>
          <a:prstGeom prst="rect">
            <a:avLst/>
          </a:prstGeom>
          <a:effectLst>
            <a:glow rad="127000">
              <a:schemeClr val="accent1">
                <a:alpha val="0"/>
              </a:schemeClr>
            </a:glow>
            <a:outerShdw blurRad="76200" dist="50800" dir="5400000" sx="1000" sy="1000" algn="ctr" rotWithShape="0">
              <a:srgbClr val="000000"/>
            </a:outerShdw>
            <a:softEdge rad="0"/>
          </a:effectLst>
        </p:spPr>
      </p:pic>
      <p:pic>
        <p:nvPicPr>
          <p:cNvPr id="33" name="Picture 32">
            <a:extLst>
              <a:ext uri="{FF2B5EF4-FFF2-40B4-BE49-F238E27FC236}">
                <a16:creationId xmlns:a16="http://schemas.microsoft.com/office/drawing/2014/main" id="{4EF1EB0A-E107-4573-98DA-1B78D81F40D0}"/>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8753907" y="5337014"/>
            <a:ext cx="780290" cy="780290"/>
          </a:xfrm>
          <a:prstGeom prst="rect">
            <a:avLst/>
          </a:prstGeom>
          <a:effectLst>
            <a:glow rad="127000">
              <a:schemeClr val="accent1">
                <a:alpha val="0"/>
              </a:schemeClr>
            </a:glow>
            <a:outerShdw blurRad="76200" dist="50800" dir="5400000" sx="1000" sy="1000" algn="ctr" rotWithShape="0">
              <a:srgbClr val="000000"/>
            </a:outerShdw>
            <a:softEdge rad="0"/>
          </a:effectLst>
        </p:spPr>
      </p:pic>
      <p:pic>
        <p:nvPicPr>
          <p:cNvPr id="31" name="Picture 30"/>
          <p:cNvPicPr>
            <a:picLocks noChangeAspect="1"/>
          </p:cNvPicPr>
          <p:nvPr/>
        </p:nvPicPr>
        <p:blipFill>
          <a:blip r:embed="rId6"/>
          <a:stretch>
            <a:fillRect/>
          </a:stretch>
        </p:blipFill>
        <p:spPr>
          <a:xfrm>
            <a:off x="6227308" y="2304956"/>
            <a:ext cx="5953557" cy="3689527"/>
          </a:xfrm>
          <a:prstGeom prst="rect">
            <a:avLst/>
          </a:prstGeom>
          <a:ln w="12700" cmpd="sng">
            <a:solidFill>
              <a:schemeClr val="accent1"/>
            </a:solidFill>
          </a:ln>
        </p:spPr>
      </p:pic>
      <p:pic>
        <p:nvPicPr>
          <p:cNvPr id="30" name="Picture 29"/>
          <p:cNvPicPr>
            <a:picLocks noChangeAspect="1"/>
          </p:cNvPicPr>
          <p:nvPr/>
        </p:nvPicPr>
        <p:blipFill>
          <a:blip r:embed="rId7"/>
          <a:stretch>
            <a:fillRect/>
          </a:stretch>
        </p:blipFill>
        <p:spPr>
          <a:xfrm>
            <a:off x="6473375" y="235679"/>
            <a:ext cx="5342714" cy="1794077"/>
          </a:xfrm>
          <a:prstGeom prst="rect">
            <a:avLst/>
          </a:prstGeom>
          <a:ln>
            <a:solidFill>
              <a:schemeClr val="accent1"/>
            </a:solidFill>
          </a:ln>
        </p:spPr>
      </p:pic>
    </p:spTree>
    <p:extLst>
      <p:ext uri="{BB962C8B-B14F-4D97-AF65-F5344CB8AC3E}">
        <p14:creationId xmlns:p14="http://schemas.microsoft.com/office/powerpoint/2010/main" val="440470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D4A46-BB35-435E-BF88-CA2AABF4BA89}"/>
              </a:ext>
            </a:extLst>
          </p:cNvPr>
          <p:cNvSpPr>
            <a:spLocks noGrp="1"/>
          </p:cNvSpPr>
          <p:nvPr>
            <p:ph type="body" sz="quarter" idx="10"/>
          </p:nvPr>
        </p:nvSpPr>
        <p:spPr>
          <a:xfrm>
            <a:off x="353509" y="800101"/>
            <a:ext cx="6615013" cy="404579"/>
          </a:xfrm>
        </p:spPr>
        <p:txBody>
          <a:bodyPr/>
          <a:lstStyle/>
          <a:p>
            <a:r>
              <a:rPr lang="en-US" dirty="0"/>
              <a:t>42 Regions worldwide, with 36 Generally Available</a:t>
            </a:r>
          </a:p>
        </p:txBody>
      </p:sp>
      <p:sp>
        <p:nvSpPr>
          <p:cNvPr id="3" name="Title 2">
            <a:extLst>
              <a:ext uri="{FF2B5EF4-FFF2-40B4-BE49-F238E27FC236}">
                <a16:creationId xmlns:a16="http://schemas.microsoft.com/office/drawing/2014/main" id="{3575DBD6-C229-4F1B-9027-72F09496CC48}"/>
              </a:ext>
            </a:extLst>
          </p:cNvPr>
          <p:cNvSpPr>
            <a:spLocks noGrp="1"/>
          </p:cNvSpPr>
          <p:nvPr>
            <p:ph type="title"/>
          </p:nvPr>
        </p:nvSpPr>
        <p:spPr/>
        <p:txBody>
          <a:bodyPr/>
          <a:lstStyle/>
          <a:p>
            <a:r>
              <a:rPr lang="en-US" dirty="0"/>
              <a:t>Azure Regions</a:t>
            </a:r>
          </a:p>
        </p:txBody>
      </p:sp>
      <p:sp>
        <p:nvSpPr>
          <p:cNvPr id="5" name="Rectangle 4">
            <a:extLst>
              <a:ext uri="{FF2B5EF4-FFF2-40B4-BE49-F238E27FC236}">
                <a16:creationId xmlns:a16="http://schemas.microsoft.com/office/drawing/2014/main" id="{2BA5D8B3-0199-401A-9BE5-EB2B82CE9A14}"/>
              </a:ext>
            </a:extLst>
          </p:cNvPr>
          <p:cNvSpPr/>
          <p:nvPr/>
        </p:nvSpPr>
        <p:spPr bwMode="auto">
          <a:xfrm>
            <a:off x="9395088" y="5991005"/>
            <a:ext cx="180038" cy="147965"/>
          </a:xfrm>
          <a:prstGeom prst="rect">
            <a:avLst/>
          </a:prstGeom>
          <a:solidFill>
            <a:srgbClr val="0070C0"/>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defRPr/>
            </a:pPr>
            <a:endParaRPr lang="en-US" sz="1836" spc="-102" dirty="0">
              <a:solidFill>
                <a:srgbClr val="FFFFFF"/>
              </a:solidFill>
              <a:latin typeface="Segoe UI Light"/>
              <a:cs typeface="Segoe UI" pitchFamily="34" charset="0"/>
            </a:endParaRPr>
          </a:p>
        </p:txBody>
      </p:sp>
      <p:sp>
        <p:nvSpPr>
          <p:cNvPr id="6" name="Rectangle 5">
            <a:extLst>
              <a:ext uri="{FF2B5EF4-FFF2-40B4-BE49-F238E27FC236}">
                <a16:creationId xmlns:a16="http://schemas.microsoft.com/office/drawing/2014/main" id="{E24D3705-2DCC-4982-A844-4AE5DD462B2E}"/>
              </a:ext>
            </a:extLst>
          </p:cNvPr>
          <p:cNvSpPr/>
          <p:nvPr/>
        </p:nvSpPr>
        <p:spPr bwMode="auto">
          <a:xfrm>
            <a:off x="9400590" y="5720066"/>
            <a:ext cx="179849" cy="146133"/>
          </a:xfrm>
          <a:prstGeom prst="rect">
            <a:avLst/>
          </a:prstGeom>
          <a:solidFill>
            <a:srgbClr val="B2CB1F"/>
          </a:solidFill>
          <a:ln>
            <a:no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3199" tIns="93203" rIns="93199" bIns="93211" numCol="1" rtlCol="0" anchor="ctr" anchorCtr="0" compatLnSpc="1">
            <a:prstTxWarp prst="textNoShape">
              <a:avLst/>
            </a:prstTxWarp>
          </a:bodyPr>
          <a:lstStyle/>
          <a:p>
            <a:pPr algn="ctr" defTabSz="1242571">
              <a:defRPr/>
            </a:pPr>
            <a:endParaRPr lang="en-US" sz="800" spc="-102" dirty="0">
              <a:solidFill>
                <a:srgbClr val="FFFFFF"/>
              </a:solidFill>
              <a:latin typeface="Segoe UI"/>
              <a:cs typeface="Segoe UI" pitchFamily="34" charset="0"/>
            </a:endParaRPr>
          </a:p>
        </p:txBody>
      </p:sp>
      <p:grpSp>
        <p:nvGrpSpPr>
          <p:cNvPr id="12" name="Group 11">
            <a:extLst>
              <a:ext uri="{FF2B5EF4-FFF2-40B4-BE49-F238E27FC236}">
                <a16:creationId xmlns:a16="http://schemas.microsoft.com/office/drawing/2014/main" id="{8C339253-89C9-4ACE-AFFF-13F5C22BA01D}"/>
              </a:ext>
            </a:extLst>
          </p:cNvPr>
          <p:cNvGrpSpPr/>
          <p:nvPr/>
        </p:nvGrpSpPr>
        <p:grpSpPr>
          <a:xfrm>
            <a:off x="147780" y="5497227"/>
            <a:ext cx="11245577" cy="970844"/>
            <a:chOff x="47439" y="5412923"/>
            <a:chExt cx="11245577" cy="970844"/>
          </a:xfrm>
        </p:grpSpPr>
        <p:sp>
          <p:nvSpPr>
            <p:cNvPr id="4" name="Rectangle 3">
              <a:extLst>
                <a:ext uri="{FF2B5EF4-FFF2-40B4-BE49-F238E27FC236}">
                  <a16:creationId xmlns:a16="http://schemas.microsoft.com/office/drawing/2014/main" id="{7B84A590-6148-4282-9C13-68197193BF5F}"/>
                </a:ext>
              </a:extLst>
            </p:cNvPr>
            <p:cNvSpPr/>
            <p:nvPr/>
          </p:nvSpPr>
          <p:spPr>
            <a:xfrm>
              <a:off x="47439" y="5412924"/>
              <a:ext cx="4040245" cy="970843"/>
            </a:xfrm>
            <a:prstGeom prst="rect">
              <a:avLst/>
            </a:prstGeom>
            <a:noFill/>
          </p:spPr>
          <p:txBody>
            <a:bodyPr wrap="square">
              <a:spAutoFit/>
            </a:bodyPr>
            <a:lstStyle/>
            <a:p>
              <a:pPr marL="342900" lvl="1" indent="-342900" defTabSz="932151">
                <a:buSzPct val="60000"/>
                <a:buFont typeface="Wingdings" panose="05000000000000000000" pitchFamily="2" charset="2"/>
                <a:buChar char="Ø"/>
                <a:tabLst>
                  <a:tab pos="181338" algn="l"/>
                </a:tabLst>
                <a:defRPr/>
              </a:pPr>
              <a:r>
                <a:rPr lang="en-US" sz="1903" spc="-30" dirty="0">
                  <a:latin typeface="Segoe UI Light" panose="020B0502040204020203" pitchFamily="34" charset="0"/>
                  <a:cs typeface="Segoe UI Light" panose="020B0502040204020203" pitchFamily="34" charset="0"/>
                </a:rPr>
                <a:t>MS Operates 100+ datacenters</a:t>
              </a:r>
            </a:p>
            <a:p>
              <a:pPr marL="342900" lvl="1" indent="-342900" defTabSz="932151">
                <a:buSzPct val="60000"/>
                <a:buFont typeface="Wingdings" panose="05000000000000000000" pitchFamily="2" charset="2"/>
                <a:buChar char="Ø"/>
                <a:tabLst>
                  <a:tab pos="181338" algn="l"/>
                </a:tabLst>
                <a:defRPr/>
              </a:pPr>
              <a:r>
                <a:rPr lang="en-US" sz="1903" spc="-30" dirty="0">
                  <a:latin typeface="Segoe UI Light" panose="020B0502040204020203" pitchFamily="34" charset="0"/>
                  <a:cs typeface="Segoe UI Light" panose="020B0502040204020203" pitchFamily="34" charset="0"/>
                </a:rPr>
                <a:t>Top 3 networks in the world</a:t>
              </a:r>
            </a:p>
            <a:p>
              <a:pPr marL="342900" lvl="1" indent="-342900" defTabSz="932151">
                <a:buSzPct val="60000"/>
                <a:buFont typeface="Wingdings" panose="05000000000000000000" pitchFamily="2" charset="2"/>
                <a:buChar char="Ø"/>
                <a:tabLst>
                  <a:tab pos="181338" algn="l"/>
                </a:tabLst>
                <a:defRPr/>
              </a:pPr>
              <a:r>
                <a:rPr lang="en-US" sz="1903" kern="0" spc="-30" dirty="0">
                  <a:latin typeface="Segoe UI Light" panose="020B0502040204020203" pitchFamily="34" charset="0"/>
                  <a:cs typeface="Segoe UI Light" panose="020B0502040204020203" pitchFamily="34" charset="0"/>
                </a:rPr>
                <a:t>Second Largest Dark Fiber Network</a:t>
              </a:r>
              <a:endParaRPr lang="en-US" sz="1903" spc="-30" dirty="0">
                <a:latin typeface="Segoe UI Light" panose="020B0502040204020203" pitchFamily="34" charset="0"/>
                <a:cs typeface="Segoe UI Light" panose="020B0502040204020203" pitchFamily="34" charset="0"/>
              </a:endParaRPr>
            </a:p>
          </p:txBody>
        </p:sp>
        <p:sp>
          <p:nvSpPr>
            <p:cNvPr id="7" name="Rectangle 6">
              <a:extLst>
                <a:ext uri="{FF2B5EF4-FFF2-40B4-BE49-F238E27FC236}">
                  <a16:creationId xmlns:a16="http://schemas.microsoft.com/office/drawing/2014/main" id="{7F066CA8-C301-4A7A-8A2A-D6DAEF506577}"/>
                </a:ext>
              </a:extLst>
            </p:cNvPr>
            <p:cNvSpPr/>
            <p:nvPr/>
          </p:nvSpPr>
          <p:spPr>
            <a:xfrm>
              <a:off x="9525866" y="5533663"/>
              <a:ext cx="1767150" cy="343492"/>
            </a:xfrm>
            <a:prstGeom prst="rect">
              <a:avLst/>
            </a:prstGeom>
          </p:spPr>
          <p:txBody>
            <a:bodyPr wrap="none">
              <a:spAutoFit/>
            </a:bodyPr>
            <a:lstStyle/>
            <a:p>
              <a:pPr defTabSz="932441">
                <a:defRPr/>
              </a:pPr>
              <a:r>
                <a:rPr lang="en-US" sz="1632" spc="-30" dirty="0">
                  <a:latin typeface="Segoe UI Light" panose="020B0502040204020203" pitchFamily="34" charset="0"/>
                  <a:cs typeface="Segoe UI Light" panose="020B0502040204020203" pitchFamily="34" charset="0"/>
                </a:rPr>
                <a:t>Generally Available</a:t>
              </a:r>
              <a:endParaRPr lang="en-US" sz="1632" dirty="0">
                <a:latin typeface="Segoe UI"/>
              </a:endParaRPr>
            </a:p>
          </p:txBody>
        </p:sp>
        <p:sp>
          <p:nvSpPr>
            <p:cNvPr id="8" name="Rectangle 7">
              <a:extLst>
                <a:ext uri="{FF2B5EF4-FFF2-40B4-BE49-F238E27FC236}">
                  <a16:creationId xmlns:a16="http://schemas.microsoft.com/office/drawing/2014/main" id="{41CA4A91-95CC-4F29-9980-096CB2A47503}"/>
                </a:ext>
              </a:extLst>
            </p:cNvPr>
            <p:cNvSpPr/>
            <p:nvPr/>
          </p:nvSpPr>
          <p:spPr>
            <a:xfrm>
              <a:off x="9534561" y="5798480"/>
              <a:ext cx="1264449" cy="343492"/>
            </a:xfrm>
            <a:prstGeom prst="rect">
              <a:avLst/>
            </a:prstGeom>
          </p:spPr>
          <p:txBody>
            <a:bodyPr wrap="none">
              <a:spAutoFit/>
            </a:bodyPr>
            <a:lstStyle/>
            <a:p>
              <a:pPr defTabSz="932441">
                <a:defRPr/>
              </a:pPr>
              <a:r>
                <a:rPr lang="en-US" sz="1632" spc="-30" dirty="0">
                  <a:latin typeface="Segoe UI Light" panose="020B0502040204020203" pitchFamily="34" charset="0"/>
                  <a:cs typeface="Segoe UI Light" panose="020B0502040204020203" pitchFamily="34" charset="0"/>
                </a:rPr>
                <a:t>Coming Soon</a:t>
              </a:r>
              <a:endParaRPr lang="en-US" sz="1632" dirty="0">
                <a:latin typeface="Segoe UI"/>
              </a:endParaRPr>
            </a:p>
          </p:txBody>
        </p:sp>
        <p:sp>
          <p:nvSpPr>
            <p:cNvPr id="9" name="Rectangle 8">
              <a:extLst>
                <a:ext uri="{FF2B5EF4-FFF2-40B4-BE49-F238E27FC236}">
                  <a16:creationId xmlns:a16="http://schemas.microsoft.com/office/drawing/2014/main" id="{B07F4046-A574-46B9-BE20-7A6FD9A76339}"/>
                </a:ext>
              </a:extLst>
            </p:cNvPr>
            <p:cNvSpPr/>
            <p:nvPr/>
          </p:nvSpPr>
          <p:spPr>
            <a:xfrm>
              <a:off x="4233879" y="5412923"/>
              <a:ext cx="4697843" cy="970843"/>
            </a:xfrm>
            <a:prstGeom prst="rect">
              <a:avLst/>
            </a:prstGeom>
            <a:noFill/>
          </p:spPr>
          <p:txBody>
            <a:bodyPr wrap="square">
              <a:spAutoFit/>
            </a:bodyPr>
            <a:lstStyle/>
            <a:p>
              <a:pPr marL="342900" lvl="1" indent="-342900" defTabSz="932151">
                <a:buSzPct val="60000"/>
                <a:buFont typeface="Wingdings" panose="05000000000000000000" pitchFamily="2" charset="2"/>
                <a:buChar char="Ø"/>
                <a:tabLst>
                  <a:tab pos="181338" algn="l"/>
                </a:tabLst>
                <a:defRPr/>
              </a:pPr>
              <a:r>
                <a:rPr lang="en-US" sz="1903" spc="-30" dirty="0">
                  <a:latin typeface="Segoe UI Light" panose="020B0502040204020203" pitchFamily="34" charset="0"/>
                  <a:cs typeface="Segoe UI Light" panose="020B0502040204020203" pitchFamily="34" charset="0"/>
                </a:rPr>
                <a:t>China Operated by 21Vianet </a:t>
              </a:r>
            </a:p>
            <a:p>
              <a:pPr marL="342900" lvl="1" indent="-342900" defTabSz="932151">
                <a:buSzPct val="60000"/>
                <a:buFont typeface="Wingdings" panose="05000000000000000000" pitchFamily="2" charset="2"/>
                <a:buChar char="Ø"/>
                <a:tabLst>
                  <a:tab pos="181338" algn="l"/>
                </a:tabLst>
                <a:defRPr/>
              </a:pPr>
              <a:r>
                <a:rPr lang="en-US" sz="1903" spc="-30" dirty="0">
                  <a:latin typeface="Segoe UI Light" panose="020B0502040204020203" pitchFamily="34" charset="0"/>
                  <a:cs typeface="Segoe UI Light" panose="020B0502040204020203" pitchFamily="34" charset="0"/>
                </a:rPr>
                <a:t>Germany Operated by Deutsche Telekom</a:t>
              </a:r>
            </a:p>
            <a:p>
              <a:pPr marL="342900" lvl="1" indent="-342900" defTabSz="932151">
                <a:buSzPct val="60000"/>
                <a:buFont typeface="Wingdings" panose="05000000000000000000" pitchFamily="2" charset="2"/>
                <a:buChar char="Ø"/>
                <a:tabLst>
                  <a:tab pos="181338" algn="l"/>
                </a:tabLst>
                <a:defRPr/>
              </a:pPr>
              <a:r>
                <a:rPr lang="en-US" sz="1903" kern="0" spc="-30" dirty="0">
                  <a:latin typeface="Segoe UI Light" panose="020B0502040204020203" pitchFamily="34" charset="0"/>
                  <a:cs typeface="Segoe UI Light" panose="020B0502040204020203" pitchFamily="34" charset="0"/>
                </a:rPr>
                <a:t>2x AWS, 4x Google DC Regions</a:t>
              </a:r>
              <a:endParaRPr lang="en-US" sz="1903" spc="-30" dirty="0">
                <a:latin typeface="Segoe UI Light" panose="020B0502040204020203" pitchFamily="34" charset="0"/>
                <a:cs typeface="Segoe UI Light" panose="020B0502040204020203" pitchFamily="34" charset="0"/>
              </a:endParaRPr>
            </a:p>
          </p:txBody>
        </p:sp>
      </p:grpSp>
      <p:sp>
        <p:nvSpPr>
          <p:cNvPr id="10" name="Rectangle 9">
            <a:extLst>
              <a:ext uri="{FF2B5EF4-FFF2-40B4-BE49-F238E27FC236}">
                <a16:creationId xmlns:a16="http://schemas.microsoft.com/office/drawing/2014/main" id="{542E3C6E-3851-471B-ADF8-991906821846}"/>
              </a:ext>
            </a:extLst>
          </p:cNvPr>
          <p:cNvSpPr/>
          <p:nvPr/>
        </p:nvSpPr>
        <p:spPr>
          <a:xfrm>
            <a:off x="3922842" y="6543447"/>
            <a:ext cx="4770252" cy="369332"/>
          </a:xfrm>
          <a:prstGeom prst="rect">
            <a:avLst/>
          </a:prstGeom>
          <a:solidFill>
            <a:schemeClr val="accent2"/>
          </a:solidFill>
          <a:ln>
            <a:solidFill>
              <a:schemeClr val="accent2"/>
            </a:solidFill>
          </a:ln>
        </p:spPr>
        <p:txBody>
          <a:bodyPr wrap="square">
            <a:spAutoFit/>
          </a:bodyPr>
          <a:lstStyle/>
          <a:p>
            <a:pPr algn="ctr"/>
            <a:r>
              <a:rPr lang="en-US" sz="1800" dirty="0">
                <a:solidFill>
                  <a:schemeClr val="bg1"/>
                </a:solidFill>
              </a:rPr>
              <a:t>https://azure.microsoft.com/en-us/regions/</a:t>
            </a:r>
          </a:p>
        </p:txBody>
      </p:sp>
      <p:pic>
        <p:nvPicPr>
          <p:cNvPr id="13" name="Picture 12">
            <a:extLst>
              <a:ext uri="{FF2B5EF4-FFF2-40B4-BE49-F238E27FC236}">
                <a16:creationId xmlns:a16="http://schemas.microsoft.com/office/drawing/2014/main" id="{D6A66F5F-5269-4140-AF92-7696B9739ADE}"/>
              </a:ext>
            </a:extLst>
          </p:cNvPr>
          <p:cNvPicPr>
            <a:picLocks noChangeAspect="1"/>
          </p:cNvPicPr>
          <p:nvPr/>
        </p:nvPicPr>
        <p:blipFill>
          <a:blip r:embed="rId3"/>
          <a:stretch>
            <a:fillRect/>
          </a:stretch>
        </p:blipFill>
        <p:spPr>
          <a:xfrm>
            <a:off x="257167" y="1177222"/>
            <a:ext cx="11759770" cy="4365369"/>
          </a:xfrm>
          <a:prstGeom prst="rect">
            <a:avLst/>
          </a:prstGeom>
        </p:spPr>
      </p:pic>
    </p:spTree>
    <p:extLst>
      <p:ext uri="{BB962C8B-B14F-4D97-AF65-F5344CB8AC3E}">
        <p14:creationId xmlns:p14="http://schemas.microsoft.com/office/powerpoint/2010/main" val="1661440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0C78E9C-F384-4799-823D-F9848D2511A9}"/>
              </a:ext>
            </a:extLst>
          </p:cNvPr>
          <p:cNvSpPr>
            <a:spLocks noGrp="1"/>
          </p:cNvSpPr>
          <p:nvPr>
            <p:ph type="body" sz="quarter" idx="11"/>
          </p:nvPr>
        </p:nvSpPr>
        <p:spPr>
          <a:xfrm>
            <a:off x="353507" y="964451"/>
            <a:ext cx="5677626" cy="5275482"/>
          </a:xfrm>
        </p:spPr>
        <p:txBody>
          <a:bodyPr/>
          <a:lstStyle/>
          <a:p>
            <a:r>
              <a:rPr lang="en-US" sz="2400" dirty="0"/>
              <a:t>Regions contain massive Microsoft owned and purpose-built </a:t>
            </a:r>
            <a:r>
              <a:rPr lang="en-US" sz="2400" b="1" dirty="0"/>
              <a:t>Data Center(s) </a:t>
            </a:r>
            <a:r>
              <a:rPr lang="en-US" sz="2400" dirty="0"/>
              <a:t>(DC)</a:t>
            </a:r>
            <a:br>
              <a:rPr lang="en-US" sz="2400" dirty="0"/>
            </a:br>
            <a:endParaRPr lang="en-US" sz="2400" dirty="0"/>
          </a:p>
          <a:p>
            <a:r>
              <a:rPr lang="en-US" sz="2400" dirty="0"/>
              <a:t>DC’s have multiple layers of hardware and software </a:t>
            </a:r>
            <a:r>
              <a:rPr lang="en-US" sz="2400" b="1" dirty="0"/>
              <a:t>redundancy</a:t>
            </a:r>
            <a:r>
              <a:rPr lang="en-US" sz="2400" dirty="0"/>
              <a:t> for HA</a:t>
            </a:r>
            <a:br>
              <a:rPr lang="en-US" sz="2400" dirty="0"/>
            </a:br>
            <a:endParaRPr lang="en-US" sz="2400" dirty="0"/>
          </a:p>
          <a:p>
            <a:r>
              <a:rPr lang="en-US" sz="2400" dirty="0"/>
              <a:t>Region to Region traffic travels over the </a:t>
            </a:r>
            <a:r>
              <a:rPr lang="en-US" sz="2400" b="1" dirty="0"/>
              <a:t>Microsoft backbone</a:t>
            </a:r>
          </a:p>
          <a:p>
            <a:endParaRPr lang="en-US" sz="2400" b="1" dirty="0"/>
          </a:p>
          <a:p>
            <a:r>
              <a:rPr lang="en-US" sz="2400" dirty="0"/>
              <a:t>Region pairs in a </a:t>
            </a:r>
            <a:r>
              <a:rPr lang="en-US" sz="2400" b="1" dirty="0"/>
              <a:t>geo-political area </a:t>
            </a:r>
            <a:r>
              <a:rPr lang="en-US" sz="2400" dirty="0"/>
              <a:t>for cross-region DR scenarios</a:t>
            </a:r>
            <a:br>
              <a:rPr lang="en-US" sz="2400" dirty="0"/>
            </a:br>
            <a:endParaRPr lang="en-US" sz="2400" dirty="0"/>
          </a:p>
          <a:p>
            <a:endParaRPr lang="en-US" sz="2400" dirty="0"/>
          </a:p>
        </p:txBody>
      </p:sp>
      <p:sp>
        <p:nvSpPr>
          <p:cNvPr id="4" name="Title 3">
            <a:extLst>
              <a:ext uri="{FF2B5EF4-FFF2-40B4-BE49-F238E27FC236}">
                <a16:creationId xmlns:a16="http://schemas.microsoft.com/office/drawing/2014/main" id="{D8BB9772-DD8F-41D8-BA77-C0B07F8866AE}"/>
              </a:ext>
            </a:extLst>
          </p:cNvPr>
          <p:cNvSpPr>
            <a:spLocks noGrp="1"/>
          </p:cNvSpPr>
          <p:nvPr>
            <p:ph type="title"/>
          </p:nvPr>
        </p:nvSpPr>
        <p:spPr/>
        <p:txBody>
          <a:bodyPr>
            <a:normAutofit fontScale="90000"/>
          </a:bodyPr>
          <a:lstStyle/>
          <a:p>
            <a:r>
              <a:rPr lang="en-US" sz="3600" dirty="0"/>
              <a:t>Azure Regions – Regional Paired Datacenters</a:t>
            </a:r>
          </a:p>
        </p:txBody>
      </p:sp>
      <p:pic>
        <p:nvPicPr>
          <p:cNvPr id="7" name="Picture 6">
            <a:extLst>
              <a:ext uri="{FF2B5EF4-FFF2-40B4-BE49-F238E27FC236}">
                <a16:creationId xmlns:a16="http://schemas.microsoft.com/office/drawing/2014/main" id="{431D940E-2F55-4208-B011-E561DE3E223F}"/>
              </a:ext>
            </a:extLst>
          </p:cNvPr>
          <p:cNvPicPr>
            <a:picLocks noChangeAspect="1"/>
          </p:cNvPicPr>
          <p:nvPr/>
        </p:nvPicPr>
        <p:blipFill>
          <a:blip r:embed="rId3"/>
          <a:stretch>
            <a:fillRect/>
          </a:stretch>
        </p:blipFill>
        <p:spPr>
          <a:xfrm>
            <a:off x="6809493" y="1545170"/>
            <a:ext cx="4909555" cy="2589394"/>
          </a:xfrm>
          <a:prstGeom prst="rect">
            <a:avLst/>
          </a:prstGeom>
        </p:spPr>
      </p:pic>
      <p:pic>
        <p:nvPicPr>
          <p:cNvPr id="3" name="Snagit_PPTBE8C">
            <a:extLst>
              <a:ext uri="{FF2B5EF4-FFF2-40B4-BE49-F238E27FC236}">
                <a16:creationId xmlns:a16="http://schemas.microsoft.com/office/drawing/2014/main" id="{31B659B2-51E4-42FC-8A58-6F69678FD74C}"/>
              </a:ext>
            </a:extLst>
          </p:cNvPr>
          <p:cNvPicPr>
            <a:picLocks noChangeAspect="1"/>
          </p:cNvPicPr>
          <p:nvPr/>
        </p:nvPicPr>
        <p:blipFill>
          <a:blip r:embed="rId4"/>
          <a:stretch>
            <a:fillRect/>
          </a:stretch>
        </p:blipFill>
        <p:spPr>
          <a:xfrm>
            <a:off x="7267144" y="4390081"/>
            <a:ext cx="4091524" cy="1313847"/>
          </a:xfrm>
          <a:prstGeom prst="rect">
            <a:avLst/>
          </a:prstGeom>
        </p:spPr>
      </p:pic>
      <p:sp>
        <p:nvSpPr>
          <p:cNvPr id="5" name="TextBox 4">
            <a:extLst>
              <a:ext uri="{FF2B5EF4-FFF2-40B4-BE49-F238E27FC236}">
                <a16:creationId xmlns:a16="http://schemas.microsoft.com/office/drawing/2014/main" id="{7F82474C-495F-447B-8B81-5AC480219A6E}"/>
              </a:ext>
            </a:extLst>
          </p:cNvPr>
          <p:cNvSpPr txBox="1"/>
          <p:nvPr/>
        </p:nvSpPr>
        <p:spPr>
          <a:xfrm>
            <a:off x="7267144" y="5744000"/>
            <a:ext cx="4091524" cy="430887"/>
          </a:xfrm>
          <a:prstGeom prst="rect">
            <a:avLst/>
          </a:prstGeom>
        </p:spPr>
        <p:txBody>
          <a:bodyPr vert="horz" wrap="square" lIns="91440" tIns="91440" rIns="91440" bIns="91440" rtlCol="0" anchor="t">
            <a:spAutoFit/>
          </a:bodyPr>
          <a:lstStyle/>
          <a:p>
            <a:pPr algn="ctr"/>
            <a:r>
              <a:rPr lang="en-US" sz="1600" dirty="0">
                <a:latin typeface="Segoe UI" pitchFamily="34" charset="0"/>
                <a:ea typeface="Segoe UI" pitchFamily="34" charset="0"/>
                <a:cs typeface="Segoe UI" pitchFamily="34" charset="0"/>
              </a:rPr>
              <a:t>Example: North Europe and West Europe</a:t>
            </a:r>
          </a:p>
        </p:txBody>
      </p:sp>
    </p:spTree>
    <p:extLst>
      <p:ext uri="{BB962C8B-B14F-4D97-AF65-F5344CB8AC3E}">
        <p14:creationId xmlns:p14="http://schemas.microsoft.com/office/powerpoint/2010/main" val="34778269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F27B0-C0BF-4F39-9C04-12381080C2F9}"/>
              </a:ext>
            </a:extLst>
          </p:cNvPr>
          <p:cNvSpPr>
            <a:spLocks noGrp="1"/>
          </p:cNvSpPr>
          <p:nvPr>
            <p:ph type="title"/>
          </p:nvPr>
        </p:nvSpPr>
        <p:spPr/>
        <p:txBody>
          <a:bodyPr/>
          <a:lstStyle/>
          <a:p>
            <a:r>
              <a:rPr lang="en-US" dirty="0"/>
              <a:t>Cloud Service Models</a:t>
            </a:r>
          </a:p>
        </p:txBody>
      </p:sp>
      <p:grpSp>
        <p:nvGrpSpPr>
          <p:cNvPr id="7" name="Group 6">
            <a:extLst>
              <a:ext uri="{FF2B5EF4-FFF2-40B4-BE49-F238E27FC236}">
                <a16:creationId xmlns:a16="http://schemas.microsoft.com/office/drawing/2014/main" id="{B0F46FF6-CBB3-4DB4-BA53-1C3747635D18}"/>
              </a:ext>
            </a:extLst>
          </p:cNvPr>
          <p:cNvGrpSpPr/>
          <p:nvPr/>
        </p:nvGrpSpPr>
        <p:grpSpPr>
          <a:xfrm>
            <a:off x="3199075" y="1395386"/>
            <a:ext cx="2939284" cy="4789144"/>
            <a:chOff x="2963220" y="1448987"/>
            <a:chExt cx="2939659" cy="4789756"/>
          </a:xfrm>
        </p:grpSpPr>
        <p:sp>
          <p:nvSpPr>
            <p:cNvPr id="8" name="Rectangle 7">
              <a:extLst>
                <a:ext uri="{FF2B5EF4-FFF2-40B4-BE49-F238E27FC236}">
                  <a16:creationId xmlns:a16="http://schemas.microsoft.com/office/drawing/2014/main" id="{B7C38084-4016-4C95-BEED-675905C75A4D}"/>
                </a:ext>
              </a:extLst>
            </p:cNvPr>
            <p:cNvSpPr/>
            <p:nvPr/>
          </p:nvSpPr>
          <p:spPr>
            <a:xfrm>
              <a:off x="3196845" y="1448987"/>
              <a:ext cx="2593407" cy="639989"/>
            </a:xfrm>
            <a:prstGeom prst="rect">
              <a:avLst/>
            </a:prstGeom>
            <a:solidFill>
              <a:srgbClr val="010E21"/>
            </a:solid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342" fontAlgn="base">
                <a:spcAft>
                  <a:spcPct val="0"/>
                </a:spcAft>
                <a:defRPr/>
              </a:pPr>
              <a:r>
                <a:rPr lang="en-US" sz="2000" dirty="0">
                  <a:solidFill>
                    <a:schemeClr val="bg1">
                      <a:alpha val="99000"/>
                    </a:schemeClr>
                  </a:solidFill>
                  <a:latin typeface="Segoe UI"/>
                  <a:ea typeface="Kozuka Gothic Pro R" pitchFamily="34" charset="-128"/>
                </a:rPr>
                <a:t>Infrastructure</a:t>
              </a:r>
            </a:p>
            <a:p>
              <a:pPr algn="ctr" defTabSz="1218442">
                <a:defRPr/>
              </a:pPr>
              <a:r>
                <a:rPr lang="en-US" sz="1600" dirty="0">
                  <a:solidFill>
                    <a:schemeClr val="bg1">
                      <a:alpha val="99000"/>
                    </a:schemeClr>
                  </a:solidFill>
                  <a:latin typeface="Segoe UI"/>
                  <a:ea typeface="Kozuka Gothic Pro R" pitchFamily="34" charset="-128"/>
                </a:rPr>
                <a:t>(as a Service)</a:t>
              </a:r>
            </a:p>
          </p:txBody>
        </p:sp>
        <p:sp>
          <p:nvSpPr>
            <p:cNvPr id="9" name="Rectangle 8">
              <a:extLst>
                <a:ext uri="{FF2B5EF4-FFF2-40B4-BE49-F238E27FC236}">
                  <a16:creationId xmlns:a16="http://schemas.microsoft.com/office/drawing/2014/main" id="{12523567-4A77-4A2E-AF2C-09704A6C493C}"/>
                </a:ext>
              </a:extLst>
            </p:cNvPr>
            <p:cNvSpPr/>
            <p:nvPr/>
          </p:nvSpPr>
          <p:spPr>
            <a:xfrm>
              <a:off x="3682045" y="5403044"/>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1E84CCB8-E3A1-4072-940E-2FFCDF64FE1E}"/>
                </a:ext>
              </a:extLst>
            </p:cNvPr>
            <p:cNvSpPr/>
            <p:nvPr/>
          </p:nvSpPr>
          <p:spPr>
            <a:xfrm>
              <a:off x="3682045" y="4948290"/>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2CDC1794-F9FB-4EC2-845D-E4F0D65E468F}"/>
                </a:ext>
              </a:extLst>
            </p:cNvPr>
            <p:cNvSpPr/>
            <p:nvPr/>
          </p:nvSpPr>
          <p:spPr>
            <a:xfrm>
              <a:off x="3682045" y="5857797"/>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16C612A7-20DE-446D-A26D-FB925017F826}"/>
                </a:ext>
              </a:extLst>
            </p:cNvPr>
            <p:cNvSpPr/>
            <p:nvPr/>
          </p:nvSpPr>
          <p:spPr>
            <a:xfrm>
              <a:off x="3682045" y="4038780"/>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O/S</a:t>
              </a:r>
            </a:p>
          </p:txBody>
        </p:sp>
        <p:sp>
          <p:nvSpPr>
            <p:cNvPr id="13" name="Rectangle 12">
              <a:extLst>
                <a:ext uri="{FF2B5EF4-FFF2-40B4-BE49-F238E27FC236}">
                  <a16:creationId xmlns:a16="http://schemas.microsoft.com/office/drawing/2014/main" id="{BFC39512-8591-4C6E-A250-FC8FE216CFF6}"/>
                </a:ext>
              </a:extLst>
            </p:cNvPr>
            <p:cNvSpPr/>
            <p:nvPr/>
          </p:nvSpPr>
          <p:spPr>
            <a:xfrm>
              <a:off x="3682045" y="3584026"/>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570AF51A-9163-4CBA-8A51-6ED754267949}"/>
                </a:ext>
              </a:extLst>
            </p:cNvPr>
            <p:cNvSpPr/>
            <p:nvPr/>
          </p:nvSpPr>
          <p:spPr>
            <a:xfrm>
              <a:off x="3682045" y="4493536"/>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4FA45E3C-1181-47A3-BAA2-A81FD81966AB}"/>
                </a:ext>
              </a:extLst>
            </p:cNvPr>
            <p:cNvSpPr/>
            <p:nvPr/>
          </p:nvSpPr>
          <p:spPr>
            <a:xfrm>
              <a:off x="3682045" y="2674518"/>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Data</a:t>
              </a:r>
            </a:p>
          </p:txBody>
        </p:sp>
        <p:sp>
          <p:nvSpPr>
            <p:cNvPr id="16" name="Rectangle 15">
              <a:extLst>
                <a:ext uri="{FF2B5EF4-FFF2-40B4-BE49-F238E27FC236}">
                  <a16:creationId xmlns:a16="http://schemas.microsoft.com/office/drawing/2014/main" id="{2A4202AC-FFAF-448B-B553-97C9DFB9E60D}"/>
                </a:ext>
              </a:extLst>
            </p:cNvPr>
            <p:cNvSpPr/>
            <p:nvPr/>
          </p:nvSpPr>
          <p:spPr>
            <a:xfrm>
              <a:off x="3682045" y="2219762"/>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Applications</a:t>
              </a:r>
            </a:p>
          </p:txBody>
        </p:sp>
        <p:sp>
          <p:nvSpPr>
            <p:cNvPr id="17" name="Rectangle 16">
              <a:extLst>
                <a:ext uri="{FF2B5EF4-FFF2-40B4-BE49-F238E27FC236}">
                  <a16:creationId xmlns:a16="http://schemas.microsoft.com/office/drawing/2014/main" id="{BA46ABC2-2B76-45AC-9B75-4D5C92FB9C41}"/>
                </a:ext>
              </a:extLst>
            </p:cNvPr>
            <p:cNvSpPr/>
            <p:nvPr/>
          </p:nvSpPr>
          <p:spPr>
            <a:xfrm>
              <a:off x="3682045" y="3129272"/>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Runtime</a:t>
              </a:r>
            </a:p>
          </p:txBody>
        </p:sp>
        <p:sp>
          <p:nvSpPr>
            <p:cNvPr id="18" name="Left Brace 17">
              <a:extLst>
                <a:ext uri="{FF2B5EF4-FFF2-40B4-BE49-F238E27FC236}">
                  <a16:creationId xmlns:a16="http://schemas.microsoft.com/office/drawing/2014/main" id="{86497573-D711-4DA8-8219-6BBEEAC43D52}"/>
                </a:ext>
              </a:extLst>
            </p:cNvPr>
            <p:cNvSpPr/>
            <p:nvPr/>
          </p:nvSpPr>
          <p:spPr>
            <a:xfrm flipH="1">
              <a:off x="5329284" y="4452432"/>
              <a:ext cx="228568" cy="176375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sp>
          <p:nvSpPr>
            <p:cNvPr id="19" name="TextBox 56">
              <a:extLst>
                <a:ext uri="{FF2B5EF4-FFF2-40B4-BE49-F238E27FC236}">
                  <a16:creationId xmlns:a16="http://schemas.microsoft.com/office/drawing/2014/main" id="{385C499F-D2DA-4D10-A3BA-F80811CBD771}"/>
                </a:ext>
              </a:extLst>
            </p:cNvPr>
            <p:cNvSpPr txBox="1"/>
            <p:nvPr/>
          </p:nvSpPr>
          <p:spPr>
            <a:xfrm flipH="1">
              <a:off x="5502718" y="4566112"/>
              <a:ext cx="400161" cy="15771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20" name="Left Brace 19">
              <a:extLst>
                <a:ext uri="{FF2B5EF4-FFF2-40B4-BE49-F238E27FC236}">
                  <a16:creationId xmlns:a16="http://schemas.microsoft.com/office/drawing/2014/main" id="{DEF5FF5F-E687-40E9-B27C-0AA5141E8905}"/>
                </a:ext>
              </a:extLst>
            </p:cNvPr>
            <p:cNvSpPr/>
            <p:nvPr/>
          </p:nvSpPr>
          <p:spPr>
            <a:xfrm>
              <a:off x="3495950" y="2219762"/>
              <a:ext cx="133331" cy="21999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sp>
          <p:nvSpPr>
            <p:cNvPr id="21" name="TextBox 58">
              <a:extLst>
                <a:ext uri="{FF2B5EF4-FFF2-40B4-BE49-F238E27FC236}">
                  <a16:creationId xmlns:a16="http://schemas.microsoft.com/office/drawing/2014/main" id="{97E3060D-C802-42EE-AEF4-ACF6A84EE749}"/>
                </a:ext>
              </a:extLst>
            </p:cNvPr>
            <p:cNvSpPr txBox="1"/>
            <p:nvPr/>
          </p:nvSpPr>
          <p:spPr>
            <a:xfrm>
              <a:off x="2963220" y="2803551"/>
              <a:ext cx="400161" cy="99456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0000">
                      <a:alpha val="99000"/>
                    </a:srgbClr>
                  </a:solidFill>
                  <a:latin typeface="Segoe UI"/>
                  <a:ea typeface="Kozuka Gothic Pro R" pitchFamily="34" charset="-128"/>
                </a:rPr>
                <a:t>You manage</a:t>
              </a:r>
            </a:p>
          </p:txBody>
        </p:sp>
      </p:grpSp>
      <p:grpSp>
        <p:nvGrpSpPr>
          <p:cNvPr id="22" name="Group 21">
            <a:extLst>
              <a:ext uri="{FF2B5EF4-FFF2-40B4-BE49-F238E27FC236}">
                <a16:creationId xmlns:a16="http://schemas.microsoft.com/office/drawing/2014/main" id="{49813C19-AAFA-44C3-93F2-7A3C79C7FD9C}"/>
              </a:ext>
            </a:extLst>
          </p:cNvPr>
          <p:cNvGrpSpPr/>
          <p:nvPr/>
        </p:nvGrpSpPr>
        <p:grpSpPr>
          <a:xfrm>
            <a:off x="6101476" y="1387118"/>
            <a:ext cx="2896169" cy="4797413"/>
            <a:chOff x="5725028" y="1448987"/>
            <a:chExt cx="2896539" cy="4798026"/>
          </a:xfrm>
        </p:grpSpPr>
        <p:sp>
          <p:nvSpPr>
            <p:cNvPr id="23" name="Rectangle 22">
              <a:extLst>
                <a:ext uri="{FF2B5EF4-FFF2-40B4-BE49-F238E27FC236}">
                  <a16:creationId xmlns:a16="http://schemas.microsoft.com/office/drawing/2014/main" id="{DEE9C058-6A0B-4FC9-9703-DBBE61E3EFFC}"/>
                </a:ext>
              </a:extLst>
            </p:cNvPr>
            <p:cNvSpPr/>
            <p:nvPr/>
          </p:nvSpPr>
          <p:spPr>
            <a:xfrm>
              <a:off x="6060864" y="1448987"/>
              <a:ext cx="2000027" cy="639989"/>
            </a:xfrm>
            <a:prstGeom prst="rect">
              <a:avLst/>
            </a:prstGeom>
            <a:solidFill>
              <a:srgbClr val="010E21"/>
            </a:solid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342" fontAlgn="base">
                <a:spcAft>
                  <a:spcPct val="0"/>
                </a:spcAft>
                <a:defRPr/>
              </a:pPr>
              <a:r>
                <a:rPr lang="en-US" sz="2000" dirty="0">
                  <a:solidFill>
                    <a:schemeClr val="bg1">
                      <a:alpha val="99000"/>
                    </a:schemeClr>
                  </a:solidFill>
                  <a:latin typeface="Segoe UI"/>
                  <a:ea typeface="Kozuka Gothic Pro R" pitchFamily="34" charset="-128"/>
                </a:rPr>
                <a:t>Platform</a:t>
              </a:r>
            </a:p>
            <a:p>
              <a:pPr algn="ctr" defTabSz="1218442">
                <a:defRPr/>
              </a:pPr>
              <a:r>
                <a:rPr lang="en-US" sz="1600" dirty="0">
                  <a:solidFill>
                    <a:schemeClr val="bg1">
                      <a:alpha val="99000"/>
                    </a:schemeClr>
                  </a:solidFill>
                  <a:latin typeface="Segoe UI"/>
                  <a:ea typeface="Kozuka Gothic Pro R" pitchFamily="34" charset="-128"/>
                </a:rPr>
                <a:t>(as a Service)</a:t>
              </a:r>
            </a:p>
          </p:txBody>
        </p:sp>
        <p:sp>
          <p:nvSpPr>
            <p:cNvPr id="24" name="Left Brace 23">
              <a:extLst>
                <a:ext uri="{FF2B5EF4-FFF2-40B4-BE49-F238E27FC236}">
                  <a16:creationId xmlns:a16="http://schemas.microsoft.com/office/drawing/2014/main" id="{ECAC2909-0F4E-41D7-9509-E02A5AFDA03D}"/>
                </a:ext>
              </a:extLst>
            </p:cNvPr>
            <p:cNvSpPr/>
            <p:nvPr/>
          </p:nvSpPr>
          <p:spPr>
            <a:xfrm flipH="1">
              <a:off x="7877040" y="3124507"/>
              <a:ext cx="209550" cy="3122506"/>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sp>
          <p:nvSpPr>
            <p:cNvPr id="25" name="TextBox 54">
              <a:extLst>
                <a:ext uri="{FF2B5EF4-FFF2-40B4-BE49-F238E27FC236}">
                  <a16:creationId xmlns:a16="http://schemas.microsoft.com/office/drawing/2014/main" id="{6084CDFD-C8D0-45F2-A846-4E4D42F0C73C}"/>
                </a:ext>
              </a:extLst>
            </p:cNvPr>
            <p:cNvSpPr txBox="1"/>
            <p:nvPr/>
          </p:nvSpPr>
          <p:spPr>
            <a:xfrm flipH="1">
              <a:off x="8221406" y="3914376"/>
              <a:ext cx="400161" cy="15771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26" name="Left Brace 25">
              <a:extLst>
                <a:ext uri="{FF2B5EF4-FFF2-40B4-BE49-F238E27FC236}">
                  <a16:creationId xmlns:a16="http://schemas.microsoft.com/office/drawing/2014/main" id="{9DF03DD5-C2CC-410E-9E8C-506E91796C5C}"/>
                </a:ext>
              </a:extLst>
            </p:cNvPr>
            <p:cNvSpPr/>
            <p:nvPr/>
          </p:nvSpPr>
          <p:spPr>
            <a:xfrm>
              <a:off x="6067968" y="2200713"/>
              <a:ext cx="152379" cy="847605"/>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sp>
          <p:nvSpPr>
            <p:cNvPr id="27" name="TextBox 60">
              <a:extLst>
                <a:ext uri="{FF2B5EF4-FFF2-40B4-BE49-F238E27FC236}">
                  <a16:creationId xmlns:a16="http://schemas.microsoft.com/office/drawing/2014/main" id="{959EF679-D63E-454C-A5F6-86B40B380797}"/>
                </a:ext>
              </a:extLst>
            </p:cNvPr>
            <p:cNvSpPr txBox="1"/>
            <p:nvPr/>
          </p:nvSpPr>
          <p:spPr>
            <a:xfrm>
              <a:off x="5725028" y="2124072"/>
              <a:ext cx="400161" cy="99456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0000">
                      <a:alpha val="99000"/>
                    </a:srgbClr>
                  </a:solidFill>
                  <a:latin typeface="Segoe UI"/>
                  <a:ea typeface="Kozuka Gothic Pro R" pitchFamily="34" charset="-128"/>
                </a:rPr>
                <a:t>You manage</a:t>
              </a:r>
            </a:p>
          </p:txBody>
        </p:sp>
        <p:sp>
          <p:nvSpPr>
            <p:cNvPr id="28" name="Rectangle 27">
              <a:extLst>
                <a:ext uri="{FF2B5EF4-FFF2-40B4-BE49-F238E27FC236}">
                  <a16:creationId xmlns:a16="http://schemas.microsoft.com/office/drawing/2014/main" id="{06692BA1-2EEA-4AEA-84F6-DF521462D88E}"/>
                </a:ext>
              </a:extLst>
            </p:cNvPr>
            <p:cNvSpPr/>
            <p:nvPr/>
          </p:nvSpPr>
          <p:spPr>
            <a:xfrm>
              <a:off x="6229773" y="5403043"/>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Storage</a:t>
              </a:r>
            </a:p>
          </p:txBody>
        </p:sp>
        <p:sp>
          <p:nvSpPr>
            <p:cNvPr id="29" name="Rectangle 28">
              <a:extLst>
                <a:ext uri="{FF2B5EF4-FFF2-40B4-BE49-F238E27FC236}">
                  <a16:creationId xmlns:a16="http://schemas.microsoft.com/office/drawing/2014/main" id="{298EFB80-28E3-46A2-8F4F-92DA96B104C3}"/>
                </a:ext>
              </a:extLst>
            </p:cNvPr>
            <p:cNvSpPr/>
            <p:nvPr/>
          </p:nvSpPr>
          <p:spPr>
            <a:xfrm>
              <a:off x="6229773" y="4948289"/>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Servers</a:t>
              </a:r>
            </a:p>
          </p:txBody>
        </p:sp>
        <p:sp>
          <p:nvSpPr>
            <p:cNvPr id="30" name="Rectangle 29">
              <a:extLst>
                <a:ext uri="{FF2B5EF4-FFF2-40B4-BE49-F238E27FC236}">
                  <a16:creationId xmlns:a16="http://schemas.microsoft.com/office/drawing/2014/main" id="{686DFCE1-2992-4ECD-8A4A-FB7FDBCAE77F}"/>
                </a:ext>
              </a:extLst>
            </p:cNvPr>
            <p:cNvSpPr/>
            <p:nvPr/>
          </p:nvSpPr>
          <p:spPr>
            <a:xfrm>
              <a:off x="6229773" y="5857797"/>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Networking</a:t>
              </a:r>
            </a:p>
          </p:txBody>
        </p:sp>
        <p:sp>
          <p:nvSpPr>
            <p:cNvPr id="31" name="Rectangle 30">
              <a:extLst>
                <a:ext uri="{FF2B5EF4-FFF2-40B4-BE49-F238E27FC236}">
                  <a16:creationId xmlns:a16="http://schemas.microsoft.com/office/drawing/2014/main" id="{361F5C55-E5D5-403E-84DF-B045BF282404}"/>
                </a:ext>
              </a:extLst>
            </p:cNvPr>
            <p:cNvSpPr/>
            <p:nvPr/>
          </p:nvSpPr>
          <p:spPr>
            <a:xfrm>
              <a:off x="6229773" y="4038779"/>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O/S</a:t>
              </a:r>
            </a:p>
          </p:txBody>
        </p:sp>
        <p:sp>
          <p:nvSpPr>
            <p:cNvPr id="32" name="Rectangle 31">
              <a:extLst>
                <a:ext uri="{FF2B5EF4-FFF2-40B4-BE49-F238E27FC236}">
                  <a16:creationId xmlns:a16="http://schemas.microsoft.com/office/drawing/2014/main" id="{D416B71F-6178-4682-89F0-7CCC8757364A}"/>
                </a:ext>
              </a:extLst>
            </p:cNvPr>
            <p:cNvSpPr/>
            <p:nvPr/>
          </p:nvSpPr>
          <p:spPr>
            <a:xfrm>
              <a:off x="6229773" y="3584025"/>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Middleware</a:t>
              </a:r>
            </a:p>
          </p:txBody>
        </p:sp>
        <p:sp>
          <p:nvSpPr>
            <p:cNvPr id="33" name="Rectangle 32">
              <a:extLst>
                <a:ext uri="{FF2B5EF4-FFF2-40B4-BE49-F238E27FC236}">
                  <a16:creationId xmlns:a16="http://schemas.microsoft.com/office/drawing/2014/main" id="{D01C4B6B-62AC-426B-96C7-C0AD7E781FC8}"/>
                </a:ext>
              </a:extLst>
            </p:cNvPr>
            <p:cNvSpPr/>
            <p:nvPr/>
          </p:nvSpPr>
          <p:spPr>
            <a:xfrm>
              <a:off x="6229773" y="4493535"/>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Virtualization</a:t>
              </a:r>
            </a:p>
          </p:txBody>
        </p:sp>
        <p:sp>
          <p:nvSpPr>
            <p:cNvPr id="34" name="Rectangle 33">
              <a:extLst>
                <a:ext uri="{FF2B5EF4-FFF2-40B4-BE49-F238E27FC236}">
                  <a16:creationId xmlns:a16="http://schemas.microsoft.com/office/drawing/2014/main" id="{EBC0822C-D27F-4324-951C-F88CD456D274}"/>
                </a:ext>
              </a:extLst>
            </p:cNvPr>
            <p:cNvSpPr/>
            <p:nvPr/>
          </p:nvSpPr>
          <p:spPr>
            <a:xfrm>
              <a:off x="6229773" y="2219761"/>
              <a:ext cx="1638008"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Applications</a:t>
              </a:r>
            </a:p>
          </p:txBody>
        </p:sp>
        <p:sp>
          <p:nvSpPr>
            <p:cNvPr id="35" name="Rectangle 34">
              <a:extLst>
                <a:ext uri="{FF2B5EF4-FFF2-40B4-BE49-F238E27FC236}">
                  <a16:creationId xmlns:a16="http://schemas.microsoft.com/office/drawing/2014/main" id="{0A278583-B2B6-4D8D-877E-B9358E5AAFC4}"/>
                </a:ext>
              </a:extLst>
            </p:cNvPr>
            <p:cNvSpPr/>
            <p:nvPr/>
          </p:nvSpPr>
          <p:spPr>
            <a:xfrm>
              <a:off x="6229773" y="312927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Runtime</a:t>
              </a:r>
            </a:p>
          </p:txBody>
        </p:sp>
        <p:sp>
          <p:nvSpPr>
            <p:cNvPr id="36" name="Rectangle 35">
              <a:extLst>
                <a:ext uri="{FF2B5EF4-FFF2-40B4-BE49-F238E27FC236}">
                  <a16:creationId xmlns:a16="http://schemas.microsoft.com/office/drawing/2014/main" id="{C9CD7316-0B02-4C02-A0B9-4CFD3221FC4B}"/>
                </a:ext>
              </a:extLst>
            </p:cNvPr>
            <p:cNvSpPr/>
            <p:nvPr/>
          </p:nvSpPr>
          <p:spPr>
            <a:xfrm>
              <a:off x="6229773" y="2674517"/>
              <a:ext cx="1638008"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Data</a:t>
              </a:r>
            </a:p>
          </p:txBody>
        </p:sp>
      </p:grpSp>
      <p:grpSp>
        <p:nvGrpSpPr>
          <p:cNvPr id="37" name="Group 36">
            <a:extLst>
              <a:ext uri="{FF2B5EF4-FFF2-40B4-BE49-F238E27FC236}">
                <a16:creationId xmlns:a16="http://schemas.microsoft.com/office/drawing/2014/main" id="{51E42342-A208-4FBE-82B5-9F32332DCAFE}"/>
              </a:ext>
            </a:extLst>
          </p:cNvPr>
          <p:cNvGrpSpPr/>
          <p:nvPr/>
        </p:nvGrpSpPr>
        <p:grpSpPr>
          <a:xfrm>
            <a:off x="651937" y="1404234"/>
            <a:ext cx="2399205" cy="4781999"/>
            <a:chOff x="431394" y="1448987"/>
            <a:chExt cx="2399511" cy="4782610"/>
          </a:xfrm>
        </p:grpSpPr>
        <p:sp>
          <p:nvSpPr>
            <p:cNvPr id="38" name="Rectangle 37">
              <a:extLst>
                <a:ext uri="{FF2B5EF4-FFF2-40B4-BE49-F238E27FC236}">
                  <a16:creationId xmlns:a16="http://schemas.microsoft.com/office/drawing/2014/main" id="{9C193D1D-63EC-4EB1-B787-BA22CC546AE0}"/>
                </a:ext>
              </a:extLst>
            </p:cNvPr>
            <p:cNvSpPr/>
            <p:nvPr/>
          </p:nvSpPr>
          <p:spPr>
            <a:xfrm>
              <a:off x="964397" y="1448987"/>
              <a:ext cx="1866508" cy="639989"/>
            </a:xfrm>
            <a:prstGeom prst="rect">
              <a:avLst/>
            </a:prstGeom>
            <a:solidFill>
              <a:srgbClr val="010E21"/>
            </a:solid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342" fontAlgn="base">
                <a:spcAft>
                  <a:spcPct val="0"/>
                </a:spcAft>
                <a:defRPr/>
              </a:pPr>
              <a:r>
                <a:rPr lang="en-US" sz="2000" dirty="0">
                  <a:solidFill>
                    <a:schemeClr val="bg1">
                      <a:alpha val="99000"/>
                    </a:schemeClr>
                  </a:solidFill>
                  <a:latin typeface="Segoe UI"/>
                  <a:ea typeface="Kozuka Gothic Pro R" pitchFamily="34" charset="-128"/>
                </a:rPr>
                <a:t>Traditional</a:t>
              </a:r>
            </a:p>
            <a:p>
              <a:pPr marL="0" lvl="1" algn="ctr" defTabSz="1218342" fontAlgn="base">
                <a:spcAft>
                  <a:spcPct val="0"/>
                </a:spcAft>
                <a:defRPr/>
              </a:pPr>
              <a:r>
                <a:rPr lang="en-US" sz="2000" dirty="0">
                  <a:solidFill>
                    <a:schemeClr val="bg1">
                      <a:alpha val="99000"/>
                    </a:schemeClr>
                  </a:solidFill>
                  <a:latin typeface="Segoe UI"/>
                  <a:ea typeface="Kozuka Gothic Pro R" pitchFamily="34" charset="-128"/>
                </a:rPr>
                <a:t>On Premises</a:t>
              </a:r>
            </a:p>
          </p:txBody>
        </p:sp>
        <p:sp>
          <p:nvSpPr>
            <p:cNvPr id="39" name="TextBox 52">
              <a:extLst>
                <a:ext uri="{FF2B5EF4-FFF2-40B4-BE49-F238E27FC236}">
                  <a16:creationId xmlns:a16="http://schemas.microsoft.com/office/drawing/2014/main" id="{C8D8BB52-8EA3-4BE8-A98B-CFF032D30E03}"/>
                </a:ext>
              </a:extLst>
            </p:cNvPr>
            <p:cNvSpPr txBox="1"/>
            <p:nvPr/>
          </p:nvSpPr>
          <p:spPr>
            <a:xfrm>
              <a:off x="431394" y="3654678"/>
              <a:ext cx="400161" cy="99456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0000">
                      <a:alpha val="99000"/>
                    </a:srgbClr>
                  </a:solidFill>
                  <a:latin typeface="Segoe UI"/>
                  <a:ea typeface="Kozuka Gothic Pro R" pitchFamily="34" charset="-128"/>
                </a:rPr>
                <a:t>You manage</a:t>
              </a:r>
            </a:p>
          </p:txBody>
        </p:sp>
        <p:sp>
          <p:nvSpPr>
            <p:cNvPr id="40" name="Rectangle 39">
              <a:extLst>
                <a:ext uri="{FF2B5EF4-FFF2-40B4-BE49-F238E27FC236}">
                  <a16:creationId xmlns:a16="http://schemas.microsoft.com/office/drawing/2014/main" id="{55A6BF5F-DF1A-4FAA-8FDD-BA4B72D9B986}"/>
                </a:ext>
              </a:extLst>
            </p:cNvPr>
            <p:cNvSpPr/>
            <p:nvPr/>
          </p:nvSpPr>
          <p:spPr>
            <a:xfrm>
              <a:off x="1128800" y="5395899"/>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Storage</a:t>
              </a:r>
            </a:p>
          </p:txBody>
        </p:sp>
        <p:sp>
          <p:nvSpPr>
            <p:cNvPr id="41" name="Rectangle 40">
              <a:extLst>
                <a:ext uri="{FF2B5EF4-FFF2-40B4-BE49-F238E27FC236}">
                  <a16:creationId xmlns:a16="http://schemas.microsoft.com/office/drawing/2014/main" id="{23219C88-C9C3-46D7-AF0B-0E7C5EBD66B4}"/>
                </a:ext>
              </a:extLst>
            </p:cNvPr>
            <p:cNvSpPr/>
            <p:nvPr/>
          </p:nvSpPr>
          <p:spPr>
            <a:xfrm>
              <a:off x="1128800" y="4941144"/>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Servers</a:t>
              </a:r>
            </a:p>
          </p:txBody>
        </p:sp>
        <p:sp>
          <p:nvSpPr>
            <p:cNvPr id="42" name="Rectangle 41">
              <a:extLst>
                <a:ext uri="{FF2B5EF4-FFF2-40B4-BE49-F238E27FC236}">
                  <a16:creationId xmlns:a16="http://schemas.microsoft.com/office/drawing/2014/main" id="{1BCC7466-1450-47A2-B788-748D19189BCD}"/>
                </a:ext>
              </a:extLst>
            </p:cNvPr>
            <p:cNvSpPr/>
            <p:nvPr/>
          </p:nvSpPr>
          <p:spPr>
            <a:xfrm>
              <a:off x="1128800" y="5850651"/>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Networking</a:t>
              </a:r>
            </a:p>
          </p:txBody>
        </p:sp>
        <p:sp>
          <p:nvSpPr>
            <p:cNvPr id="43" name="Rectangle 42">
              <a:extLst>
                <a:ext uri="{FF2B5EF4-FFF2-40B4-BE49-F238E27FC236}">
                  <a16:creationId xmlns:a16="http://schemas.microsoft.com/office/drawing/2014/main" id="{7B7169E1-54F3-472B-87C0-0E5ADC696509}"/>
                </a:ext>
              </a:extLst>
            </p:cNvPr>
            <p:cNvSpPr/>
            <p:nvPr/>
          </p:nvSpPr>
          <p:spPr>
            <a:xfrm>
              <a:off x="1128800" y="4031635"/>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O/S</a:t>
              </a:r>
            </a:p>
          </p:txBody>
        </p:sp>
        <p:sp>
          <p:nvSpPr>
            <p:cNvPr id="44" name="Rectangle 43">
              <a:extLst>
                <a:ext uri="{FF2B5EF4-FFF2-40B4-BE49-F238E27FC236}">
                  <a16:creationId xmlns:a16="http://schemas.microsoft.com/office/drawing/2014/main" id="{D48978DC-FD1A-4B05-8E50-74D77310C371}"/>
                </a:ext>
              </a:extLst>
            </p:cNvPr>
            <p:cNvSpPr/>
            <p:nvPr/>
          </p:nvSpPr>
          <p:spPr>
            <a:xfrm>
              <a:off x="1128800" y="3576880"/>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Middleware</a:t>
              </a:r>
            </a:p>
          </p:txBody>
        </p:sp>
        <p:sp>
          <p:nvSpPr>
            <p:cNvPr id="45" name="Rectangle 44">
              <a:extLst>
                <a:ext uri="{FF2B5EF4-FFF2-40B4-BE49-F238E27FC236}">
                  <a16:creationId xmlns:a16="http://schemas.microsoft.com/office/drawing/2014/main" id="{50ED94A1-E571-458A-A6BC-309F48F75302}"/>
                </a:ext>
              </a:extLst>
            </p:cNvPr>
            <p:cNvSpPr/>
            <p:nvPr/>
          </p:nvSpPr>
          <p:spPr>
            <a:xfrm>
              <a:off x="1128800" y="4486390"/>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Virtualization</a:t>
              </a:r>
            </a:p>
          </p:txBody>
        </p:sp>
        <p:sp>
          <p:nvSpPr>
            <p:cNvPr id="46" name="Rectangle 45">
              <a:extLst>
                <a:ext uri="{FF2B5EF4-FFF2-40B4-BE49-F238E27FC236}">
                  <a16:creationId xmlns:a16="http://schemas.microsoft.com/office/drawing/2014/main" id="{0E64A2D8-EA43-4396-9D45-E035315DD85A}"/>
                </a:ext>
              </a:extLst>
            </p:cNvPr>
            <p:cNvSpPr/>
            <p:nvPr/>
          </p:nvSpPr>
          <p:spPr>
            <a:xfrm>
              <a:off x="1128800" y="2667372"/>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Data</a:t>
              </a:r>
            </a:p>
          </p:txBody>
        </p:sp>
        <p:sp>
          <p:nvSpPr>
            <p:cNvPr id="47" name="Rectangle 46">
              <a:extLst>
                <a:ext uri="{FF2B5EF4-FFF2-40B4-BE49-F238E27FC236}">
                  <a16:creationId xmlns:a16="http://schemas.microsoft.com/office/drawing/2014/main" id="{96AC9C69-AA7D-4059-AAE3-C8F05E5270A4}"/>
                </a:ext>
              </a:extLst>
            </p:cNvPr>
            <p:cNvSpPr/>
            <p:nvPr/>
          </p:nvSpPr>
          <p:spPr>
            <a:xfrm>
              <a:off x="1128800" y="2212617"/>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Applications</a:t>
              </a:r>
            </a:p>
          </p:txBody>
        </p:sp>
        <p:sp>
          <p:nvSpPr>
            <p:cNvPr id="48" name="Rectangle 47">
              <a:extLst>
                <a:ext uri="{FF2B5EF4-FFF2-40B4-BE49-F238E27FC236}">
                  <a16:creationId xmlns:a16="http://schemas.microsoft.com/office/drawing/2014/main" id="{C968A941-8003-42AE-A304-65B5B424CF76}"/>
                </a:ext>
              </a:extLst>
            </p:cNvPr>
            <p:cNvSpPr/>
            <p:nvPr/>
          </p:nvSpPr>
          <p:spPr>
            <a:xfrm>
              <a:off x="1128800" y="3122126"/>
              <a:ext cx="1638009" cy="380946"/>
            </a:xfrm>
            <a:prstGeom prst="rect">
              <a:avLst/>
            </a:prstGeom>
            <a:solidFill>
              <a:srgbClr val="0070C0"/>
            </a:solidFill>
            <a:ln w="9525" cap="flat" cmpd="sng" algn="ctr">
              <a:noFill/>
              <a:prstDash val="solid"/>
            </a:ln>
            <a:effectLst/>
          </p:spPr>
          <p:txBody>
            <a:bodyPr rtlCol="0" anchor="t" anchorCtr="0"/>
            <a:lstStyle/>
            <a:p>
              <a:pPr algn="ctr" defTabSz="1218442">
                <a:defRPr/>
              </a:pPr>
              <a:r>
                <a:rPr lang="en-US" sz="1500" kern="0" dirty="0">
                  <a:solidFill>
                    <a:srgbClr val="FFFFFF">
                      <a:alpha val="99000"/>
                    </a:srgbClr>
                  </a:solidFill>
                  <a:ea typeface="Segoe UI" pitchFamily="34" charset="0"/>
                  <a:cs typeface="Segoe UI" pitchFamily="34" charset="0"/>
                </a:rPr>
                <a:t>Runtime</a:t>
              </a:r>
            </a:p>
          </p:txBody>
        </p:sp>
        <p:sp>
          <p:nvSpPr>
            <p:cNvPr id="49" name="Left Brace 48">
              <a:extLst>
                <a:ext uri="{FF2B5EF4-FFF2-40B4-BE49-F238E27FC236}">
                  <a16:creationId xmlns:a16="http://schemas.microsoft.com/office/drawing/2014/main" id="{F4629168-23B3-4589-B021-F4FEF062250A}"/>
                </a:ext>
              </a:extLst>
            </p:cNvPr>
            <p:cNvSpPr/>
            <p:nvPr/>
          </p:nvSpPr>
          <p:spPr>
            <a:xfrm>
              <a:off x="879602" y="2212616"/>
              <a:ext cx="243576" cy="401898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BE81268-E72B-4CBB-91E5-05A890AA4EB8}"/>
              </a:ext>
            </a:extLst>
          </p:cNvPr>
          <p:cNvGrpSpPr/>
          <p:nvPr/>
        </p:nvGrpSpPr>
        <p:grpSpPr>
          <a:xfrm>
            <a:off x="9203135" y="1402332"/>
            <a:ext cx="2717101" cy="4789140"/>
            <a:chOff x="9041571" y="1448988"/>
            <a:chExt cx="2717448" cy="4789752"/>
          </a:xfrm>
        </p:grpSpPr>
        <p:sp>
          <p:nvSpPr>
            <p:cNvPr id="51" name="Rectangle 50">
              <a:extLst>
                <a:ext uri="{FF2B5EF4-FFF2-40B4-BE49-F238E27FC236}">
                  <a16:creationId xmlns:a16="http://schemas.microsoft.com/office/drawing/2014/main" id="{279BD850-5D2A-497A-9769-D2A4B815FE20}"/>
                </a:ext>
              </a:extLst>
            </p:cNvPr>
            <p:cNvSpPr/>
            <p:nvPr/>
          </p:nvSpPr>
          <p:spPr>
            <a:xfrm>
              <a:off x="9041571" y="1448988"/>
              <a:ext cx="2027970" cy="639989"/>
            </a:xfrm>
            <a:prstGeom prst="rect">
              <a:avLst/>
            </a:prstGeom>
            <a:solidFill>
              <a:srgbClr val="010E21"/>
            </a:solidFill>
            <a:ln w="9525" cap="flat" cmpd="sng" algn="ctr">
              <a:noFill/>
              <a:prstDash val="solid"/>
            </a:ln>
            <a:effectLst/>
          </p:spPr>
          <p:txBody>
            <a:bodyPr lIns="76159" tIns="0" rIns="7615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342" fontAlgn="base">
                <a:spcAft>
                  <a:spcPct val="0"/>
                </a:spcAft>
                <a:defRPr/>
              </a:pPr>
              <a:r>
                <a:rPr lang="en-US" sz="2000" dirty="0">
                  <a:solidFill>
                    <a:schemeClr val="bg1">
                      <a:alpha val="99000"/>
                    </a:schemeClr>
                  </a:solidFill>
                  <a:latin typeface="Segoe UI"/>
                  <a:ea typeface="Kozuka Gothic Pro R" pitchFamily="34" charset="-128"/>
                </a:rPr>
                <a:t>Software</a:t>
              </a:r>
            </a:p>
            <a:p>
              <a:pPr algn="ctr" defTabSz="1218442">
                <a:defRPr/>
              </a:pPr>
              <a:r>
                <a:rPr lang="en-US" sz="1600" dirty="0">
                  <a:solidFill>
                    <a:schemeClr val="bg1">
                      <a:alpha val="99000"/>
                    </a:schemeClr>
                  </a:solidFill>
                  <a:latin typeface="Segoe UI"/>
                  <a:ea typeface="Kozuka Gothic Pro R" pitchFamily="34" charset="-128"/>
                </a:rPr>
                <a:t>(as a Service)</a:t>
              </a:r>
            </a:p>
          </p:txBody>
        </p:sp>
        <p:sp>
          <p:nvSpPr>
            <p:cNvPr id="52" name="Rectangle 51">
              <a:extLst>
                <a:ext uri="{FF2B5EF4-FFF2-40B4-BE49-F238E27FC236}">
                  <a16:creationId xmlns:a16="http://schemas.microsoft.com/office/drawing/2014/main" id="{EBD9578C-DA0D-4D27-872D-9B56907E098B}"/>
                </a:ext>
              </a:extLst>
            </p:cNvPr>
            <p:cNvSpPr/>
            <p:nvPr/>
          </p:nvSpPr>
          <p:spPr>
            <a:xfrm>
              <a:off x="9242190" y="540304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51992D1B-1921-49FB-8BEF-62B6BCC4A6AE}"/>
                </a:ext>
              </a:extLst>
            </p:cNvPr>
            <p:cNvSpPr/>
            <p:nvPr/>
          </p:nvSpPr>
          <p:spPr>
            <a:xfrm>
              <a:off x="9242190" y="4948286"/>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Servers</a:t>
              </a:r>
            </a:p>
          </p:txBody>
        </p:sp>
        <p:sp>
          <p:nvSpPr>
            <p:cNvPr id="54" name="Rectangle 53">
              <a:extLst>
                <a:ext uri="{FF2B5EF4-FFF2-40B4-BE49-F238E27FC236}">
                  <a16:creationId xmlns:a16="http://schemas.microsoft.com/office/drawing/2014/main" id="{CC6FF9EA-246A-4FAA-838B-51BC3494DF47}"/>
                </a:ext>
              </a:extLst>
            </p:cNvPr>
            <p:cNvSpPr/>
            <p:nvPr/>
          </p:nvSpPr>
          <p:spPr>
            <a:xfrm>
              <a:off x="9242190" y="5857794"/>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Networking</a:t>
              </a:r>
            </a:p>
          </p:txBody>
        </p:sp>
        <p:sp>
          <p:nvSpPr>
            <p:cNvPr id="55" name="Rectangle 54">
              <a:extLst>
                <a:ext uri="{FF2B5EF4-FFF2-40B4-BE49-F238E27FC236}">
                  <a16:creationId xmlns:a16="http://schemas.microsoft.com/office/drawing/2014/main" id="{DD2AAA96-A5B8-4830-A933-3902CA278FA9}"/>
                </a:ext>
              </a:extLst>
            </p:cNvPr>
            <p:cNvSpPr/>
            <p:nvPr/>
          </p:nvSpPr>
          <p:spPr>
            <a:xfrm>
              <a:off x="9242190" y="403877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O/S</a:t>
              </a:r>
            </a:p>
          </p:txBody>
        </p:sp>
        <p:sp>
          <p:nvSpPr>
            <p:cNvPr id="56" name="Rectangle 55">
              <a:extLst>
                <a:ext uri="{FF2B5EF4-FFF2-40B4-BE49-F238E27FC236}">
                  <a16:creationId xmlns:a16="http://schemas.microsoft.com/office/drawing/2014/main" id="{D54C0748-15E7-4F5C-9DB2-766B1B19CE2C}"/>
                </a:ext>
              </a:extLst>
            </p:cNvPr>
            <p:cNvSpPr/>
            <p:nvPr/>
          </p:nvSpPr>
          <p:spPr>
            <a:xfrm>
              <a:off x="9242190" y="3584022"/>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Middleware</a:t>
              </a:r>
            </a:p>
          </p:txBody>
        </p:sp>
        <p:sp>
          <p:nvSpPr>
            <p:cNvPr id="57" name="Rectangle 56">
              <a:extLst>
                <a:ext uri="{FF2B5EF4-FFF2-40B4-BE49-F238E27FC236}">
                  <a16:creationId xmlns:a16="http://schemas.microsoft.com/office/drawing/2014/main" id="{822E725E-7260-470E-8DC9-EDC642888902}"/>
                </a:ext>
              </a:extLst>
            </p:cNvPr>
            <p:cNvSpPr/>
            <p:nvPr/>
          </p:nvSpPr>
          <p:spPr>
            <a:xfrm>
              <a:off x="9242190" y="449353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Virtualization</a:t>
              </a:r>
            </a:p>
          </p:txBody>
        </p:sp>
        <p:sp>
          <p:nvSpPr>
            <p:cNvPr id="58" name="Rectangle 57">
              <a:extLst>
                <a:ext uri="{FF2B5EF4-FFF2-40B4-BE49-F238E27FC236}">
                  <a16:creationId xmlns:a16="http://schemas.microsoft.com/office/drawing/2014/main" id="{993EA2E5-8581-45F9-B36E-5E4779535D91}"/>
                </a:ext>
              </a:extLst>
            </p:cNvPr>
            <p:cNvSpPr/>
            <p:nvPr/>
          </p:nvSpPr>
          <p:spPr>
            <a:xfrm>
              <a:off x="9242190" y="221975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Applications</a:t>
              </a:r>
            </a:p>
          </p:txBody>
        </p:sp>
        <p:sp>
          <p:nvSpPr>
            <p:cNvPr id="59" name="Rectangle 58">
              <a:extLst>
                <a:ext uri="{FF2B5EF4-FFF2-40B4-BE49-F238E27FC236}">
                  <a16:creationId xmlns:a16="http://schemas.microsoft.com/office/drawing/2014/main" id="{B8ABD7B9-DE99-4F3D-AAAC-284C65969D6E}"/>
                </a:ext>
              </a:extLst>
            </p:cNvPr>
            <p:cNvSpPr/>
            <p:nvPr/>
          </p:nvSpPr>
          <p:spPr>
            <a:xfrm>
              <a:off x="9242190" y="312926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Runtime</a:t>
              </a:r>
            </a:p>
          </p:txBody>
        </p:sp>
        <p:sp>
          <p:nvSpPr>
            <p:cNvPr id="60" name="Rectangle 59">
              <a:extLst>
                <a:ext uri="{FF2B5EF4-FFF2-40B4-BE49-F238E27FC236}">
                  <a16:creationId xmlns:a16="http://schemas.microsoft.com/office/drawing/2014/main" id="{936CE2AA-7502-40B4-BC46-D28D0002144F}"/>
                </a:ext>
              </a:extLst>
            </p:cNvPr>
            <p:cNvSpPr/>
            <p:nvPr/>
          </p:nvSpPr>
          <p:spPr>
            <a:xfrm>
              <a:off x="9242190" y="2674514"/>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442">
                <a:defRPr/>
              </a:pPr>
              <a:r>
                <a:rPr lang="en-US" sz="1500" kern="0" dirty="0">
                  <a:solidFill>
                    <a:srgbClr val="00188F">
                      <a:alpha val="99000"/>
                    </a:srgbClr>
                  </a:solidFill>
                  <a:ea typeface="Segoe UI" pitchFamily="34" charset="0"/>
                  <a:cs typeface="Segoe UI" pitchFamily="34" charset="0"/>
                </a:rPr>
                <a:t>Data</a:t>
              </a:r>
            </a:p>
          </p:txBody>
        </p:sp>
        <p:sp>
          <p:nvSpPr>
            <p:cNvPr id="61" name="TextBox 54">
              <a:extLst>
                <a:ext uri="{FF2B5EF4-FFF2-40B4-BE49-F238E27FC236}">
                  <a16:creationId xmlns:a16="http://schemas.microsoft.com/office/drawing/2014/main" id="{AA8B3C31-1A45-40CC-B1E2-DFCB036AF277}"/>
                </a:ext>
              </a:extLst>
            </p:cNvPr>
            <p:cNvSpPr txBox="1"/>
            <p:nvPr/>
          </p:nvSpPr>
          <p:spPr>
            <a:xfrm flipH="1">
              <a:off x="11358858" y="3392890"/>
              <a:ext cx="400161" cy="1577172"/>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342"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62" name="Left Brace 61">
              <a:extLst>
                <a:ext uri="{FF2B5EF4-FFF2-40B4-BE49-F238E27FC236}">
                  <a16:creationId xmlns:a16="http://schemas.microsoft.com/office/drawing/2014/main" id="{11759127-4489-4FC3-9890-1A8565C0CF60}"/>
                </a:ext>
              </a:extLst>
            </p:cNvPr>
            <p:cNvSpPr/>
            <p:nvPr/>
          </p:nvSpPr>
          <p:spPr>
            <a:xfrm flipH="1">
              <a:off x="10909816" y="2212816"/>
              <a:ext cx="243576" cy="401898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442">
                <a:defRPr/>
              </a:pPr>
              <a:endParaRPr lang="en-US" sz="1800" kern="0" dirty="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0053644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92E3AB-79C2-44C5-8520-8822E9D52835}"/>
              </a:ext>
            </a:extLst>
          </p:cNvPr>
          <p:cNvSpPr>
            <a:spLocks noGrp="1"/>
          </p:cNvSpPr>
          <p:nvPr>
            <p:ph type="title"/>
          </p:nvPr>
        </p:nvSpPr>
        <p:spPr/>
        <p:txBody>
          <a:bodyPr/>
          <a:lstStyle/>
          <a:p>
            <a:r>
              <a:rPr lang="en-US" dirty="0"/>
              <a:t>Availability Zones</a:t>
            </a:r>
          </a:p>
        </p:txBody>
      </p:sp>
      <p:pic>
        <p:nvPicPr>
          <p:cNvPr id="3" name="Picture 2">
            <a:extLst>
              <a:ext uri="{FF2B5EF4-FFF2-40B4-BE49-F238E27FC236}">
                <a16:creationId xmlns:a16="http://schemas.microsoft.com/office/drawing/2014/main" id="{CC26AE49-417B-4699-8EE6-A767DDF8F387}"/>
              </a:ext>
            </a:extLst>
          </p:cNvPr>
          <p:cNvPicPr>
            <a:picLocks noChangeAspect="1"/>
          </p:cNvPicPr>
          <p:nvPr/>
        </p:nvPicPr>
        <p:blipFill>
          <a:blip r:embed="rId3"/>
          <a:stretch>
            <a:fillRect/>
          </a:stretch>
        </p:blipFill>
        <p:spPr>
          <a:xfrm>
            <a:off x="7436274" y="816747"/>
            <a:ext cx="4757918" cy="4085795"/>
          </a:xfrm>
          <a:prstGeom prst="rect">
            <a:avLst/>
          </a:prstGeom>
        </p:spPr>
      </p:pic>
      <p:sp>
        <p:nvSpPr>
          <p:cNvPr id="4" name="TextBox 3">
            <a:extLst>
              <a:ext uri="{FF2B5EF4-FFF2-40B4-BE49-F238E27FC236}">
                <a16:creationId xmlns:a16="http://schemas.microsoft.com/office/drawing/2014/main" id="{A32E2AF3-5455-4636-BDED-925ED5843AD9}"/>
              </a:ext>
            </a:extLst>
          </p:cNvPr>
          <p:cNvSpPr txBox="1"/>
          <p:nvPr/>
        </p:nvSpPr>
        <p:spPr>
          <a:xfrm>
            <a:off x="353508" y="1189975"/>
            <a:ext cx="6281429" cy="2520652"/>
          </a:xfrm>
          <a:prstGeom prst="rect">
            <a:avLst/>
          </a:prstGeom>
          <a:noFill/>
        </p:spPr>
        <p:txBody>
          <a:bodyPr wrap="square" lIns="182857" tIns="146285" rIns="182857" bIns="146285" rtlCol="0">
            <a:spAutoFit/>
          </a:bodyPr>
          <a:lstStyle/>
          <a:p>
            <a:pPr marL="342866" indent="-342866">
              <a:lnSpc>
                <a:spcPct val="90000"/>
              </a:lnSpc>
              <a:spcAft>
                <a:spcPts val="600"/>
              </a:spcAft>
              <a:buFont typeface="Arial" panose="020B0604020202020204" pitchFamily="34" charset="0"/>
              <a:buChar char="•"/>
              <a:defRPr/>
            </a:pPr>
            <a:r>
              <a:rPr lang="en-US" sz="2400" dirty="0">
                <a:gradFill>
                  <a:gsLst>
                    <a:gs pos="2917">
                      <a:srgbClr val="002050"/>
                    </a:gs>
                    <a:gs pos="30000">
                      <a:srgbClr val="002050"/>
                    </a:gs>
                  </a:gsLst>
                  <a:lin ang="5400000" scaled="0"/>
                </a:gradFill>
                <a:latin typeface="Segoe UI"/>
              </a:rPr>
              <a:t>Protect against datacenter-level failures</a:t>
            </a:r>
          </a:p>
          <a:p>
            <a:pPr marL="342866" indent="-342866">
              <a:lnSpc>
                <a:spcPct val="90000"/>
              </a:lnSpc>
              <a:spcAft>
                <a:spcPts val="600"/>
              </a:spcAft>
              <a:buFont typeface="Arial" panose="020B0604020202020204" pitchFamily="34" charset="0"/>
              <a:buChar char="•"/>
              <a:defRPr/>
            </a:pPr>
            <a:r>
              <a:rPr lang="en-US" sz="2400" dirty="0">
                <a:gradFill>
                  <a:gsLst>
                    <a:gs pos="2917">
                      <a:srgbClr val="002050"/>
                    </a:gs>
                    <a:gs pos="30000">
                      <a:srgbClr val="002050"/>
                    </a:gs>
                  </a:gsLst>
                  <a:lin ang="5400000" scaled="0"/>
                </a:gradFill>
                <a:latin typeface="Segoe UI"/>
              </a:rPr>
              <a:t>3 separate zones within each supported region</a:t>
            </a:r>
          </a:p>
          <a:p>
            <a:pPr marL="342866" indent="-342866">
              <a:lnSpc>
                <a:spcPct val="90000"/>
              </a:lnSpc>
              <a:spcAft>
                <a:spcPts val="600"/>
              </a:spcAft>
              <a:buFont typeface="Arial" panose="020B0604020202020204" pitchFamily="34" charset="0"/>
              <a:buChar char="•"/>
              <a:defRPr/>
            </a:pPr>
            <a:r>
              <a:rPr lang="en-US" sz="2400" dirty="0">
                <a:gradFill>
                  <a:gsLst>
                    <a:gs pos="2917">
                      <a:srgbClr val="002050"/>
                    </a:gs>
                    <a:gs pos="30000">
                      <a:srgbClr val="002050"/>
                    </a:gs>
                  </a:gsLst>
                  <a:lin ang="5400000" scaled="0"/>
                </a:gradFill>
                <a:latin typeface="Segoe UI"/>
              </a:rPr>
              <a:t>Independent power source, networking and cooling </a:t>
            </a:r>
          </a:p>
          <a:p>
            <a:pPr marL="342866" indent="-342866">
              <a:lnSpc>
                <a:spcPct val="90000"/>
              </a:lnSpc>
              <a:spcAft>
                <a:spcPts val="600"/>
              </a:spcAft>
              <a:buFont typeface="Arial" panose="020B0604020202020204" pitchFamily="34" charset="0"/>
              <a:buChar char="•"/>
              <a:defRPr/>
            </a:pPr>
            <a:r>
              <a:rPr lang="en-US" sz="2400" dirty="0">
                <a:gradFill>
                  <a:gsLst>
                    <a:gs pos="2917">
                      <a:srgbClr val="002050"/>
                    </a:gs>
                    <a:gs pos="30000">
                      <a:srgbClr val="002050"/>
                    </a:gs>
                  </a:gsLst>
                  <a:lin ang="5400000" scaled="0"/>
                </a:gradFill>
                <a:latin typeface="Segoe UI"/>
              </a:rPr>
              <a:t>Available in Supported Regions</a:t>
            </a:r>
          </a:p>
        </p:txBody>
      </p:sp>
      <p:pic>
        <p:nvPicPr>
          <p:cNvPr id="5" name="Picture 4">
            <a:extLst>
              <a:ext uri="{FF2B5EF4-FFF2-40B4-BE49-F238E27FC236}">
                <a16:creationId xmlns:a16="http://schemas.microsoft.com/office/drawing/2014/main" id="{C253B232-DD84-4D00-8E29-2C57F28C1338}"/>
              </a:ext>
            </a:extLst>
          </p:cNvPr>
          <p:cNvPicPr>
            <a:picLocks noChangeAspect="1"/>
          </p:cNvPicPr>
          <p:nvPr/>
        </p:nvPicPr>
        <p:blipFill>
          <a:blip r:embed="rId4"/>
          <a:stretch>
            <a:fillRect/>
          </a:stretch>
        </p:blipFill>
        <p:spPr>
          <a:xfrm>
            <a:off x="4205648" y="3645004"/>
            <a:ext cx="4626438" cy="3061218"/>
          </a:xfrm>
          <a:prstGeom prst="rect">
            <a:avLst/>
          </a:prstGeom>
        </p:spPr>
      </p:pic>
      <p:sp>
        <p:nvSpPr>
          <p:cNvPr id="6" name="TextBox 5">
            <a:extLst>
              <a:ext uri="{FF2B5EF4-FFF2-40B4-BE49-F238E27FC236}">
                <a16:creationId xmlns:a16="http://schemas.microsoft.com/office/drawing/2014/main" id="{6322021C-C337-4F63-ADDA-8DD5C48C90F3}"/>
              </a:ext>
            </a:extLst>
          </p:cNvPr>
          <p:cNvSpPr txBox="1"/>
          <p:nvPr/>
        </p:nvSpPr>
        <p:spPr>
          <a:xfrm>
            <a:off x="5119111" y="4719269"/>
            <a:ext cx="2903680" cy="738664"/>
          </a:xfrm>
          <a:prstGeom prst="rect">
            <a:avLst/>
          </a:prstGeom>
          <a:noFill/>
        </p:spPr>
        <p:txBody>
          <a:bodyPr wrap="none" lIns="182880" tIns="146304" rIns="182880" bIns="146304" rtlCol="0">
            <a:spAutoFit/>
          </a:bodyPr>
          <a:lstStyle/>
          <a:p>
            <a:pPr defTabSz="932742">
              <a:lnSpc>
                <a:spcPct val="90000"/>
              </a:lnSpc>
              <a:spcAft>
                <a:spcPts val="600"/>
              </a:spcAft>
              <a:defRPr/>
            </a:pPr>
            <a:r>
              <a:rPr lang="en-US" sz="3200" b="1" dirty="0">
                <a:solidFill>
                  <a:srgbClr val="737373">
                    <a:lumMod val="75000"/>
                  </a:srgbClr>
                </a:solidFill>
                <a:latin typeface="Segoe UI Semilight"/>
              </a:rPr>
              <a:t>France Central</a:t>
            </a:r>
          </a:p>
        </p:txBody>
      </p:sp>
    </p:spTree>
    <p:extLst>
      <p:ext uri="{BB962C8B-B14F-4D97-AF65-F5344CB8AC3E}">
        <p14:creationId xmlns:p14="http://schemas.microsoft.com/office/powerpoint/2010/main" val="4167464420"/>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Azure Networking</a:t>
            </a:r>
          </a:p>
        </p:txBody>
      </p:sp>
      <p:sp>
        <p:nvSpPr>
          <p:cNvPr id="3" name="Text Placeholder 2"/>
          <p:cNvSpPr>
            <a:spLocks noGrp="1"/>
          </p:cNvSpPr>
          <p:nvPr>
            <p:ph type="body" sz="quarter" idx="16"/>
          </p:nvPr>
        </p:nvSpPr>
        <p:spPr>
          <a:xfrm>
            <a:off x="548922" y="3016577"/>
            <a:ext cx="5305917" cy="1036948"/>
          </a:xfrm>
        </p:spPr>
        <p:txBody>
          <a:bodyPr/>
          <a:lstStyle/>
          <a:p>
            <a:r>
              <a:rPr lang="en-US" dirty="0"/>
              <a:t>Introduction to Azure Networking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2227838073"/>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55D5-E7DD-4809-A785-24BC92819C07}"/>
              </a:ext>
            </a:extLst>
          </p:cNvPr>
          <p:cNvSpPr>
            <a:spLocks noGrp="1"/>
          </p:cNvSpPr>
          <p:nvPr>
            <p:ph type="title"/>
          </p:nvPr>
        </p:nvSpPr>
        <p:spPr/>
        <p:txBody>
          <a:bodyPr/>
          <a:lstStyle/>
          <a:p>
            <a:r>
              <a:rPr lang="en-US" dirty="0"/>
              <a:t>Request to a Server</a:t>
            </a:r>
          </a:p>
        </p:txBody>
      </p:sp>
      <p:pic>
        <p:nvPicPr>
          <p:cNvPr id="4" name="Graphic 3" descr="Cloud">
            <a:extLst>
              <a:ext uri="{FF2B5EF4-FFF2-40B4-BE49-F238E27FC236}">
                <a16:creationId xmlns:a16="http://schemas.microsoft.com/office/drawing/2014/main" id="{0E37D8CE-12F2-488D-A9B9-478C45EBC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543" y="-418290"/>
            <a:ext cx="5261195" cy="5261195"/>
          </a:xfrm>
          <a:prstGeom prst="rect">
            <a:avLst/>
          </a:prstGeom>
        </p:spPr>
      </p:pic>
      <p:pic>
        <p:nvPicPr>
          <p:cNvPr id="5" name="Graphic 4" descr="Cloud">
            <a:extLst>
              <a:ext uri="{FF2B5EF4-FFF2-40B4-BE49-F238E27FC236}">
                <a16:creationId xmlns:a16="http://schemas.microsoft.com/office/drawing/2014/main" id="{11E59634-2331-4623-A348-3DBA90CF3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4095" y="4410192"/>
            <a:ext cx="1976184" cy="1976184"/>
          </a:xfrm>
          <a:prstGeom prst="rect">
            <a:avLst/>
          </a:prstGeom>
        </p:spPr>
      </p:pic>
      <p:pic>
        <p:nvPicPr>
          <p:cNvPr id="9" name="Graphic 8" descr="Laptop">
            <a:extLst>
              <a:ext uri="{FF2B5EF4-FFF2-40B4-BE49-F238E27FC236}">
                <a16:creationId xmlns:a16="http://schemas.microsoft.com/office/drawing/2014/main" id="{D70142D3-D87C-4BF7-ACC8-0EEB137E9B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4987" y="5062641"/>
            <a:ext cx="914400" cy="914400"/>
          </a:xfrm>
          <a:prstGeom prst="rect">
            <a:avLst/>
          </a:prstGeom>
        </p:spPr>
      </p:pic>
      <p:pic>
        <p:nvPicPr>
          <p:cNvPr id="13" name="Graphic 12">
            <a:extLst>
              <a:ext uri="{FF2B5EF4-FFF2-40B4-BE49-F238E27FC236}">
                <a16:creationId xmlns:a16="http://schemas.microsoft.com/office/drawing/2014/main" id="{2A34D604-67DC-4524-B045-4CA52DF0A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5647" y="1534660"/>
            <a:ext cx="808167" cy="1078809"/>
          </a:xfrm>
          <a:prstGeom prst="rect">
            <a:avLst/>
          </a:prstGeom>
        </p:spPr>
      </p:pic>
      <p:pic>
        <p:nvPicPr>
          <p:cNvPr id="15" name="Graphic 14">
            <a:extLst>
              <a:ext uri="{FF2B5EF4-FFF2-40B4-BE49-F238E27FC236}">
                <a16:creationId xmlns:a16="http://schemas.microsoft.com/office/drawing/2014/main" id="{1AFF2F54-3371-4C38-8051-1C3861589E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42258" y="2314070"/>
            <a:ext cx="559059" cy="1206390"/>
          </a:xfrm>
          <a:prstGeom prst="rect">
            <a:avLst/>
          </a:prstGeom>
        </p:spPr>
      </p:pic>
      <p:pic>
        <p:nvPicPr>
          <p:cNvPr id="17" name="Graphic 16">
            <a:extLst>
              <a:ext uri="{FF2B5EF4-FFF2-40B4-BE49-F238E27FC236}">
                <a16:creationId xmlns:a16="http://schemas.microsoft.com/office/drawing/2014/main" id="{CEADEAB2-B7FB-4ADF-9FBD-1F06360CA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2960" y="1534660"/>
            <a:ext cx="808167" cy="1078809"/>
          </a:xfrm>
          <a:prstGeom prst="rect">
            <a:avLst/>
          </a:prstGeom>
        </p:spPr>
      </p:pic>
      <p:pic>
        <p:nvPicPr>
          <p:cNvPr id="19" name="Graphic 18">
            <a:extLst>
              <a:ext uri="{FF2B5EF4-FFF2-40B4-BE49-F238E27FC236}">
                <a16:creationId xmlns:a16="http://schemas.microsoft.com/office/drawing/2014/main" id="{8A43340D-01BA-4E5D-BC23-B569C361EE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4534" y="2613468"/>
            <a:ext cx="783712" cy="783712"/>
          </a:xfrm>
          <a:prstGeom prst="rect">
            <a:avLst/>
          </a:prstGeom>
        </p:spPr>
      </p:pic>
      <p:cxnSp>
        <p:nvCxnSpPr>
          <p:cNvPr id="21" name="Straight Arrow Connector 20">
            <a:extLst>
              <a:ext uri="{FF2B5EF4-FFF2-40B4-BE49-F238E27FC236}">
                <a16:creationId xmlns:a16="http://schemas.microsoft.com/office/drawing/2014/main" id="{D6760663-8439-42C7-9414-D69FBC7B5E0B}"/>
              </a:ext>
            </a:extLst>
          </p:cNvPr>
          <p:cNvCxnSpPr>
            <a:cxnSpLocks/>
          </p:cNvCxnSpPr>
          <p:nvPr/>
        </p:nvCxnSpPr>
        <p:spPr>
          <a:xfrm flipH="1">
            <a:off x="3236975" y="2980873"/>
            <a:ext cx="15052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3255F0-65CF-465E-AEB1-F350032CF679}"/>
              </a:ext>
            </a:extLst>
          </p:cNvPr>
          <p:cNvCxnSpPr>
            <a:cxnSpLocks/>
          </p:cNvCxnSpPr>
          <p:nvPr/>
        </p:nvCxnSpPr>
        <p:spPr>
          <a:xfrm flipV="1">
            <a:off x="2906390" y="1685679"/>
            <a:ext cx="0" cy="10416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676B56-0B10-4055-A7CA-CCD9716EAD5D}"/>
              </a:ext>
            </a:extLst>
          </p:cNvPr>
          <p:cNvCxnSpPr/>
          <p:nvPr/>
        </p:nvCxnSpPr>
        <p:spPr>
          <a:xfrm flipH="1">
            <a:off x="2453814" y="1677725"/>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04E24A-C0C6-4EE9-8559-2443CBB92593}"/>
              </a:ext>
            </a:extLst>
          </p:cNvPr>
          <p:cNvCxnSpPr/>
          <p:nvPr/>
        </p:nvCxnSpPr>
        <p:spPr>
          <a:xfrm flipH="1">
            <a:off x="2424628" y="2066111"/>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001C44F-9EE6-4F6D-8806-6C0AC2C92105}"/>
              </a:ext>
            </a:extLst>
          </p:cNvPr>
          <p:cNvCxnSpPr>
            <a:cxnSpLocks/>
          </p:cNvCxnSpPr>
          <p:nvPr/>
        </p:nvCxnSpPr>
        <p:spPr>
          <a:xfrm flipH="1">
            <a:off x="2893108" y="2237064"/>
            <a:ext cx="3597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D465F9-8312-4A18-8D12-92A359ABE276}"/>
              </a:ext>
            </a:extLst>
          </p:cNvPr>
          <p:cNvCxnSpPr>
            <a:cxnSpLocks/>
          </p:cNvCxnSpPr>
          <p:nvPr/>
        </p:nvCxnSpPr>
        <p:spPr>
          <a:xfrm flipH="1">
            <a:off x="2893108" y="1871304"/>
            <a:ext cx="421041"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08C6FCF-7ADC-47F1-916F-DD230AF469E8}"/>
              </a:ext>
            </a:extLst>
          </p:cNvPr>
          <p:cNvSpPr txBox="1"/>
          <p:nvPr/>
        </p:nvSpPr>
        <p:spPr>
          <a:xfrm>
            <a:off x="3243340" y="644721"/>
            <a:ext cx="2868991" cy="738664"/>
          </a:xfrm>
          <a:prstGeom prst="rect">
            <a:avLst/>
          </a:prstGeom>
        </p:spPr>
        <p:txBody>
          <a:bodyPr vert="horz" wrap="none" lIns="91440" tIns="91440" rIns="91440" bIns="91440" rtlCol="0" anchor="t">
            <a:spAutoFit/>
          </a:bodyPr>
          <a:lstStyle/>
          <a:p>
            <a:r>
              <a:rPr lang="en-US" sz="3600" b="1" dirty="0">
                <a:solidFill>
                  <a:schemeClr val="accent6">
                    <a:lumMod val="60000"/>
                    <a:lumOff val="40000"/>
                  </a:schemeClr>
                </a:solidFill>
                <a:latin typeface="Segoe UI" pitchFamily="34" charset="0"/>
                <a:ea typeface="Segoe UI" pitchFamily="34" charset="0"/>
                <a:cs typeface="Segoe UI" pitchFamily="34" charset="0"/>
              </a:rPr>
              <a:t>www.xyz.com</a:t>
            </a:r>
          </a:p>
        </p:txBody>
      </p:sp>
      <p:pic>
        <p:nvPicPr>
          <p:cNvPr id="42" name="Graphic 41" descr="Remote control">
            <a:extLst>
              <a:ext uri="{FF2B5EF4-FFF2-40B4-BE49-F238E27FC236}">
                <a16:creationId xmlns:a16="http://schemas.microsoft.com/office/drawing/2014/main" id="{BC1C7066-E83F-45FB-BC6F-1E15CBC0B8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78748" y="5632187"/>
            <a:ext cx="470948" cy="553818"/>
          </a:xfrm>
          <a:prstGeom prst="rect">
            <a:avLst/>
          </a:prstGeom>
        </p:spPr>
      </p:pic>
      <p:cxnSp>
        <p:nvCxnSpPr>
          <p:cNvPr id="44" name="Straight Arrow Connector 43">
            <a:extLst>
              <a:ext uri="{FF2B5EF4-FFF2-40B4-BE49-F238E27FC236}">
                <a16:creationId xmlns:a16="http://schemas.microsoft.com/office/drawing/2014/main" id="{E402ACB6-6163-4B90-961B-D4C480E5AF6F}"/>
              </a:ext>
            </a:extLst>
          </p:cNvPr>
          <p:cNvCxnSpPr>
            <a:cxnSpLocks/>
          </p:cNvCxnSpPr>
          <p:nvPr/>
        </p:nvCxnSpPr>
        <p:spPr>
          <a:xfrm flipH="1">
            <a:off x="9762720" y="5519841"/>
            <a:ext cx="781504" cy="264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Remote control">
            <a:extLst>
              <a:ext uri="{FF2B5EF4-FFF2-40B4-BE49-F238E27FC236}">
                <a16:creationId xmlns:a16="http://schemas.microsoft.com/office/drawing/2014/main" id="{7F0E9713-E519-48C5-8EE7-D46E27019F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6548" y="5890854"/>
            <a:ext cx="553818" cy="553818"/>
          </a:xfrm>
          <a:prstGeom prst="rect">
            <a:avLst/>
          </a:prstGeom>
        </p:spPr>
      </p:pic>
      <p:cxnSp>
        <p:nvCxnSpPr>
          <p:cNvPr id="46" name="Straight Arrow Connector 45">
            <a:extLst>
              <a:ext uri="{FF2B5EF4-FFF2-40B4-BE49-F238E27FC236}">
                <a16:creationId xmlns:a16="http://schemas.microsoft.com/office/drawing/2014/main" id="{64CEDA3F-79D7-4EB0-9B0A-5F87B073D31A}"/>
              </a:ext>
            </a:extLst>
          </p:cNvPr>
          <p:cNvCxnSpPr>
            <a:cxnSpLocks/>
          </p:cNvCxnSpPr>
          <p:nvPr/>
        </p:nvCxnSpPr>
        <p:spPr>
          <a:xfrm flipH="1">
            <a:off x="9136534" y="5864301"/>
            <a:ext cx="519592" cy="254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Remote control">
            <a:extLst>
              <a:ext uri="{FF2B5EF4-FFF2-40B4-BE49-F238E27FC236}">
                <a16:creationId xmlns:a16="http://schemas.microsoft.com/office/drawing/2014/main" id="{C3CE2FC6-CB24-4654-A6E0-4666B228E4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5986" y="5890854"/>
            <a:ext cx="553818" cy="553818"/>
          </a:xfrm>
          <a:prstGeom prst="rect">
            <a:avLst/>
          </a:prstGeom>
        </p:spPr>
      </p:pic>
      <p:cxnSp>
        <p:nvCxnSpPr>
          <p:cNvPr id="49" name="Straight Arrow Connector 48">
            <a:extLst>
              <a:ext uri="{FF2B5EF4-FFF2-40B4-BE49-F238E27FC236}">
                <a16:creationId xmlns:a16="http://schemas.microsoft.com/office/drawing/2014/main" id="{B3645718-389B-4AC7-A36B-5A25EBB38AB0}"/>
              </a:ext>
            </a:extLst>
          </p:cNvPr>
          <p:cNvCxnSpPr>
            <a:cxnSpLocks/>
          </p:cNvCxnSpPr>
          <p:nvPr/>
        </p:nvCxnSpPr>
        <p:spPr>
          <a:xfrm flipH="1">
            <a:off x="8362769" y="6118719"/>
            <a:ext cx="535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Arrow: Curved Right 50">
            <a:extLst>
              <a:ext uri="{FF2B5EF4-FFF2-40B4-BE49-F238E27FC236}">
                <a16:creationId xmlns:a16="http://schemas.microsoft.com/office/drawing/2014/main" id="{7A9E8E03-1B16-47E3-AEE0-DBB320131963}"/>
              </a:ext>
            </a:extLst>
          </p:cNvPr>
          <p:cNvSpPr/>
          <p:nvPr/>
        </p:nvSpPr>
        <p:spPr>
          <a:xfrm rot="246654">
            <a:off x="7775498" y="6118640"/>
            <a:ext cx="388766" cy="264800"/>
          </a:xfrm>
          <a:prstGeom prst="curv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tx1"/>
              </a:solidFill>
            </a:endParaRPr>
          </a:p>
        </p:txBody>
      </p:sp>
      <p:cxnSp>
        <p:nvCxnSpPr>
          <p:cNvPr id="53" name="Connector: Curved 52">
            <a:extLst>
              <a:ext uri="{FF2B5EF4-FFF2-40B4-BE49-F238E27FC236}">
                <a16:creationId xmlns:a16="http://schemas.microsoft.com/office/drawing/2014/main" id="{4608CB6F-C140-4DAC-84D9-618D03DF57EF}"/>
              </a:ext>
            </a:extLst>
          </p:cNvPr>
          <p:cNvCxnSpPr/>
          <p:nvPr/>
        </p:nvCxnSpPr>
        <p:spPr>
          <a:xfrm rot="10800000">
            <a:off x="5153238" y="2894275"/>
            <a:ext cx="5677232" cy="2377440"/>
          </a:xfrm>
          <a:prstGeom prst="curvedConnector3">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9" name="Graphic 58">
            <a:extLst>
              <a:ext uri="{FF2B5EF4-FFF2-40B4-BE49-F238E27FC236}">
                <a16:creationId xmlns:a16="http://schemas.microsoft.com/office/drawing/2014/main" id="{6C6AB38D-B4CB-49A6-88CB-99E1E85801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0005221">
            <a:off x="7946014" y="4692718"/>
            <a:ext cx="2431299" cy="363023"/>
          </a:xfrm>
          <a:prstGeom prst="rect">
            <a:avLst/>
          </a:prstGeom>
        </p:spPr>
      </p:pic>
      <p:pic>
        <p:nvPicPr>
          <p:cNvPr id="60" name="Graphic 59">
            <a:extLst>
              <a:ext uri="{FF2B5EF4-FFF2-40B4-BE49-F238E27FC236}">
                <a16:creationId xmlns:a16="http://schemas.microsoft.com/office/drawing/2014/main" id="{C85932EB-C84E-4118-8655-CF7BF2FA668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0005221">
            <a:off x="6640906" y="3739492"/>
            <a:ext cx="2431299" cy="363023"/>
          </a:xfrm>
          <a:prstGeom prst="rect">
            <a:avLst/>
          </a:prstGeom>
        </p:spPr>
      </p:pic>
      <p:pic>
        <p:nvPicPr>
          <p:cNvPr id="61" name="Graphic 60">
            <a:extLst>
              <a:ext uri="{FF2B5EF4-FFF2-40B4-BE49-F238E27FC236}">
                <a16:creationId xmlns:a16="http://schemas.microsoft.com/office/drawing/2014/main" id="{FE1F2AF5-6CEF-4E4D-913B-137B0F621B6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rot="20005221">
            <a:off x="5308339" y="2906162"/>
            <a:ext cx="2431299" cy="363023"/>
          </a:xfrm>
          <a:prstGeom prst="rect">
            <a:avLst/>
          </a:prstGeom>
        </p:spPr>
      </p:pic>
      <p:pic>
        <p:nvPicPr>
          <p:cNvPr id="62" name="Graphic 61" descr="Cloud">
            <a:extLst>
              <a:ext uri="{FF2B5EF4-FFF2-40B4-BE49-F238E27FC236}">
                <a16:creationId xmlns:a16="http://schemas.microsoft.com/office/drawing/2014/main" id="{A2E44865-B91E-4CBA-A263-13BA582EC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5529" y="-435157"/>
            <a:ext cx="5261195" cy="5261195"/>
          </a:xfrm>
          <a:prstGeom prst="rect">
            <a:avLst/>
          </a:prstGeom>
        </p:spPr>
      </p:pic>
      <p:pic>
        <p:nvPicPr>
          <p:cNvPr id="63" name="Graphic 62">
            <a:extLst>
              <a:ext uri="{FF2B5EF4-FFF2-40B4-BE49-F238E27FC236}">
                <a16:creationId xmlns:a16="http://schemas.microsoft.com/office/drawing/2014/main" id="{367C0897-EF36-4380-8FE5-0E5E4781DA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4633" y="1517793"/>
            <a:ext cx="808167" cy="1078809"/>
          </a:xfrm>
          <a:prstGeom prst="rect">
            <a:avLst/>
          </a:prstGeom>
        </p:spPr>
      </p:pic>
      <p:pic>
        <p:nvPicPr>
          <p:cNvPr id="64" name="Graphic 63">
            <a:extLst>
              <a:ext uri="{FF2B5EF4-FFF2-40B4-BE49-F238E27FC236}">
                <a16:creationId xmlns:a16="http://schemas.microsoft.com/office/drawing/2014/main" id="{1C24F0A9-2E9E-4442-975C-ED557BA64B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61244" y="2297203"/>
            <a:ext cx="559059" cy="1206390"/>
          </a:xfrm>
          <a:prstGeom prst="rect">
            <a:avLst/>
          </a:prstGeom>
        </p:spPr>
      </p:pic>
      <p:pic>
        <p:nvPicPr>
          <p:cNvPr id="65" name="Graphic 64">
            <a:extLst>
              <a:ext uri="{FF2B5EF4-FFF2-40B4-BE49-F238E27FC236}">
                <a16:creationId xmlns:a16="http://schemas.microsoft.com/office/drawing/2014/main" id="{BC690CAD-DA0F-48FB-8867-81E7717919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61946" y="1517793"/>
            <a:ext cx="808167" cy="1078809"/>
          </a:xfrm>
          <a:prstGeom prst="rect">
            <a:avLst/>
          </a:prstGeom>
        </p:spPr>
      </p:pic>
      <p:pic>
        <p:nvPicPr>
          <p:cNvPr id="66" name="Graphic 65">
            <a:extLst>
              <a:ext uri="{FF2B5EF4-FFF2-40B4-BE49-F238E27FC236}">
                <a16:creationId xmlns:a16="http://schemas.microsoft.com/office/drawing/2014/main" id="{71717E0A-ADB0-4EC4-882D-3715145859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33520" y="2596601"/>
            <a:ext cx="783712" cy="783712"/>
          </a:xfrm>
          <a:prstGeom prst="rect">
            <a:avLst/>
          </a:prstGeom>
        </p:spPr>
      </p:pic>
      <p:cxnSp>
        <p:nvCxnSpPr>
          <p:cNvPr id="67" name="Straight Arrow Connector 66">
            <a:extLst>
              <a:ext uri="{FF2B5EF4-FFF2-40B4-BE49-F238E27FC236}">
                <a16:creationId xmlns:a16="http://schemas.microsoft.com/office/drawing/2014/main" id="{994D309B-1DC7-4A4C-B99B-B57BADD36642}"/>
              </a:ext>
            </a:extLst>
          </p:cNvPr>
          <p:cNvCxnSpPr>
            <a:cxnSpLocks/>
          </p:cNvCxnSpPr>
          <p:nvPr/>
        </p:nvCxnSpPr>
        <p:spPr>
          <a:xfrm flipH="1">
            <a:off x="10055961" y="2964006"/>
            <a:ext cx="15052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4730176-41F7-4538-A962-AF87B28766DB}"/>
              </a:ext>
            </a:extLst>
          </p:cNvPr>
          <p:cNvCxnSpPr>
            <a:cxnSpLocks/>
          </p:cNvCxnSpPr>
          <p:nvPr/>
        </p:nvCxnSpPr>
        <p:spPr>
          <a:xfrm flipV="1">
            <a:off x="9725376" y="1668812"/>
            <a:ext cx="0" cy="10416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24D282-27BF-4529-80D7-F56754DF96FC}"/>
              </a:ext>
            </a:extLst>
          </p:cNvPr>
          <p:cNvCxnSpPr/>
          <p:nvPr/>
        </p:nvCxnSpPr>
        <p:spPr>
          <a:xfrm flipH="1">
            <a:off x="9272800" y="1660858"/>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EA0D99-4E7B-4933-A17D-A9FA075DBF58}"/>
              </a:ext>
            </a:extLst>
          </p:cNvPr>
          <p:cNvCxnSpPr/>
          <p:nvPr/>
        </p:nvCxnSpPr>
        <p:spPr>
          <a:xfrm flipH="1">
            <a:off x="9243614" y="2049244"/>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5F1DB71-EEB2-46DB-AAE4-F9041569A0F8}"/>
              </a:ext>
            </a:extLst>
          </p:cNvPr>
          <p:cNvCxnSpPr>
            <a:cxnSpLocks/>
          </p:cNvCxnSpPr>
          <p:nvPr/>
        </p:nvCxnSpPr>
        <p:spPr>
          <a:xfrm flipH="1">
            <a:off x="9712094" y="2220197"/>
            <a:ext cx="3597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EF617D-AC20-4E94-8FEE-4547FA2D17BD}"/>
              </a:ext>
            </a:extLst>
          </p:cNvPr>
          <p:cNvCxnSpPr>
            <a:cxnSpLocks/>
          </p:cNvCxnSpPr>
          <p:nvPr/>
        </p:nvCxnSpPr>
        <p:spPr>
          <a:xfrm flipH="1">
            <a:off x="9712094" y="1854437"/>
            <a:ext cx="421041"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3" name="Graphic 72" descr="Cloud">
            <a:extLst>
              <a:ext uri="{FF2B5EF4-FFF2-40B4-BE49-F238E27FC236}">
                <a16:creationId xmlns:a16="http://schemas.microsoft.com/office/drawing/2014/main" id="{1D4436BB-DD41-45FB-A859-97EBA88AA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5049" y="4584117"/>
            <a:ext cx="1976184" cy="1976184"/>
          </a:xfrm>
          <a:prstGeom prst="rect">
            <a:avLst/>
          </a:prstGeom>
        </p:spPr>
      </p:pic>
      <p:pic>
        <p:nvPicPr>
          <p:cNvPr id="74" name="Graphic 73" descr="Laptop">
            <a:extLst>
              <a:ext uri="{FF2B5EF4-FFF2-40B4-BE49-F238E27FC236}">
                <a16:creationId xmlns:a16="http://schemas.microsoft.com/office/drawing/2014/main" id="{E3DAAB3B-68D6-4720-A217-D839C56CD4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5941" y="5236566"/>
            <a:ext cx="914400" cy="914400"/>
          </a:xfrm>
          <a:prstGeom prst="rect">
            <a:avLst/>
          </a:prstGeom>
        </p:spPr>
      </p:pic>
      <p:pic>
        <p:nvPicPr>
          <p:cNvPr id="76" name="Picture 75">
            <a:extLst>
              <a:ext uri="{FF2B5EF4-FFF2-40B4-BE49-F238E27FC236}">
                <a16:creationId xmlns:a16="http://schemas.microsoft.com/office/drawing/2014/main" id="{A3BB0F04-2D45-41C3-B00F-7856718F4693}"/>
              </a:ext>
            </a:extLst>
          </p:cNvPr>
          <p:cNvPicPr>
            <a:picLocks noChangeAspect="1"/>
          </p:cNvPicPr>
          <p:nvPr/>
        </p:nvPicPr>
        <p:blipFill>
          <a:blip r:embed="rId19"/>
          <a:stretch>
            <a:fillRect/>
          </a:stretch>
        </p:blipFill>
        <p:spPr>
          <a:xfrm rot="5218346">
            <a:off x="3898803" y="2959838"/>
            <a:ext cx="5346349" cy="2034587"/>
          </a:xfrm>
          <a:prstGeom prst="rect">
            <a:avLst/>
          </a:prstGeom>
        </p:spPr>
      </p:pic>
      <p:sp>
        <p:nvSpPr>
          <p:cNvPr id="77" name="TextBox 76">
            <a:extLst>
              <a:ext uri="{FF2B5EF4-FFF2-40B4-BE49-F238E27FC236}">
                <a16:creationId xmlns:a16="http://schemas.microsoft.com/office/drawing/2014/main" id="{5BAB2005-E4F0-413B-9D7D-BA5013C68936}"/>
              </a:ext>
            </a:extLst>
          </p:cNvPr>
          <p:cNvSpPr txBox="1"/>
          <p:nvPr/>
        </p:nvSpPr>
        <p:spPr>
          <a:xfrm>
            <a:off x="627760" y="3459622"/>
            <a:ext cx="1986185" cy="492443"/>
          </a:xfrm>
          <a:prstGeom prst="rect">
            <a:avLst/>
          </a:prstGeom>
        </p:spPr>
        <p:txBody>
          <a:bodyPr vert="horz" wrap="none" lIns="91440" tIns="91440" rIns="91440" bIns="91440" rtlCol="0" anchor="t">
            <a:spAutoFit/>
          </a:bodyPr>
          <a:lstStyle/>
          <a:p>
            <a:r>
              <a:rPr lang="en-US" sz="2000" b="1" dirty="0">
                <a:solidFill>
                  <a:schemeClr val="accent6">
                    <a:lumMod val="60000"/>
                    <a:lumOff val="40000"/>
                  </a:schemeClr>
                </a:solidFill>
                <a:latin typeface="Segoe UI" pitchFamily="34" charset="0"/>
                <a:ea typeface="Segoe UI" pitchFamily="34" charset="0"/>
                <a:cs typeface="Segoe UI" pitchFamily="34" charset="0"/>
              </a:rPr>
              <a:t>www.us.xyz.com</a:t>
            </a:r>
          </a:p>
        </p:txBody>
      </p:sp>
      <p:sp>
        <p:nvSpPr>
          <p:cNvPr id="78" name="TextBox 77">
            <a:extLst>
              <a:ext uri="{FF2B5EF4-FFF2-40B4-BE49-F238E27FC236}">
                <a16:creationId xmlns:a16="http://schemas.microsoft.com/office/drawing/2014/main" id="{812F6A0C-4A94-48A6-B9AF-68A265236845}"/>
              </a:ext>
            </a:extLst>
          </p:cNvPr>
          <p:cNvSpPr txBox="1"/>
          <p:nvPr/>
        </p:nvSpPr>
        <p:spPr>
          <a:xfrm>
            <a:off x="9703491" y="622377"/>
            <a:ext cx="2013436" cy="492443"/>
          </a:xfrm>
          <a:prstGeom prst="rect">
            <a:avLst/>
          </a:prstGeom>
        </p:spPr>
        <p:txBody>
          <a:bodyPr vert="horz" wrap="none" lIns="91440" tIns="91440" rIns="91440" bIns="91440" rtlCol="0" anchor="t">
            <a:spAutoFit/>
          </a:bodyPr>
          <a:lstStyle/>
          <a:p>
            <a:r>
              <a:rPr lang="en-US" sz="2000" b="1" dirty="0">
                <a:solidFill>
                  <a:schemeClr val="accent6">
                    <a:lumMod val="60000"/>
                    <a:lumOff val="40000"/>
                  </a:schemeClr>
                </a:solidFill>
                <a:latin typeface="Segoe UI" pitchFamily="34" charset="0"/>
                <a:ea typeface="Segoe UI" pitchFamily="34" charset="0"/>
                <a:cs typeface="Segoe UI" pitchFamily="34" charset="0"/>
              </a:rPr>
              <a:t>www.eu.xyz.com</a:t>
            </a:r>
          </a:p>
        </p:txBody>
      </p:sp>
      <p:pic>
        <p:nvPicPr>
          <p:cNvPr id="79" name="Graphic 78" descr="Remote control">
            <a:extLst>
              <a:ext uri="{FF2B5EF4-FFF2-40B4-BE49-F238E27FC236}">
                <a16:creationId xmlns:a16="http://schemas.microsoft.com/office/drawing/2014/main" id="{BE1E579A-6A2D-4127-BF7B-4A4D3F8A86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31170" y="5784261"/>
            <a:ext cx="553818" cy="553818"/>
          </a:xfrm>
          <a:prstGeom prst="rect">
            <a:avLst/>
          </a:prstGeom>
        </p:spPr>
      </p:pic>
      <p:pic>
        <p:nvPicPr>
          <p:cNvPr id="80" name="Graphic 79" descr="Remote control">
            <a:extLst>
              <a:ext uri="{FF2B5EF4-FFF2-40B4-BE49-F238E27FC236}">
                <a16:creationId xmlns:a16="http://schemas.microsoft.com/office/drawing/2014/main" id="{160BB8BE-F8CE-40C4-95DC-25CD2F9D77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07419" y="5990809"/>
            <a:ext cx="553818" cy="553818"/>
          </a:xfrm>
          <a:prstGeom prst="rect">
            <a:avLst/>
          </a:prstGeom>
        </p:spPr>
      </p:pic>
      <p:pic>
        <p:nvPicPr>
          <p:cNvPr id="82" name="Graphic 81" descr="Remote control">
            <a:extLst>
              <a:ext uri="{FF2B5EF4-FFF2-40B4-BE49-F238E27FC236}">
                <a16:creationId xmlns:a16="http://schemas.microsoft.com/office/drawing/2014/main" id="{FFB3CA73-9569-42C6-B382-0967E17982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04724" y="5988469"/>
            <a:ext cx="553818" cy="553818"/>
          </a:xfrm>
          <a:prstGeom prst="rect">
            <a:avLst/>
          </a:prstGeom>
        </p:spPr>
      </p:pic>
      <p:cxnSp>
        <p:nvCxnSpPr>
          <p:cNvPr id="84" name="Straight Arrow Connector 83">
            <a:extLst>
              <a:ext uri="{FF2B5EF4-FFF2-40B4-BE49-F238E27FC236}">
                <a16:creationId xmlns:a16="http://schemas.microsoft.com/office/drawing/2014/main" id="{667DE37A-6B2E-4D18-ADFA-45DDB476138D}"/>
              </a:ext>
            </a:extLst>
          </p:cNvPr>
          <p:cNvCxnSpPr/>
          <p:nvPr/>
        </p:nvCxnSpPr>
        <p:spPr>
          <a:xfrm>
            <a:off x="2680101" y="5632188"/>
            <a:ext cx="819266" cy="276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00DCB21-4781-425E-AAE9-A3E57C9D504F}"/>
              </a:ext>
            </a:extLst>
          </p:cNvPr>
          <p:cNvCxnSpPr>
            <a:cxnSpLocks/>
          </p:cNvCxnSpPr>
          <p:nvPr/>
        </p:nvCxnSpPr>
        <p:spPr>
          <a:xfrm>
            <a:off x="4362041" y="6209720"/>
            <a:ext cx="562258" cy="41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6D34BE-A5AE-4C23-9358-3E6EC509B854}"/>
              </a:ext>
            </a:extLst>
          </p:cNvPr>
          <p:cNvCxnSpPr/>
          <p:nvPr/>
        </p:nvCxnSpPr>
        <p:spPr>
          <a:xfrm>
            <a:off x="3662945" y="5924999"/>
            <a:ext cx="496381" cy="276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Arrow: Curved Right 89">
            <a:extLst>
              <a:ext uri="{FF2B5EF4-FFF2-40B4-BE49-F238E27FC236}">
                <a16:creationId xmlns:a16="http://schemas.microsoft.com/office/drawing/2014/main" id="{08F09183-662F-4974-8F9F-7D8521243DEC}"/>
              </a:ext>
            </a:extLst>
          </p:cNvPr>
          <p:cNvSpPr/>
          <p:nvPr/>
        </p:nvSpPr>
        <p:spPr>
          <a:xfrm rot="11109538">
            <a:off x="5104210" y="6177132"/>
            <a:ext cx="388766" cy="264800"/>
          </a:xfrm>
          <a:prstGeom prst="curv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tx1"/>
              </a:solidFill>
            </a:endParaRPr>
          </a:p>
        </p:txBody>
      </p:sp>
      <p:cxnSp>
        <p:nvCxnSpPr>
          <p:cNvPr id="93" name="Straight Arrow Connector 92">
            <a:extLst>
              <a:ext uri="{FF2B5EF4-FFF2-40B4-BE49-F238E27FC236}">
                <a16:creationId xmlns:a16="http://schemas.microsoft.com/office/drawing/2014/main" id="{EB7C7D72-DE41-4970-88E7-3443625DF99A}"/>
              </a:ext>
            </a:extLst>
          </p:cNvPr>
          <p:cNvCxnSpPr/>
          <p:nvPr/>
        </p:nvCxnSpPr>
        <p:spPr>
          <a:xfrm flipV="1">
            <a:off x="2282817" y="3459622"/>
            <a:ext cx="2547238" cy="2002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ACCFC14-F8F2-4429-B45A-494EFED7E573}"/>
              </a:ext>
            </a:extLst>
          </p:cNvPr>
          <p:cNvCxnSpPr/>
          <p:nvPr/>
        </p:nvCxnSpPr>
        <p:spPr>
          <a:xfrm flipV="1">
            <a:off x="10923780" y="3468793"/>
            <a:ext cx="760369" cy="1820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6006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0"/>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44"/>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42"/>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5"/>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46"/>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48"/>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49"/>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51"/>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53"/>
                                        </p:tgtEl>
                                        <p:attrNameLst>
                                          <p:attrName>style.visibility</p:attrName>
                                        </p:attrNameLst>
                                      </p:cBhvr>
                                      <p:to>
                                        <p:strVal val="hidden"/>
                                      </p:to>
                                    </p:set>
                                  </p:childTnLst>
                                </p:cTn>
                              </p:par>
                              <p:par>
                                <p:cTn id="81" presetID="1" presetClass="exit" presetSubtype="0" fill="hold" nodeType="withEffect">
                                  <p:stCondLst>
                                    <p:cond delay="0"/>
                                  </p:stCondLst>
                                  <p:childTnLst>
                                    <p:set>
                                      <p:cBhvr>
                                        <p:cTn id="82" dur="1" fill="hold">
                                          <p:stCondLst>
                                            <p:cond delay="0"/>
                                          </p:stCondLst>
                                        </p:cTn>
                                        <p:tgtEl>
                                          <p:spTgt spid="59"/>
                                        </p:tgtEl>
                                        <p:attrNameLst>
                                          <p:attrName>style.visibility</p:attrName>
                                        </p:attrNameLst>
                                      </p:cBhvr>
                                      <p:to>
                                        <p:strVal val="hidden"/>
                                      </p:to>
                                    </p:set>
                                  </p:childTnLst>
                                </p:cTn>
                              </p:par>
                              <p:par>
                                <p:cTn id="83" presetID="1" presetClass="exit" presetSubtype="0" fill="hold" nodeType="withEffect">
                                  <p:stCondLst>
                                    <p:cond delay="0"/>
                                  </p:stCondLst>
                                  <p:childTnLst>
                                    <p:set>
                                      <p:cBhvr>
                                        <p:cTn id="84" dur="1" fill="hold">
                                          <p:stCondLst>
                                            <p:cond delay="0"/>
                                          </p:stCondLst>
                                        </p:cTn>
                                        <p:tgtEl>
                                          <p:spTgt spid="60"/>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61"/>
                                        </p:tgtEl>
                                        <p:attrNameLst>
                                          <p:attrName>style.visibility</p:attrName>
                                        </p:attrNameLst>
                                      </p:cBhvr>
                                      <p:to>
                                        <p:strVal val="hidden"/>
                                      </p:to>
                                    </p:set>
                                  </p:childTnLst>
                                </p:cTn>
                              </p:par>
                              <p:par>
                                <p:cTn id="87" presetID="63" presetClass="path" presetSubtype="0" accel="50000" decel="50000" fill="hold" grpId="1" nodeType="withEffect">
                                  <p:stCondLst>
                                    <p:cond delay="0"/>
                                  </p:stCondLst>
                                  <p:childTnLst>
                                    <p:animMotion origin="layout" path="M -0.11248 -0.00454 L 0.13749 -0.00454 " pathEditMode="relative" rAng="0" ptsTypes="AA">
                                      <p:cBhvr>
                                        <p:cTn id="88" dur="500" fill="hold"/>
                                        <p:tgtEl>
                                          <p:spTgt spid="40"/>
                                        </p:tgtEl>
                                        <p:attrNameLst>
                                          <p:attrName>ppt_x</p:attrName>
                                          <p:attrName>ppt_y</p:attrName>
                                        </p:attrNameLst>
                                      </p:cBhvr>
                                      <p:rCtr x="12498" y="0"/>
                                    </p:animMotion>
                                  </p:childTnLst>
                                </p:cTn>
                              </p:par>
                              <p:par>
                                <p:cTn id="89" presetID="1" presetClass="entr" presetSubtype="0" fill="hold" nodeType="withEffect">
                                  <p:stCondLst>
                                    <p:cond delay="0"/>
                                  </p:stCondLst>
                                  <p:childTnLst>
                                    <p:set>
                                      <p:cBhvr>
                                        <p:cTn id="90" dur="1" fill="hold">
                                          <p:stCondLst>
                                            <p:cond delay="0"/>
                                          </p:stCondLst>
                                        </p:cTn>
                                        <p:tgtEl>
                                          <p:spTgt spid="63"/>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5"/>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7"/>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0"/>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3"/>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4"/>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7"/>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68"/>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9"/>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70"/>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71"/>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72"/>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62"/>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73"/>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74"/>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childTnLst>
                                </p:cTn>
                              </p:par>
                              <p:par>
                                <p:cTn id="139" presetID="1" presetClass="entr" presetSubtype="0" fill="hold" nodeType="withEffect">
                                  <p:stCondLst>
                                    <p:cond delay="0"/>
                                  </p:stCondLst>
                                  <p:childTnLst>
                                    <p:set>
                                      <p:cBhvr>
                                        <p:cTn id="140" dur="1" fill="hold">
                                          <p:stCondLst>
                                            <p:cond delay="0"/>
                                          </p:stCondLst>
                                        </p:cTn>
                                        <p:tgtEl>
                                          <p:spTgt spid="74"/>
                                        </p:tgtEl>
                                        <p:attrNameLst>
                                          <p:attrName>style.visibility</p:attrName>
                                        </p:attrNameLst>
                                      </p:cBhvr>
                                      <p:to>
                                        <p:strVal val="visible"/>
                                      </p:to>
                                    </p:set>
                                  </p:childTnLst>
                                </p:cTn>
                              </p:par>
                              <p:par>
                                <p:cTn id="141" presetID="1" presetClass="entr" presetSubtype="0" fill="hold" nodeType="withEffect">
                                  <p:stCondLst>
                                    <p:cond delay="0"/>
                                  </p:stCondLst>
                                  <p:childTnLst>
                                    <p:set>
                                      <p:cBhvr>
                                        <p:cTn id="142" dur="1" fill="hold">
                                          <p:stCondLst>
                                            <p:cond delay="0"/>
                                          </p:stCondLst>
                                        </p:cTn>
                                        <p:tgtEl>
                                          <p:spTgt spid="7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77"/>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78"/>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ntr" presetSubtype="0" fill="hold" nodeType="clickEffect">
                                  <p:stCondLst>
                                    <p:cond delay="0"/>
                                  </p:stCondLst>
                                  <p:childTnLst>
                                    <p:set>
                                      <p:cBhvr>
                                        <p:cTn id="152" dur="1" fill="hold">
                                          <p:stCondLst>
                                            <p:cond delay="0"/>
                                          </p:stCondLst>
                                        </p:cTn>
                                        <p:tgtEl>
                                          <p:spTgt spid="79"/>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82"/>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84"/>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8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80"/>
                                        </p:tgtEl>
                                        <p:attrNameLst>
                                          <p:attrName>style.visibility</p:attrName>
                                        </p:attrNameLst>
                                      </p:cBhvr>
                                      <p:to>
                                        <p:strVal val="visible"/>
                                      </p:to>
                                    </p:set>
                                  </p:childTnLst>
                                </p:cTn>
                              </p:par>
                              <p:par>
                                <p:cTn id="161" presetID="1" presetClass="entr" presetSubtype="0" fill="hold" grpId="0" nodeType="withEffect">
                                  <p:stCondLst>
                                    <p:cond delay="0"/>
                                  </p:stCondLst>
                                  <p:childTnLst>
                                    <p:set>
                                      <p:cBhvr>
                                        <p:cTn id="162" dur="1" fill="hold">
                                          <p:stCondLst>
                                            <p:cond delay="0"/>
                                          </p:stCondLst>
                                        </p:cTn>
                                        <p:tgtEl>
                                          <p:spTgt spid="90"/>
                                        </p:tgtEl>
                                        <p:attrNameLst>
                                          <p:attrName>style.visibility</p:attrName>
                                        </p:attrNameLst>
                                      </p:cBhvr>
                                      <p:to>
                                        <p:strVal val="visible"/>
                                      </p:to>
                                    </p:set>
                                  </p:childTnLst>
                                </p:cTn>
                              </p:par>
                              <p:par>
                                <p:cTn id="163" presetID="1" presetClass="exit" presetSubtype="0" fill="hold" grpId="1" nodeType="withEffect">
                                  <p:stCondLst>
                                    <p:cond delay="0"/>
                                  </p:stCondLst>
                                  <p:childTnLst>
                                    <p:set>
                                      <p:cBhvr>
                                        <p:cTn id="164" dur="1" fill="hold">
                                          <p:stCondLst>
                                            <p:cond delay="0"/>
                                          </p:stCondLst>
                                        </p:cTn>
                                        <p:tgtEl>
                                          <p:spTgt spid="90"/>
                                        </p:tgtEl>
                                        <p:attrNameLst>
                                          <p:attrName>style.visibility</p:attrName>
                                        </p:attrNameLst>
                                      </p:cBhvr>
                                      <p:to>
                                        <p:strVal val="hidden"/>
                                      </p:to>
                                    </p:set>
                                  </p:childTnLst>
                                </p:cTn>
                              </p:par>
                              <p:par>
                                <p:cTn id="165" presetID="1" presetClass="entr" presetSubtype="0" fill="hold" nodeType="withEffect">
                                  <p:stCondLst>
                                    <p:cond delay="0"/>
                                  </p:stCondLst>
                                  <p:childTnLst>
                                    <p:set>
                                      <p:cBhvr>
                                        <p:cTn id="166" dur="1" fill="hold">
                                          <p:stCondLst>
                                            <p:cond delay="0"/>
                                          </p:stCondLst>
                                        </p:cTn>
                                        <p:tgtEl>
                                          <p:spTgt spid="93"/>
                                        </p:tgtEl>
                                        <p:attrNameLst>
                                          <p:attrName>style.visibility</p:attrName>
                                        </p:attrNameLst>
                                      </p:cBhvr>
                                      <p:to>
                                        <p:strVal val="visible"/>
                                      </p:to>
                                    </p:set>
                                  </p:childTnLst>
                                </p:cTn>
                              </p:par>
                              <p:par>
                                <p:cTn id="167" presetID="1" presetClass="entr" presetSubtype="0" fill="hold" nodeType="withEffect">
                                  <p:stCondLst>
                                    <p:cond delay="0"/>
                                  </p:stCondLst>
                                  <p:childTnLst>
                                    <p:set>
                                      <p:cBhvr>
                                        <p:cTn id="168" dur="1" fill="hold">
                                          <p:stCondLst>
                                            <p:cond delay="0"/>
                                          </p:stCondLst>
                                        </p:cTn>
                                        <p:tgtEl>
                                          <p:spTgt spid="95"/>
                                        </p:tgtEl>
                                        <p:attrNameLst>
                                          <p:attrName>style.visibility</p:attrName>
                                        </p:attrNameLst>
                                      </p:cBhvr>
                                      <p:to>
                                        <p:strVal val="visible"/>
                                      </p:to>
                                    </p:set>
                                  </p:childTnLst>
                                </p:cTn>
                              </p:par>
                              <p:par>
                                <p:cTn id="169" presetID="1" presetClass="entr" presetSubtype="0" fill="hold" nodeType="withEffect">
                                  <p:stCondLst>
                                    <p:cond delay="0"/>
                                  </p:stCondLst>
                                  <p:childTnLst>
                                    <p:set>
                                      <p:cBhvr>
                                        <p:cTn id="170" dur="1" fill="hold">
                                          <p:stCondLst>
                                            <p:cond delay="0"/>
                                          </p:stCondLst>
                                        </p:cTn>
                                        <p:tgtEl>
                                          <p:spTgt spid="44"/>
                                        </p:tgtEl>
                                        <p:attrNameLst>
                                          <p:attrName>style.visibility</p:attrName>
                                        </p:attrNameLst>
                                      </p:cBhvr>
                                      <p:to>
                                        <p:strVal val="visible"/>
                                      </p:to>
                                    </p:set>
                                  </p:childTnLst>
                                </p:cTn>
                              </p:par>
                              <p:par>
                                <p:cTn id="171" presetID="1" presetClass="entr" presetSubtype="0" fill="hold" nodeType="withEffect">
                                  <p:stCondLst>
                                    <p:cond delay="0"/>
                                  </p:stCondLst>
                                  <p:childTnLst>
                                    <p:set>
                                      <p:cBhvr>
                                        <p:cTn id="172" dur="1" fill="hold">
                                          <p:stCondLst>
                                            <p:cond delay="0"/>
                                          </p:stCondLst>
                                        </p:cTn>
                                        <p:tgtEl>
                                          <p:spTgt spid="42"/>
                                        </p:tgtEl>
                                        <p:attrNameLst>
                                          <p:attrName>style.visibility</p:attrName>
                                        </p:attrNameLst>
                                      </p:cBhvr>
                                      <p:to>
                                        <p:strVal val="visible"/>
                                      </p:to>
                                    </p:set>
                                  </p:childTnLst>
                                </p:cTn>
                              </p:par>
                              <p:par>
                                <p:cTn id="173" presetID="1" presetClass="entr" presetSubtype="0" fill="hold" nodeType="withEffect">
                                  <p:stCondLst>
                                    <p:cond delay="0"/>
                                  </p:stCondLst>
                                  <p:childTnLst>
                                    <p:set>
                                      <p:cBhvr>
                                        <p:cTn id="174" dur="1" fill="hold">
                                          <p:stCondLst>
                                            <p:cond delay="0"/>
                                          </p:stCondLst>
                                        </p:cTn>
                                        <p:tgtEl>
                                          <p:spTgt spid="45"/>
                                        </p:tgtEl>
                                        <p:attrNameLst>
                                          <p:attrName>style.visibility</p:attrName>
                                        </p:attrNameLst>
                                      </p:cBhvr>
                                      <p:to>
                                        <p:strVal val="visible"/>
                                      </p:to>
                                    </p:set>
                                  </p:childTnLst>
                                </p:cTn>
                              </p:par>
                              <p:par>
                                <p:cTn id="175" presetID="1" presetClass="entr" presetSubtype="0" fill="hold" nodeType="withEffect">
                                  <p:stCondLst>
                                    <p:cond delay="0"/>
                                  </p:stCondLst>
                                  <p:childTnLst>
                                    <p:set>
                                      <p:cBhvr>
                                        <p:cTn id="176" dur="1" fill="hold">
                                          <p:stCondLst>
                                            <p:cond delay="0"/>
                                          </p:stCondLst>
                                        </p:cTn>
                                        <p:tgtEl>
                                          <p:spTgt spid="48"/>
                                        </p:tgtEl>
                                        <p:attrNameLst>
                                          <p:attrName>style.visibility</p:attrName>
                                        </p:attrNameLst>
                                      </p:cBhvr>
                                      <p:to>
                                        <p:strVal val="visible"/>
                                      </p:to>
                                    </p:set>
                                  </p:childTnLst>
                                </p:cTn>
                              </p:par>
                              <p:par>
                                <p:cTn id="177" presetID="1" presetClass="entr" presetSubtype="0" fill="hold" nodeType="withEffect">
                                  <p:stCondLst>
                                    <p:cond delay="0"/>
                                  </p:stCondLst>
                                  <p:childTnLst>
                                    <p:set>
                                      <p:cBhvr>
                                        <p:cTn id="178" dur="1" fill="hold">
                                          <p:stCondLst>
                                            <p:cond delay="0"/>
                                          </p:stCondLst>
                                        </p:cTn>
                                        <p:tgtEl>
                                          <p:spTgt spid="86"/>
                                        </p:tgtEl>
                                        <p:attrNameLst>
                                          <p:attrName>style.visibility</p:attrName>
                                        </p:attrNameLst>
                                      </p:cBhvr>
                                      <p:to>
                                        <p:strVal val="visible"/>
                                      </p:to>
                                    </p:set>
                                  </p:childTnLst>
                                </p:cTn>
                              </p:par>
                              <p:par>
                                <p:cTn id="179" presetID="1" presetClass="entr" presetSubtype="0" fill="hold" grpId="2" nodeType="withEffect">
                                  <p:stCondLst>
                                    <p:cond delay="0"/>
                                  </p:stCondLst>
                                  <p:childTnLst>
                                    <p:set>
                                      <p:cBhvr>
                                        <p:cTn id="180" dur="1" fill="hold">
                                          <p:stCondLst>
                                            <p:cond delay="0"/>
                                          </p:stCondLst>
                                        </p:cTn>
                                        <p:tgtEl>
                                          <p:spTgt spid="90"/>
                                        </p:tgtEl>
                                        <p:attrNameLst>
                                          <p:attrName>style.visibility</p:attrName>
                                        </p:attrNameLst>
                                      </p:cBhvr>
                                      <p:to>
                                        <p:strVal val="visible"/>
                                      </p:to>
                                    </p:set>
                                  </p:childTnLst>
                                </p:cTn>
                              </p:par>
                              <p:par>
                                <p:cTn id="181" presetID="1" presetClass="entr" presetSubtype="0" fill="hold" nodeType="withEffect">
                                  <p:stCondLst>
                                    <p:cond delay="0"/>
                                  </p:stCondLst>
                                  <p:childTnLst>
                                    <p:set>
                                      <p:cBhvr>
                                        <p:cTn id="182" dur="1" fill="hold">
                                          <p:stCondLst>
                                            <p:cond delay="0"/>
                                          </p:stCondLst>
                                        </p:cTn>
                                        <p:tgtEl>
                                          <p:spTgt spid="45"/>
                                        </p:tgtEl>
                                        <p:attrNameLst>
                                          <p:attrName>style.visibility</p:attrName>
                                        </p:attrNameLst>
                                      </p:cBhvr>
                                      <p:to>
                                        <p:strVal val="visible"/>
                                      </p:to>
                                    </p:set>
                                  </p:childTnLst>
                                </p:cTn>
                              </p:par>
                              <p:par>
                                <p:cTn id="183" presetID="1" presetClass="entr" presetSubtype="0" fill="hold" nodeType="withEffect">
                                  <p:stCondLst>
                                    <p:cond delay="0"/>
                                  </p:stCondLst>
                                  <p:childTnLst>
                                    <p:set>
                                      <p:cBhvr>
                                        <p:cTn id="184" dur="1" fill="hold">
                                          <p:stCondLst>
                                            <p:cond delay="0"/>
                                          </p:stCondLst>
                                        </p:cTn>
                                        <p:tgtEl>
                                          <p:spTgt spid="46"/>
                                        </p:tgtEl>
                                        <p:attrNameLst>
                                          <p:attrName>style.visibility</p:attrName>
                                        </p:attrNameLst>
                                      </p:cBhvr>
                                      <p:to>
                                        <p:strVal val="visible"/>
                                      </p:to>
                                    </p:set>
                                  </p:childTnLst>
                                </p:cTn>
                              </p:par>
                              <p:par>
                                <p:cTn id="185" presetID="1" presetClass="entr" presetSubtype="0" fill="hold" nodeType="withEffect">
                                  <p:stCondLst>
                                    <p:cond delay="0"/>
                                  </p:stCondLst>
                                  <p:childTnLst>
                                    <p:set>
                                      <p:cBhvr>
                                        <p:cTn id="186" dur="1" fill="hold">
                                          <p:stCondLst>
                                            <p:cond delay="0"/>
                                          </p:stCondLst>
                                        </p:cTn>
                                        <p:tgtEl>
                                          <p:spTgt spid="48"/>
                                        </p:tgtEl>
                                        <p:attrNameLst>
                                          <p:attrName>style.visibility</p:attrName>
                                        </p:attrNameLst>
                                      </p:cBhvr>
                                      <p:to>
                                        <p:strVal val="visible"/>
                                      </p:to>
                                    </p:set>
                                  </p:childTnLst>
                                </p:cTn>
                              </p:par>
                              <p:par>
                                <p:cTn id="187" presetID="1" presetClass="entr" presetSubtype="0" fill="hold" nodeType="withEffect">
                                  <p:stCondLst>
                                    <p:cond delay="0"/>
                                  </p:stCondLst>
                                  <p:childTnLst>
                                    <p:set>
                                      <p:cBhvr>
                                        <p:cTn id="188" dur="1" fill="hold">
                                          <p:stCondLst>
                                            <p:cond delay="0"/>
                                          </p:stCondLst>
                                        </p:cTn>
                                        <p:tgtEl>
                                          <p:spTgt spid="49"/>
                                        </p:tgtEl>
                                        <p:attrNameLst>
                                          <p:attrName>style.visibility</p:attrName>
                                        </p:attrNameLst>
                                      </p:cBhvr>
                                      <p:to>
                                        <p:strVal val="visible"/>
                                      </p:to>
                                    </p:set>
                                  </p:childTnLst>
                                </p:cTn>
                              </p:par>
                              <p:par>
                                <p:cTn id="189" presetID="1" presetClass="entr" presetSubtype="0" fill="hold" grpId="2" nodeType="withEffect">
                                  <p:stCondLst>
                                    <p:cond delay="0"/>
                                  </p:stCondLst>
                                  <p:childTnLst>
                                    <p:set>
                                      <p:cBhvr>
                                        <p:cTn id="19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0" grpId="1"/>
      <p:bldP spid="51" grpId="0" animBg="1"/>
      <p:bldP spid="51" grpId="1" animBg="1"/>
      <p:bldP spid="51" grpId="2" animBg="1"/>
      <p:bldP spid="77" grpId="0"/>
      <p:bldP spid="78" grpId="0"/>
      <p:bldP spid="90" grpId="0" animBg="1"/>
      <p:bldP spid="90" grpId="1" animBg="1"/>
      <p:bldP spid="90"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4A55D5-E7DD-4809-A785-24BC92819C07}"/>
              </a:ext>
            </a:extLst>
          </p:cNvPr>
          <p:cNvSpPr>
            <a:spLocks noGrp="1"/>
          </p:cNvSpPr>
          <p:nvPr>
            <p:ph type="title"/>
          </p:nvPr>
        </p:nvSpPr>
        <p:spPr/>
        <p:txBody>
          <a:bodyPr/>
          <a:lstStyle/>
          <a:p>
            <a:r>
              <a:rPr lang="en-US" dirty="0"/>
              <a:t>Request to a Server</a:t>
            </a:r>
          </a:p>
        </p:txBody>
      </p:sp>
      <p:pic>
        <p:nvPicPr>
          <p:cNvPr id="4" name="Graphic 3" descr="Cloud">
            <a:extLst>
              <a:ext uri="{FF2B5EF4-FFF2-40B4-BE49-F238E27FC236}">
                <a16:creationId xmlns:a16="http://schemas.microsoft.com/office/drawing/2014/main" id="{0E37D8CE-12F2-488D-A9B9-478C45EBCCD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6543" y="-418290"/>
            <a:ext cx="5261195" cy="5261195"/>
          </a:xfrm>
          <a:prstGeom prst="rect">
            <a:avLst/>
          </a:prstGeom>
        </p:spPr>
      </p:pic>
      <p:pic>
        <p:nvPicPr>
          <p:cNvPr id="5" name="Graphic 4" descr="Cloud">
            <a:extLst>
              <a:ext uri="{FF2B5EF4-FFF2-40B4-BE49-F238E27FC236}">
                <a16:creationId xmlns:a16="http://schemas.microsoft.com/office/drawing/2014/main" id="{11E59634-2331-4623-A348-3DBA90CF387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884095" y="4410192"/>
            <a:ext cx="1976184" cy="1976184"/>
          </a:xfrm>
          <a:prstGeom prst="rect">
            <a:avLst/>
          </a:prstGeom>
        </p:spPr>
      </p:pic>
      <p:pic>
        <p:nvPicPr>
          <p:cNvPr id="9" name="Graphic 8" descr="Laptop">
            <a:extLst>
              <a:ext uri="{FF2B5EF4-FFF2-40B4-BE49-F238E27FC236}">
                <a16:creationId xmlns:a16="http://schemas.microsoft.com/office/drawing/2014/main" id="{D70142D3-D87C-4BF7-ACC8-0EEB137E9B2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414987" y="5062641"/>
            <a:ext cx="914400" cy="914400"/>
          </a:xfrm>
          <a:prstGeom prst="rect">
            <a:avLst/>
          </a:prstGeom>
        </p:spPr>
      </p:pic>
      <p:pic>
        <p:nvPicPr>
          <p:cNvPr id="13" name="Graphic 12">
            <a:extLst>
              <a:ext uri="{FF2B5EF4-FFF2-40B4-BE49-F238E27FC236}">
                <a16:creationId xmlns:a16="http://schemas.microsoft.com/office/drawing/2014/main" id="{2A34D604-67DC-4524-B045-4CA52DF0AB4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645647" y="1534660"/>
            <a:ext cx="808167" cy="1078809"/>
          </a:xfrm>
          <a:prstGeom prst="rect">
            <a:avLst/>
          </a:prstGeom>
        </p:spPr>
      </p:pic>
      <p:pic>
        <p:nvPicPr>
          <p:cNvPr id="15" name="Graphic 14">
            <a:extLst>
              <a:ext uri="{FF2B5EF4-FFF2-40B4-BE49-F238E27FC236}">
                <a16:creationId xmlns:a16="http://schemas.microsoft.com/office/drawing/2014/main" id="{1AFF2F54-3371-4C38-8051-1C3861589EC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742258" y="2314070"/>
            <a:ext cx="559059" cy="1206390"/>
          </a:xfrm>
          <a:prstGeom prst="rect">
            <a:avLst/>
          </a:prstGeom>
        </p:spPr>
      </p:pic>
      <p:pic>
        <p:nvPicPr>
          <p:cNvPr id="17" name="Graphic 16">
            <a:extLst>
              <a:ext uri="{FF2B5EF4-FFF2-40B4-BE49-F238E27FC236}">
                <a16:creationId xmlns:a16="http://schemas.microsoft.com/office/drawing/2014/main" id="{CEADEAB2-B7FB-4ADF-9FBD-1F06360CA8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42960" y="1534660"/>
            <a:ext cx="808167" cy="1078809"/>
          </a:xfrm>
          <a:prstGeom prst="rect">
            <a:avLst/>
          </a:prstGeom>
        </p:spPr>
      </p:pic>
      <p:pic>
        <p:nvPicPr>
          <p:cNvPr id="19" name="Graphic 18">
            <a:extLst>
              <a:ext uri="{FF2B5EF4-FFF2-40B4-BE49-F238E27FC236}">
                <a16:creationId xmlns:a16="http://schemas.microsoft.com/office/drawing/2014/main" id="{8A43340D-01BA-4E5D-BC23-B569C361EEC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514534" y="2613468"/>
            <a:ext cx="783712" cy="783712"/>
          </a:xfrm>
          <a:prstGeom prst="rect">
            <a:avLst/>
          </a:prstGeom>
        </p:spPr>
      </p:pic>
      <p:cxnSp>
        <p:nvCxnSpPr>
          <p:cNvPr id="21" name="Straight Arrow Connector 20">
            <a:extLst>
              <a:ext uri="{FF2B5EF4-FFF2-40B4-BE49-F238E27FC236}">
                <a16:creationId xmlns:a16="http://schemas.microsoft.com/office/drawing/2014/main" id="{D6760663-8439-42C7-9414-D69FBC7B5E0B}"/>
              </a:ext>
            </a:extLst>
          </p:cNvPr>
          <p:cNvCxnSpPr>
            <a:cxnSpLocks/>
          </p:cNvCxnSpPr>
          <p:nvPr/>
        </p:nvCxnSpPr>
        <p:spPr>
          <a:xfrm flipH="1">
            <a:off x="3236975" y="2980873"/>
            <a:ext cx="15052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C3255F0-65CF-465E-AEB1-F350032CF679}"/>
              </a:ext>
            </a:extLst>
          </p:cNvPr>
          <p:cNvCxnSpPr>
            <a:cxnSpLocks/>
          </p:cNvCxnSpPr>
          <p:nvPr/>
        </p:nvCxnSpPr>
        <p:spPr>
          <a:xfrm flipV="1">
            <a:off x="2906390" y="1685679"/>
            <a:ext cx="0" cy="10416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6676B56-0B10-4055-A7CA-CCD9716EAD5D}"/>
              </a:ext>
            </a:extLst>
          </p:cNvPr>
          <p:cNvCxnSpPr/>
          <p:nvPr/>
        </p:nvCxnSpPr>
        <p:spPr>
          <a:xfrm flipH="1">
            <a:off x="2453814" y="1677725"/>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904E24A-C0C6-4EE9-8559-2443CBB92593}"/>
              </a:ext>
            </a:extLst>
          </p:cNvPr>
          <p:cNvCxnSpPr/>
          <p:nvPr/>
        </p:nvCxnSpPr>
        <p:spPr>
          <a:xfrm flipH="1">
            <a:off x="2424628" y="2066111"/>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001C44F-9EE6-4F6D-8806-6C0AC2C92105}"/>
              </a:ext>
            </a:extLst>
          </p:cNvPr>
          <p:cNvCxnSpPr>
            <a:cxnSpLocks/>
          </p:cNvCxnSpPr>
          <p:nvPr/>
        </p:nvCxnSpPr>
        <p:spPr>
          <a:xfrm flipH="1">
            <a:off x="2893108" y="2237064"/>
            <a:ext cx="3597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0D465F9-8312-4A18-8D12-92A359ABE276}"/>
              </a:ext>
            </a:extLst>
          </p:cNvPr>
          <p:cNvCxnSpPr>
            <a:cxnSpLocks/>
          </p:cNvCxnSpPr>
          <p:nvPr/>
        </p:nvCxnSpPr>
        <p:spPr>
          <a:xfrm flipH="1">
            <a:off x="2893108" y="1871304"/>
            <a:ext cx="421041"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08C6FCF-7ADC-47F1-916F-DD230AF469E8}"/>
              </a:ext>
            </a:extLst>
          </p:cNvPr>
          <p:cNvSpPr txBox="1"/>
          <p:nvPr/>
        </p:nvSpPr>
        <p:spPr>
          <a:xfrm>
            <a:off x="3243340" y="644721"/>
            <a:ext cx="2868991" cy="738664"/>
          </a:xfrm>
          <a:prstGeom prst="rect">
            <a:avLst/>
          </a:prstGeom>
        </p:spPr>
        <p:txBody>
          <a:bodyPr vert="horz" wrap="none" lIns="91440" tIns="91440" rIns="91440" bIns="91440" rtlCol="0" anchor="t">
            <a:spAutoFit/>
          </a:bodyPr>
          <a:lstStyle/>
          <a:p>
            <a:r>
              <a:rPr lang="en-US" sz="3600" b="1" dirty="0">
                <a:solidFill>
                  <a:schemeClr val="accent6">
                    <a:lumMod val="60000"/>
                    <a:lumOff val="40000"/>
                  </a:schemeClr>
                </a:solidFill>
                <a:latin typeface="Segoe UI" pitchFamily="34" charset="0"/>
                <a:ea typeface="Segoe UI" pitchFamily="34" charset="0"/>
                <a:cs typeface="Segoe UI" pitchFamily="34" charset="0"/>
              </a:rPr>
              <a:t>www.xyz.com</a:t>
            </a:r>
          </a:p>
        </p:txBody>
      </p:sp>
      <p:pic>
        <p:nvPicPr>
          <p:cNvPr id="42" name="Graphic 41" descr="Remote control">
            <a:extLst>
              <a:ext uri="{FF2B5EF4-FFF2-40B4-BE49-F238E27FC236}">
                <a16:creationId xmlns:a16="http://schemas.microsoft.com/office/drawing/2014/main" id="{BC1C7066-E83F-45FB-BC6F-1E15CBC0B86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78748" y="5632187"/>
            <a:ext cx="470948" cy="553818"/>
          </a:xfrm>
          <a:prstGeom prst="rect">
            <a:avLst/>
          </a:prstGeom>
        </p:spPr>
      </p:pic>
      <p:cxnSp>
        <p:nvCxnSpPr>
          <p:cNvPr id="44" name="Straight Arrow Connector 43">
            <a:extLst>
              <a:ext uri="{FF2B5EF4-FFF2-40B4-BE49-F238E27FC236}">
                <a16:creationId xmlns:a16="http://schemas.microsoft.com/office/drawing/2014/main" id="{E402ACB6-6163-4B90-961B-D4C480E5AF6F}"/>
              </a:ext>
            </a:extLst>
          </p:cNvPr>
          <p:cNvCxnSpPr>
            <a:cxnSpLocks/>
          </p:cNvCxnSpPr>
          <p:nvPr/>
        </p:nvCxnSpPr>
        <p:spPr>
          <a:xfrm flipH="1">
            <a:off x="9762720" y="5519841"/>
            <a:ext cx="781504" cy="2644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Remote control">
            <a:extLst>
              <a:ext uri="{FF2B5EF4-FFF2-40B4-BE49-F238E27FC236}">
                <a16:creationId xmlns:a16="http://schemas.microsoft.com/office/drawing/2014/main" id="{7F0E9713-E519-48C5-8EE7-D46E27019F3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736548" y="5890854"/>
            <a:ext cx="553818" cy="553818"/>
          </a:xfrm>
          <a:prstGeom prst="rect">
            <a:avLst/>
          </a:prstGeom>
        </p:spPr>
      </p:pic>
      <p:cxnSp>
        <p:nvCxnSpPr>
          <p:cNvPr id="46" name="Straight Arrow Connector 45">
            <a:extLst>
              <a:ext uri="{FF2B5EF4-FFF2-40B4-BE49-F238E27FC236}">
                <a16:creationId xmlns:a16="http://schemas.microsoft.com/office/drawing/2014/main" id="{64CEDA3F-79D7-4EB0-9B0A-5F87B073D31A}"/>
              </a:ext>
            </a:extLst>
          </p:cNvPr>
          <p:cNvCxnSpPr>
            <a:cxnSpLocks/>
          </p:cNvCxnSpPr>
          <p:nvPr/>
        </p:nvCxnSpPr>
        <p:spPr>
          <a:xfrm flipH="1">
            <a:off x="9136534" y="5864301"/>
            <a:ext cx="519592" cy="2544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8" name="Graphic 47" descr="Remote control">
            <a:extLst>
              <a:ext uri="{FF2B5EF4-FFF2-40B4-BE49-F238E27FC236}">
                <a16:creationId xmlns:a16="http://schemas.microsoft.com/office/drawing/2014/main" id="{C3CE2FC6-CB24-4654-A6E0-4666B228E4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005986" y="5890854"/>
            <a:ext cx="553818" cy="553818"/>
          </a:xfrm>
          <a:prstGeom prst="rect">
            <a:avLst/>
          </a:prstGeom>
        </p:spPr>
      </p:pic>
      <p:cxnSp>
        <p:nvCxnSpPr>
          <p:cNvPr id="49" name="Straight Arrow Connector 48">
            <a:extLst>
              <a:ext uri="{FF2B5EF4-FFF2-40B4-BE49-F238E27FC236}">
                <a16:creationId xmlns:a16="http://schemas.microsoft.com/office/drawing/2014/main" id="{B3645718-389B-4AC7-A36B-5A25EBB38AB0}"/>
              </a:ext>
            </a:extLst>
          </p:cNvPr>
          <p:cNvCxnSpPr>
            <a:cxnSpLocks/>
          </p:cNvCxnSpPr>
          <p:nvPr/>
        </p:nvCxnSpPr>
        <p:spPr>
          <a:xfrm flipH="1">
            <a:off x="8362769" y="6118719"/>
            <a:ext cx="535491"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Arrow: Curved Right 50">
            <a:extLst>
              <a:ext uri="{FF2B5EF4-FFF2-40B4-BE49-F238E27FC236}">
                <a16:creationId xmlns:a16="http://schemas.microsoft.com/office/drawing/2014/main" id="{7A9E8E03-1B16-47E3-AEE0-DBB320131963}"/>
              </a:ext>
            </a:extLst>
          </p:cNvPr>
          <p:cNvSpPr/>
          <p:nvPr/>
        </p:nvSpPr>
        <p:spPr>
          <a:xfrm rot="246654">
            <a:off x="7775498" y="6118640"/>
            <a:ext cx="388766" cy="264800"/>
          </a:xfrm>
          <a:prstGeom prst="curv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tx1"/>
              </a:solidFill>
            </a:endParaRPr>
          </a:p>
        </p:txBody>
      </p:sp>
      <p:pic>
        <p:nvPicPr>
          <p:cNvPr id="62" name="Graphic 61" descr="Cloud">
            <a:extLst>
              <a:ext uri="{FF2B5EF4-FFF2-40B4-BE49-F238E27FC236}">
                <a16:creationId xmlns:a16="http://schemas.microsoft.com/office/drawing/2014/main" id="{A2E44865-B91E-4CBA-A263-13BA582EC7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025529" y="-435157"/>
            <a:ext cx="5261195" cy="5261195"/>
          </a:xfrm>
          <a:prstGeom prst="rect">
            <a:avLst/>
          </a:prstGeom>
        </p:spPr>
      </p:pic>
      <p:pic>
        <p:nvPicPr>
          <p:cNvPr id="63" name="Graphic 62">
            <a:extLst>
              <a:ext uri="{FF2B5EF4-FFF2-40B4-BE49-F238E27FC236}">
                <a16:creationId xmlns:a16="http://schemas.microsoft.com/office/drawing/2014/main" id="{367C0897-EF36-4380-8FE5-0E5E4781DA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64633" y="1517793"/>
            <a:ext cx="808167" cy="1078809"/>
          </a:xfrm>
          <a:prstGeom prst="rect">
            <a:avLst/>
          </a:prstGeom>
        </p:spPr>
      </p:pic>
      <p:pic>
        <p:nvPicPr>
          <p:cNvPr id="64" name="Graphic 63">
            <a:extLst>
              <a:ext uri="{FF2B5EF4-FFF2-40B4-BE49-F238E27FC236}">
                <a16:creationId xmlns:a16="http://schemas.microsoft.com/office/drawing/2014/main" id="{1C24F0A9-2E9E-4442-975C-ED557BA64B2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61244" y="2297203"/>
            <a:ext cx="559059" cy="1206390"/>
          </a:xfrm>
          <a:prstGeom prst="rect">
            <a:avLst/>
          </a:prstGeom>
        </p:spPr>
      </p:pic>
      <p:pic>
        <p:nvPicPr>
          <p:cNvPr id="65" name="Graphic 64">
            <a:extLst>
              <a:ext uri="{FF2B5EF4-FFF2-40B4-BE49-F238E27FC236}">
                <a16:creationId xmlns:a16="http://schemas.microsoft.com/office/drawing/2014/main" id="{BC690CAD-DA0F-48FB-8867-81E77179199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061946" y="1517793"/>
            <a:ext cx="808167" cy="1078809"/>
          </a:xfrm>
          <a:prstGeom prst="rect">
            <a:avLst/>
          </a:prstGeom>
        </p:spPr>
      </p:pic>
      <p:pic>
        <p:nvPicPr>
          <p:cNvPr id="66" name="Graphic 65">
            <a:extLst>
              <a:ext uri="{FF2B5EF4-FFF2-40B4-BE49-F238E27FC236}">
                <a16:creationId xmlns:a16="http://schemas.microsoft.com/office/drawing/2014/main" id="{71717E0A-ADB0-4EC4-882D-3715145859D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33520" y="2596601"/>
            <a:ext cx="783712" cy="783712"/>
          </a:xfrm>
          <a:prstGeom prst="rect">
            <a:avLst/>
          </a:prstGeom>
        </p:spPr>
      </p:pic>
      <p:cxnSp>
        <p:nvCxnSpPr>
          <p:cNvPr id="67" name="Straight Arrow Connector 66">
            <a:extLst>
              <a:ext uri="{FF2B5EF4-FFF2-40B4-BE49-F238E27FC236}">
                <a16:creationId xmlns:a16="http://schemas.microsoft.com/office/drawing/2014/main" id="{994D309B-1DC7-4A4C-B99B-B57BADD36642}"/>
              </a:ext>
            </a:extLst>
          </p:cNvPr>
          <p:cNvCxnSpPr>
            <a:cxnSpLocks/>
          </p:cNvCxnSpPr>
          <p:nvPr/>
        </p:nvCxnSpPr>
        <p:spPr>
          <a:xfrm flipH="1">
            <a:off x="10055961" y="2964006"/>
            <a:ext cx="1505283"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4730176-41F7-4538-A962-AF87B28766DB}"/>
              </a:ext>
            </a:extLst>
          </p:cNvPr>
          <p:cNvCxnSpPr>
            <a:cxnSpLocks/>
          </p:cNvCxnSpPr>
          <p:nvPr/>
        </p:nvCxnSpPr>
        <p:spPr>
          <a:xfrm flipV="1">
            <a:off x="9725376" y="1668812"/>
            <a:ext cx="0" cy="104161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B524D282-27BF-4529-80D7-F56754DF96FC}"/>
              </a:ext>
            </a:extLst>
          </p:cNvPr>
          <p:cNvCxnSpPr/>
          <p:nvPr/>
        </p:nvCxnSpPr>
        <p:spPr>
          <a:xfrm flipH="1">
            <a:off x="9272800" y="1660858"/>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BFEA0D99-4E7B-4933-A17D-A9FA075DBF58}"/>
              </a:ext>
            </a:extLst>
          </p:cNvPr>
          <p:cNvCxnSpPr/>
          <p:nvPr/>
        </p:nvCxnSpPr>
        <p:spPr>
          <a:xfrm flipH="1">
            <a:off x="9243614" y="2049244"/>
            <a:ext cx="45257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85F1DB71-EEB2-46DB-AAE4-F9041569A0F8}"/>
              </a:ext>
            </a:extLst>
          </p:cNvPr>
          <p:cNvCxnSpPr>
            <a:cxnSpLocks/>
          </p:cNvCxnSpPr>
          <p:nvPr/>
        </p:nvCxnSpPr>
        <p:spPr>
          <a:xfrm flipH="1">
            <a:off x="9712094" y="2220197"/>
            <a:ext cx="359769"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18EF617D-AC20-4E94-8FEE-4547FA2D17BD}"/>
              </a:ext>
            </a:extLst>
          </p:cNvPr>
          <p:cNvCxnSpPr>
            <a:cxnSpLocks/>
          </p:cNvCxnSpPr>
          <p:nvPr/>
        </p:nvCxnSpPr>
        <p:spPr>
          <a:xfrm flipH="1">
            <a:off x="9712094" y="1854437"/>
            <a:ext cx="421041" cy="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73" name="Graphic 72" descr="Cloud">
            <a:extLst>
              <a:ext uri="{FF2B5EF4-FFF2-40B4-BE49-F238E27FC236}">
                <a16:creationId xmlns:a16="http://schemas.microsoft.com/office/drawing/2014/main" id="{1D4436BB-DD41-45FB-A859-97EBA88AA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05049" y="4584117"/>
            <a:ext cx="1976184" cy="1976184"/>
          </a:xfrm>
          <a:prstGeom prst="rect">
            <a:avLst/>
          </a:prstGeom>
        </p:spPr>
      </p:pic>
      <p:pic>
        <p:nvPicPr>
          <p:cNvPr id="74" name="Graphic 73" descr="Laptop">
            <a:extLst>
              <a:ext uri="{FF2B5EF4-FFF2-40B4-BE49-F238E27FC236}">
                <a16:creationId xmlns:a16="http://schemas.microsoft.com/office/drawing/2014/main" id="{E3DAAB3B-68D6-4720-A217-D839C56CD48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935941" y="5236566"/>
            <a:ext cx="914400" cy="914400"/>
          </a:xfrm>
          <a:prstGeom prst="rect">
            <a:avLst/>
          </a:prstGeom>
        </p:spPr>
      </p:pic>
      <p:sp>
        <p:nvSpPr>
          <p:cNvPr id="77" name="TextBox 76">
            <a:extLst>
              <a:ext uri="{FF2B5EF4-FFF2-40B4-BE49-F238E27FC236}">
                <a16:creationId xmlns:a16="http://schemas.microsoft.com/office/drawing/2014/main" id="{5BAB2005-E4F0-413B-9D7D-BA5013C68936}"/>
              </a:ext>
            </a:extLst>
          </p:cNvPr>
          <p:cNvSpPr txBox="1"/>
          <p:nvPr/>
        </p:nvSpPr>
        <p:spPr>
          <a:xfrm>
            <a:off x="627760" y="3459622"/>
            <a:ext cx="1986185" cy="492443"/>
          </a:xfrm>
          <a:prstGeom prst="rect">
            <a:avLst/>
          </a:prstGeom>
        </p:spPr>
        <p:txBody>
          <a:bodyPr vert="horz" wrap="none" lIns="91440" tIns="91440" rIns="91440" bIns="91440" rtlCol="0" anchor="t">
            <a:spAutoFit/>
          </a:bodyPr>
          <a:lstStyle/>
          <a:p>
            <a:r>
              <a:rPr lang="en-US" sz="2000" b="1" dirty="0">
                <a:solidFill>
                  <a:schemeClr val="accent6">
                    <a:lumMod val="60000"/>
                    <a:lumOff val="40000"/>
                  </a:schemeClr>
                </a:solidFill>
                <a:latin typeface="Segoe UI" pitchFamily="34" charset="0"/>
                <a:ea typeface="Segoe UI" pitchFamily="34" charset="0"/>
                <a:cs typeface="Segoe UI" pitchFamily="34" charset="0"/>
              </a:rPr>
              <a:t>www.us.xyz.com</a:t>
            </a:r>
          </a:p>
        </p:txBody>
      </p:sp>
      <p:sp>
        <p:nvSpPr>
          <p:cNvPr id="78" name="TextBox 77">
            <a:extLst>
              <a:ext uri="{FF2B5EF4-FFF2-40B4-BE49-F238E27FC236}">
                <a16:creationId xmlns:a16="http://schemas.microsoft.com/office/drawing/2014/main" id="{812F6A0C-4A94-48A6-B9AF-68A265236845}"/>
              </a:ext>
            </a:extLst>
          </p:cNvPr>
          <p:cNvSpPr txBox="1"/>
          <p:nvPr/>
        </p:nvSpPr>
        <p:spPr>
          <a:xfrm>
            <a:off x="9703491" y="622377"/>
            <a:ext cx="2013436" cy="492443"/>
          </a:xfrm>
          <a:prstGeom prst="rect">
            <a:avLst/>
          </a:prstGeom>
        </p:spPr>
        <p:txBody>
          <a:bodyPr vert="horz" wrap="none" lIns="91440" tIns="91440" rIns="91440" bIns="91440" rtlCol="0" anchor="t">
            <a:spAutoFit/>
          </a:bodyPr>
          <a:lstStyle/>
          <a:p>
            <a:r>
              <a:rPr lang="en-US" sz="2000" b="1" dirty="0">
                <a:solidFill>
                  <a:schemeClr val="accent6">
                    <a:lumMod val="60000"/>
                    <a:lumOff val="40000"/>
                  </a:schemeClr>
                </a:solidFill>
                <a:latin typeface="Segoe UI" pitchFamily="34" charset="0"/>
                <a:ea typeface="Segoe UI" pitchFamily="34" charset="0"/>
                <a:cs typeface="Segoe UI" pitchFamily="34" charset="0"/>
              </a:rPr>
              <a:t>www.eu.xyz.com</a:t>
            </a:r>
          </a:p>
        </p:txBody>
      </p:sp>
      <p:pic>
        <p:nvPicPr>
          <p:cNvPr id="79" name="Graphic 78" descr="Remote control">
            <a:extLst>
              <a:ext uri="{FF2B5EF4-FFF2-40B4-BE49-F238E27FC236}">
                <a16:creationId xmlns:a16="http://schemas.microsoft.com/office/drawing/2014/main" id="{BE1E579A-6A2D-4127-BF7B-4A4D3F8A861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331170" y="5784261"/>
            <a:ext cx="553818" cy="553818"/>
          </a:xfrm>
          <a:prstGeom prst="rect">
            <a:avLst/>
          </a:prstGeom>
        </p:spPr>
      </p:pic>
      <p:pic>
        <p:nvPicPr>
          <p:cNvPr id="80" name="Graphic 79" descr="Remote control">
            <a:extLst>
              <a:ext uri="{FF2B5EF4-FFF2-40B4-BE49-F238E27FC236}">
                <a16:creationId xmlns:a16="http://schemas.microsoft.com/office/drawing/2014/main" id="{160BB8BE-F8CE-40C4-95DC-25CD2F9D77C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007419" y="5990809"/>
            <a:ext cx="553818" cy="553818"/>
          </a:xfrm>
          <a:prstGeom prst="rect">
            <a:avLst/>
          </a:prstGeom>
        </p:spPr>
      </p:pic>
      <p:pic>
        <p:nvPicPr>
          <p:cNvPr id="82" name="Graphic 81" descr="Remote control">
            <a:extLst>
              <a:ext uri="{FF2B5EF4-FFF2-40B4-BE49-F238E27FC236}">
                <a16:creationId xmlns:a16="http://schemas.microsoft.com/office/drawing/2014/main" id="{FFB3CA73-9569-42C6-B382-0967E179829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04724" y="5988469"/>
            <a:ext cx="553818" cy="553818"/>
          </a:xfrm>
          <a:prstGeom prst="rect">
            <a:avLst/>
          </a:prstGeom>
        </p:spPr>
      </p:pic>
      <p:cxnSp>
        <p:nvCxnSpPr>
          <p:cNvPr id="84" name="Straight Arrow Connector 83">
            <a:extLst>
              <a:ext uri="{FF2B5EF4-FFF2-40B4-BE49-F238E27FC236}">
                <a16:creationId xmlns:a16="http://schemas.microsoft.com/office/drawing/2014/main" id="{667DE37A-6B2E-4D18-ADFA-45DDB476138D}"/>
              </a:ext>
            </a:extLst>
          </p:cNvPr>
          <p:cNvCxnSpPr/>
          <p:nvPr/>
        </p:nvCxnSpPr>
        <p:spPr>
          <a:xfrm>
            <a:off x="2680101" y="5632188"/>
            <a:ext cx="819266" cy="276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D00DCB21-4781-425E-AAE9-A3E57C9D504F}"/>
              </a:ext>
            </a:extLst>
          </p:cNvPr>
          <p:cNvCxnSpPr>
            <a:cxnSpLocks/>
          </p:cNvCxnSpPr>
          <p:nvPr/>
        </p:nvCxnSpPr>
        <p:spPr>
          <a:xfrm>
            <a:off x="4362041" y="6209720"/>
            <a:ext cx="562258" cy="4132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6D34BE-A5AE-4C23-9358-3E6EC509B854}"/>
              </a:ext>
            </a:extLst>
          </p:cNvPr>
          <p:cNvCxnSpPr/>
          <p:nvPr/>
        </p:nvCxnSpPr>
        <p:spPr>
          <a:xfrm>
            <a:off x="3662945" y="5924999"/>
            <a:ext cx="496381" cy="2769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0" name="Arrow: Curved Right 89">
            <a:extLst>
              <a:ext uri="{FF2B5EF4-FFF2-40B4-BE49-F238E27FC236}">
                <a16:creationId xmlns:a16="http://schemas.microsoft.com/office/drawing/2014/main" id="{08F09183-662F-4974-8F9F-7D8521243DEC}"/>
              </a:ext>
            </a:extLst>
          </p:cNvPr>
          <p:cNvSpPr/>
          <p:nvPr/>
        </p:nvSpPr>
        <p:spPr>
          <a:xfrm rot="11109538">
            <a:off x="5104210" y="6177132"/>
            <a:ext cx="388766" cy="264800"/>
          </a:xfrm>
          <a:prstGeom prst="curvedRigh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solidFill>
                <a:schemeClr val="tx1"/>
              </a:solidFill>
            </a:endParaRPr>
          </a:p>
        </p:txBody>
      </p:sp>
      <p:cxnSp>
        <p:nvCxnSpPr>
          <p:cNvPr id="93" name="Straight Arrow Connector 92">
            <a:extLst>
              <a:ext uri="{FF2B5EF4-FFF2-40B4-BE49-F238E27FC236}">
                <a16:creationId xmlns:a16="http://schemas.microsoft.com/office/drawing/2014/main" id="{EB7C7D72-DE41-4970-88E7-3443625DF99A}"/>
              </a:ext>
            </a:extLst>
          </p:cNvPr>
          <p:cNvCxnSpPr/>
          <p:nvPr/>
        </p:nvCxnSpPr>
        <p:spPr>
          <a:xfrm flipV="1">
            <a:off x="2282817" y="3459622"/>
            <a:ext cx="2547238" cy="200292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3ACCFC14-F8F2-4429-B45A-494EFED7E573}"/>
              </a:ext>
            </a:extLst>
          </p:cNvPr>
          <p:cNvCxnSpPr/>
          <p:nvPr/>
        </p:nvCxnSpPr>
        <p:spPr>
          <a:xfrm flipV="1">
            <a:off x="10923780" y="3468793"/>
            <a:ext cx="760369" cy="182067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9533163"/>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Straight Connector 35">
            <a:extLst>
              <a:ext uri="{FF2B5EF4-FFF2-40B4-BE49-F238E27FC236}">
                <a16:creationId xmlns:a16="http://schemas.microsoft.com/office/drawing/2014/main" id="{4E27F2CB-17CD-49BF-8B53-80836EEF06DC}"/>
              </a:ext>
            </a:extLst>
          </p:cNvPr>
          <p:cNvCxnSpPr>
            <a:cxnSpLocks/>
          </p:cNvCxnSpPr>
          <p:nvPr/>
        </p:nvCxnSpPr>
        <p:spPr>
          <a:xfrm>
            <a:off x="4257671" y="3463205"/>
            <a:ext cx="0" cy="1191040"/>
          </a:xfrm>
          <a:prstGeom prst="line">
            <a:avLst/>
          </a:prstGeom>
          <a:ln w="57150">
            <a:solidFill>
              <a:schemeClr val="tx2">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EAE56C0A-CE22-41CA-A8BB-7C153D7E37C9}"/>
              </a:ext>
            </a:extLst>
          </p:cNvPr>
          <p:cNvCxnSpPr>
            <a:cxnSpLocks/>
          </p:cNvCxnSpPr>
          <p:nvPr/>
        </p:nvCxnSpPr>
        <p:spPr>
          <a:xfrm>
            <a:off x="4473592" y="3538586"/>
            <a:ext cx="0" cy="1115660"/>
          </a:xfrm>
          <a:prstGeom prst="line">
            <a:avLst/>
          </a:prstGeom>
          <a:ln w="57150">
            <a:solidFill>
              <a:schemeClr val="tx2">
                <a:lumMod val="90000"/>
                <a:lumOff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00E97FE-27A8-4040-B6D5-FE2D99195C02}"/>
              </a:ext>
            </a:extLst>
          </p:cNvPr>
          <p:cNvCxnSpPr>
            <a:cxnSpLocks/>
          </p:cNvCxnSpPr>
          <p:nvPr/>
        </p:nvCxnSpPr>
        <p:spPr>
          <a:xfrm>
            <a:off x="6282155" y="3538586"/>
            <a:ext cx="0" cy="111566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F8CF572E-BC94-498F-9E7F-6FAB38198E22}"/>
              </a:ext>
            </a:extLst>
          </p:cNvPr>
          <p:cNvCxnSpPr>
            <a:cxnSpLocks/>
          </p:cNvCxnSpPr>
          <p:nvPr/>
        </p:nvCxnSpPr>
        <p:spPr>
          <a:xfrm>
            <a:off x="6503685" y="3538586"/>
            <a:ext cx="11017" cy="1115660"/>
          </a:xfrm>
          <a:prstGeom prst="line">
            <a:avLst/>
          </a:prstGeom>
          <a:ln w="571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Rectangle: Rounded Corners 3">
            <a:extLst>
              <a:ext uri="{FF2B5EF4-FFF2-40B4-BE49-F238E27FC236}">
                <a16:creationId xmlns:a16="http://schemas.microsoft.com/office/drawing/2014/main" id="{A18B2BF1-AA25-4991-8E53-3E91B3AD1253}"/>
              </a:ext>
            </a:extLst>
          </p:cNvPr>
          <p:cNvSpPr/>
          <p:nvPr/>
        </p:nvSpPr>
        <p:spPr bwMode="auto">
          <a:xfrm>
            <a:off x="3795213" y="1188152"/>
            <a:ext cx="3521146" cy="2400283"/>
          </a:xfrm>
          <a:prstGeom prst="roundRect">
            <a:avLst/>
          </a:prstGeom>
          <a:solidFill>
            <a:schemeClr val="bg1">
              <a:lumMod val="50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3" name="Rectangle 2">
            <a:extLst>
              <a:ext uri="{FF2B5EF4-FFF2-40B4-BE49-F238E27FC236}">
                <a16:creationId xmlns:a16="http://schemas.microsoft.com/office/drawing/2014/main" id="{620F9CEE-2C59-459E-8369-52EC7A222F79}"/>
              </a:ext>
            </a:extLst>
          </p:cNvPr>
          <p:cNvSpPr/>
          <p:nvPr/>
        </p:nvSpPr>
        <p:spPr bwMode="auto">
          <a:xfrm>
            <a:off x="4414256" y="1813586"/>
            <a:ext cx="2264423" cy="1318564"/>
          </a:xfrm>
          <a:prstGeom prst="rect">
            <a:avLst/>
          </a:prstGeom>
          <a:solidFill>
            <a:schemeClr val="bg1"/>
          </a:solidFill>
          <a:ln w="19050">
            <a:solidFill>
              <a:srgbClr val="00B0F0"/>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60" name="TextBox 59"/>
          <p:cNvSpPr txBox="1"/>
          <p:nvPr/>
        </p:nvSpPr>
        <p:spPr>
          <a:xfrm>
            <a:off x="259529" y="2000740"/>
            <a:ext cx="3341579" cy="2493662"/>
          </a:xfrm>
          <a:prstGeom prst="rect">
            <a:avLst/>
          </a:prstGeom>
          <a:noFill/>
        </p:spPr>
        <p:txBody>
          <a:bodyPr wrap="square" lIns="182808" tIns="146245" rIns="182808" bIns="146245" rtlCol="0">
            <a:noAutofit/>
          </a:bodyPr>
          <a:lstStyle/>
          <a:p>
            <a:pPr defTabSz="932470">
              <a:lnSpc>
                <a:spcPct val="90000"/>
              </a:lnSpc>
              <a:spcBef>
                <a:spcPct val="20000"/>
              </a:spcBef>
              <a:spcAft>
                <a:spcPts val="1199"/>
              </a:spcAft>
              <a:buSzPct val="80000"/>
              <a:defRPr/>
            </a:pPr>
            <a:r>
              <a:rPr lang="en-US" sz="2400" kern="0" dirty="0">
                <a:solidFill>
                  <a:schemeClr val="tx2"/>
                </a:solidFill>
                <a:latin typeface="Segoe UI"/>
              </a:rPr>
              <a:t>Front-End Access</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Dynamic/Reserved public IP addresses</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Direct VM access, Inbound/outbound rules for security</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Load balancing</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DNS services: hosting, traffic management</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Traffic Manager</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DDoS protection</a:t>
            </a:r>
            <a:endParaRPr lang="en-US" sz="1800" kern="0" spc="-50" dirty="0">
              <a:solidFill>
                <a:schemeClr val="tx2"/>
              </a:solidFill>
              <a:latin typeface="Segoe UI"/>
            </a:endParaRPr>
          </a:p>
        </p:txBody>
      </p:sp>
      <p:sp>
        <p:nvSpPr>
          <p:cNvPr id="29" name="TextBox 28"/>
          <p:cNvSpPr txBox="1"/>
          <p:nvPr/>
        </p:nvSpPr>
        <p:spPr>
          <a:xfrm>
            <a:off x="1647708" y="1005676"/>
            <a:ext cx="2472433" cy="1029485"/>
          </a:xfrm>
          <a:prstGeom prst="rect">
            <a:avLst/>
          </a:prstGeom>
          <a:noFill/>
        </p:spPr>
        <p:txBody>
          <a:bodyPr wrap="square" lIns="182782" tIns="146225" rIns="182782" bIns="146225" rtlCol="0">
            <a:spAutoFit/>
          </a:bodyPr>
          <a:lstStyle/>
          <a:p>
            <a:pPr algn="ctr" defTabSz="932470">
              <a:lnSpc>
                <a:spcPct val="90000"/>
              </a:lnSpc>
              <a:defRPr/>
            </a:pPr>
            <a:r>
              <a:rPr lang="en-US" sz="2000" kern="0" spc="-50" dirty="0">
                <a:solidFill>
                  <a:srgbClr val="505050"/>
                </a:solidFill>
                <a:latin typeface="Segoe UI"/>
              </a:rPr>
              <a:t>Users</a:t>
            </a:r>
          </a:p>
          <a:p>
            <a:pPr algn="ctr" defTabSz="932470">
              <a:lnSpc>
                <a:spcPct val="90000"/>
              </a:lnSpc>
              <a:defRPr/>
            </a:pPr>
            <a:endParaRPr lang="en-US" sz="1398" kern="0" spc="-50" dirty="0">
              <a:solidFill>
                <a:srgbClr val="505050"/>
              </a:solidFill>
              <a:latin typeface="Segoe UI"/>
            </a:endParaRPr>
          </a:p>
          <a:p>
            <a:pPr algn="ctr" defTabSz="932470">
              <a:lnSpc>
                <a:spcPct val="90000"/>
              </a:lnSpc>
              <a:defRPr/>
            </a:pPr>
            <a:r>
              <a:rPr lang="en-US" sz="1800" i="1" kern="0" spc="-50" dirty="0">
                <a:solidFill>
                  <a:srgbClr val="505050"/>
                </a:solidFill>
                <a:effectLst>
                  <a:outerShdw blurRad="38100" dist="38100" dir="2700000" algn="tl">
                    <a:srgbClr val="000000">
                      <a:alpha val="43137"/>
                    </a:srgbClr>
                  </a:outerShdw>
                </a:effectLst>
                <a:latin typeface="Segoe UI"/>
              </a:rPr>
              <a:t>Internet</a:t>
            </a:r>
          </a:p>
        </p:txBody>
      </p:sp>
      <p:sp>
        <p:nvSpPr>
          <p:cNvPr id="10" name="Text Placeholder 9">
            <a:extLst>
              <a:ext uri="{FF2B5EF4-FFF2-40B4-BE49-F238E27FC236}">
                <a16:creationId xmlns:a16="http://schemas.microsoft.com/office/drawing/2014/main" id="{CCAB7260-7802-4C42-92D0-B06248F9BC35}"/>
              </a:ext>
            </a:extLst>
          </p:cNvPr>
          <p:cNvSpPr>
            <a:spLocks noGrp="1"/>
          </p:cNvSpPr>
          <p:nvPr>
            <p:ph type="body" sz="quarter" idx="10"/>
          </p:nvPr>
        </p:nvSpPr>
        <p:spPr/>
        <p:txBody>
          <a:bodyPr/>
          <a:lstStyle/>
          <a:p>
            <a:endParaRPr lang="en-US"/>
          </a:p>
        </p:txBody>
      </p:sp>
      <p:sp>
        <p:nvSpPr>
          <p:cNvPr id="74" name="Title 73"/>
          <p:cNvSpPr>
            <a:spLocks noGrp="1"/>
          </p:cNvSpPr>
          <p:nvPr>
            <p:ph type="title"/>
          </p:nvPr>
        </p:nvSpPr>
        <p:spPr/>
        <p:txBody>
          <a:bodyPr>
            <a:normAutofit/>
          </a:bodyPr>
          <a:lstStyle/>
          <a:p>
            <a:r>
              <a:rPr lang="en-US" dirty="0">
                <a:solidFill>
                  <a:schemeClr val="tx1"/>
                </a:solidFill>
              </a:rPr>
              <a:t>Azure Networking Overview</a:t>
            </a:r>
          </a:p>
        </p:txBody>
      </p:sp>
      <p:grpSp>
        <p:nvGrpSpPr>
          <p:cNvPr id="19" name="Group 18"/>
          <p:cNvGrpSpPr/>
          <p:nvPr/>
        </p:nvGrpSpPr>
        <p:grpSpPr>
          <a:xfrm>
            <a:off x="1001928" y="1005676"/>
            <a:ext cx="1075444" cy="1054645"/>
            <a:chOff x="3379883" y="1211263"/>
            <a:chExt cx="2246098" cy="2246098"/>
          </a:xfrm>
        </p:grpSpPr>
        <p:sp>
          <p:nvSpPr>
            <p:cNvPr id="20" name="Oval 19"/>
            <p:cNvSpPr/>
            <p:nvPr/>
          </p:nvSpPr>
          <p:spPr bwMode="auto">
            <a:xfrm>
              <a:off x="3379883" y="1211263"/>
              <a:ext cx="2246098" cy="2246098"/>
            </a:xfrm>
            <a:prstGeom prst="ellipse">
              <a:avLst/>
            </a:prstGeom>
            <a:pattFill prst="ltUpDiag">
              <a:fgClr>
                <a:srgbClr val="CDCDCD"/>
              </a:fgClr>
              <a:bgClr>
                <a:srgbClr val="FFFFFF"/>
              </a:bgClr>
            </a:pattFill>
            <a:ln w="57150">
              <a:solidFill>
                <a:srgbClr val="007DDE"/>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82" tIns="146225" rIns="182782" bIns="146225" numCol="1" spcCol="0" rtlCol="0" fromWordArt="0" anchor="t" anchorCtr="0" forceAA="0" compatLnSpc="1">
              <a:prstTxWarp prst="textNoShape">
                <a:avLst/>
              </a:prstTxWarp>
              <a:noAutofit/>
            </a:bodyPr>
            <a:lstStyle/>
            <a:p>
              <a:pPr defTabSz="913681" fontAlgn="base">
                <a:lnSpc>
                  <a:spcPct val="90000"/>
                </a:lnSpc>
                <a:spcBef>
                  <a:spcPct val="0"/>
                </a:spcBef>
                <a:spcAft>
                  <a:spcPct val="0"/>
                </a:spcAft>
                <a:defRPr/>
              </a:pPr>
              <a:endParaRPr lang="en-US" sz="2400" kern="0" spc="-50" dirty="0">
                <a:solidFill>
                  <a:srgbClr val="505050"/>
                </a:solidFill>
                <a:latin typeface="Segoe UI"/>
              </a:endParaRPr>
            </a:p>
          </p:txBody>
        </p:sp>
        <p:grpSp>
          <p:nvGrpSpPr>
            <p:cNvPr id="21" name="Group 740"/>
            <p:cNvGrpSpPr>
              <a:grpSpLocks noChangeAspect="1"/>
            </p:cNvGrpSpPr>
            <p:nvPr/>
          </p:nvGrpSpPr>
          <p:grpSpPr bwMode="auto">
            <a:xfrm>
              <a:off x="3688878" y="1636025"/>
              <a:ext cx="1628108" cy="1396574"/>
              <a:chOff x="7349" y="-2816"/>
              <a:chExt cx="661" cy="567"/>
            </a:xfrm>
            <a:solidFill>
              <a:schemeClr val="bg1">
                <a:lumMod val="50000"/>
              </a:schemeClr>
            </a:solidFill>
          </p:grpSpPr>
          <p:sp>
            <p:nvSpPr>
              <p:cNvPr id="22"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sp>
            <p:nvSpPr>
              <p:cNvPr id="23" name="Oval 742"/>
              <p:cNvSpPr>
                <a:spLocks noChangeArrowheads="1"/>
              </p:cNvSpPr>
              <p:nvPr/>
            </p:nvSpPr>
            <p:spPr bwMode="auto">
              <a:xfrm>
                <a:off x="7616" y="-2816"/>
                <a:ext cx="127" cy="128"/>
              </a:xfrm>
              <a:prstGeom prst="ellipse">
                <a:avLst/>
              </a:pr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sp>
            <p:nvSpPr>
              <p:cNvPr id="24"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sp>
            <p:nvSpPr>
              <p:cNvPr id="25" name="Oval 744"/>
              <p:cNvSpPr>
                <a:spLocks noChangeArrowheads="1"/>
              </p:cNvSpPr>
              <p:nvPr/>
            </p:nvSpPr>
            <p:spPr bwMode="auto">
              <a:xfrm>
                <a:off x="7866" y="-2780"/>
                <a:ext cx="109" cy="108"/>
              </a:xfrm>
              <a:prstGeom prst="ellipse">
                <a:avLst/>
              </a:pr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sp>
            <p:nvSpPr>
              <p:cNvPr id="26"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sp>
            <p:nvSpPr>
              <p:cNvPr id="27" name="Oval 746"/>
              <p:cNvSpPr>
                <a:spLocks noChangeArrowheads="1"/>
              </p:cNvSpPr>
              <p:nvPr/>
            </p:nvSpPr>
            <p:spPr bwMode="auto">
              <a:xfrm>
                <a:off x="7384" y="-2780"/>
                <a:ext cx="109" cy="108"/>
              </a:xfrm>
              <a:prstGeom prst="ellipse">
                <a:avLst/>
              </a:prstGeom>
              <a:grpFill/>
              <a:ln w="9525">
                <a:solidFill>
                  <a:srgbClr val="007DDE"/>
                </a:solidFill>
                <a:round/>
                <a:headEnd/>
                <a:tailEnd/>
              </a:ln>
              <a:extLst/>
            </p:spPr>
            <p:txBody>
              <a:bodyPr vert="horz" wrap="square" lIns="91390" tIns="45695" rIns="91390" bIns="45695" numCol="1" anchor="t" anchorCtr="0" compatLnSpc="1">
                <a:prstTxWarp prst="textNoShape">
                  <a:avLst/>
                </a:prstTxWarp>
              </a:bodyPr>
              <a:lstStyle/>
              <a:p>
                <a:pPr defTabSz="913945">
                  <a:defRPr/>
                </a:pPr>
                <a:endParaRPr lang="en-US" sz="1801" kern="0" dirty="0">
                  <a:solidFill>
                    <a:srgbClr val="505050"/>
                  </a:solidFill>
                  <a:latin typeface="Segoe UI"/>
                </a:endParaRPr>
              </a:p>
            </p:txBody>
          </p:sp>
        </p:grpSp>
      </p:grpSp>
      <p:sp>
        <p:nvSpPr>
          <p:cNvPr id="61" name="TextBox 60"/>
          <p:cNvSpPr txBox="1"/>
          <p:nvPr/>
        </p:nvSpPr>
        <p:spPr>
          <a:xfrm>
            <a:off x="7257088" y="1119260"/>
            <a:ext cx="3099894" cy="1942745"/>
          </a:xfrm>
          <a:prstGeom prst="rect">
            <a:avLst/>
          </a:prstGeom>
          <a:noFill/>
        </p:spPr>
        <p:txBody>
          <a:bodyPr wrap="square" lIns="182808" tIns="146245" rIns="182808" bIns="146245" rtlCol="0">
            <a:noAutofit/>
          </a:bodyPr>
          <a:lstStyle/>
          <a:p>
            <a:pPr defTabSz="932470">
              <a:lnSpc>
                <a:spcPct val="90000"/>
              </a:lnSpc>
              <a:spcBef>
                <a:spcPct val="20000"/>
              </a:spcBef>
              <a:spcAft>
                <a:spcPts val="1199"/>
              </a:spcAft>
              <a:buSzPct val="80000"/>
              <a:defRPr/>
            </a:pPr>
            <a:r>
              <a:rPr lang="en-US" sz="2400" kern="0" dirty="0">
                <a:solidFill>
                  <a:schemeClr val="tx2"/>
                </a:solidFill>
                <a:latin typeface="Segoe UI"/>
              </a:rPr>
              <a:t>Virtual Network</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Bring your own network</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Segment with subnets and security groups</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Control traffic flow with user defined routes</a:t>
            </a:r>
          </a:p>
        </p:txBody>
      </p:sp>
      <p:sp>
        <p:nvSpPr>
          <p:cNvPr id="63" name="TextBox 62"/>
          <p:cNvSpPr txBox="1"/>
          <p:nvPr/>
        </p:nvSpPr>
        <p:spPr>
          <a:xfrm>
            <a:off x="3827354" y="5466015"/>
            <a:ext cx="4785223" cy="1513549"/>
          </a:xfrm>
          <a:prstGeom prst="rect">
            <a:avLst/>
          </a:prstGeom>
          <a:noFill/>
        </p:spPr>
        <p:txBody>
          <a:bodyPr wrap="square" lIns="182808" tIns="146245" rIns="182808" bIns="146245" rtlCol="0">
            <a:noAutofit/>
          </a:bodyPr>
          <a:lstStyle/>
          <a:p>
            <a:pPr defTabSz="932470">
              <a:lnSpc>
                <a:spcPct val="90000"/>
              </a:lnSpc>
              <a:spcBef>
                <a:spcPct val="20000"/>
              </a:spcBef>
              <a:spcAft>
                <a:spcPts val="1199"/>
              </a:spcAft>
              <a:buSzPct val="80000"/>
              <a:defRPr/>
            </a:pPr>
            <a:r>
              <a:rPr lang="en-US" sz="2400" kern="0" dirty="0">
                <a:solidFill>
                  <a:schemeClr val="tx2"/>
                </a:solidFill>
                <a:latin typeface="Segoe UI"/>
              </a:rPr>
              <a:t>Backend connectivity</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Point-to-site for dev/test</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VPN Gateways for secure site-to-site connectivity</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ExpressRoute for private enterprise-grade connectivity</a:t>
            </a:r>
          </a:p>
        </p:txBody>
      </p:sp>
      <p:sp>
        <p:nvSpPr>
          <p:cNvPr id="70" name="TextBox 69"/>
          <p:cNvSpPr txBox="1"/>
          <p:nvPr/>
        </p:nvSpPr>
        <p:spPr>
          <a:xfrm>
            <a:off x="4593720" y="3622455"/>
            <a:ext cx="1560883" cy="1440633"/>
          </a:xfrm>
          <a:prstGeom prst="rect">
            <a:avLst/>
          </a:prstGeom>
          <a:noFill/>
        </p:spPr>
        <p:txBody>
          <a:bodyPr wrap="square" lIns="0" tIns="0" rIns="0" bIns="0" rtlCol="0">
            <a:spAutoFit/>
          </a:bodyPr>
          <a:lstStyle/>
          <a:p>
            <a:pPr algn="ctr" defTabSz="932470">
              <a:lnSpc>
                <a:spcPct val="90000"/>
              </a:lnSpc>
              <a:defRPr/>
            </a:pPr>
            <a:r>
              <a:rPr lang="en-US" sz="2000" kern="0" spc="-50" dirty="0">
                <a:solidFill>
                  <a:schemeClr val="tx2"/>
                </a:solidFill>
                <a:latin typeface="Segoe UI"/>
              </a:rPr>
              <a:t>Backend connectivity</a:t>
            </a:r>
          </a:p>
          <a:p>
            <a:pPr algn="ctr" defTabSz="932470">
              <a:lnSpc>
                <a:spcPct val="90000"/>
              </a:lnSpc>
              <a:defRPr/>
            </a:pPr>
            <a:endParaRPr lang="en-US" sz="800" kern="0" spc="-50" dirty="0">
              <a:solidFill>
                <a:schemeClr val="tx2"/>
              </a:solidFill>
              <a:latin typeface="Segoe UI"/>
            </a:endParaRPr>
          </a:p>
          <a:p>
            <a:pPr algn="ctr" defTabSz="932470">
              <a:lnSpc>
                <a:spcPct val="90000"/>
              </a:lnSpc>
              <a:defRPr/>
            </a:pPr>
            <a:r>
              <a:rPr lang="en-US" sz="1800" b="1" kern="0" spc="-50" dirty="0">
                <a:solidFill>
                  <a:schemeClr val="tx2"/>
                </a:solidFill>
                <a:latin typeface="Segoe UI"/>
              </a:rPr>
              <a:t>ExpressRoute </a:t>
            </a:r>
          </a:p>
          <a:p>
            <a:pPr algn="ctr" defTabSz="932470">
              <a:lnSpc>
                <a:spcPct val="90000"/>
              </a:lnSpc>
              <a:defRPr/>
            </a:pPr>
            <a:r>
              <a:rPr lang="en-US" sz="1800" b="1" kern="0" spc="-50" dirty="0">
                <a:solidFill>
                  <a:schemeClr val="tx2"/>
                </a:solidFill>
                <a:latin typeface="Segoe UI"/>
              </a:rPr>
              <a:t>and </a:t>
            </a:r>
          </a:p>
          <a:p>
            <a:pPr algn="ctr" defTabSz="932470">
              <a:lnSpc>
                <a:spcPct val="90000"/>
              </a:lnSpc>
              <a:defRPr/>
            </a:pPr>
            <a:r>
              <a:rPr lang="en-US" sz="1800" b="1" kern="0" spc="-50" dirty="0">
                <a:solidFill>
                  <a:schemeClr val="tx2"/>
                </a:solidFill>
                <a:latin typeface="Segoe UI"/>
              </a:rPr>
              <a:t>VPN</a:t>
            </a:r>
          </a:p>
        </p:txBody>
      </p:sp>
      <p:pic>
        <p:nvPicPr>
          <p:cNvPr id="31" name="Picture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5566" y="4624780"/>
            <a:ext cx="990281" cy="990280"/>
          </a:xfrm>
          <a:prstGeom prst="rect">
            <a:avLst/>
          </a:prstGeom>
        </p:spPr>
      </p:pic>
      <p:pic>
        <p:nvPicPr>
          <p:cNvPr id="50" name="Picture 49">
            <a:extLst>
              <a:ext uri="{FF2B5EF4-FFF2-40B4-BE49-F238E27FC236}">
                <a16:creationId xmlns:a16="http://schemas.microsoft.com/office/drawing/2014/main" id="{77C1251D-7278-43DE-B64E-E107932E14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3283" y="1924078"/>
            <a:ext cx="510931" cy="510931"/>
          </a:xfrm>
          <a:prstGeom prst="rect">
            <a:avLst/>
          </a:prstGeom>
        </p:spPr>
      </p:pic>
      <p:pic>
        <p:nvPicPr>
          <p:cNvPr id="53" name="Picture 52">
            <a:extLst>
              <a:ext uri="{FF2B5EF4-FFF2-40B4-BE49-F238E27FC236}">
                <a16:creationId xmlns:a16="http://schemas.microsoft.com/office/drawing/2014/main" id="{2BE639CF-BEC3-4C4C-A961-D09E566F3F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4166" y="1934710"/>
            <a:ext cx="510931" cy="510931"/>
          </a:xfrm>
          <a:prstGeom prst="rect">
            <a:avLst/>
          </a:prstGeom>
        </p:spPr>
      </p:pic>
      <p:pic>
        <p:nvPicPr>
          <p:cNvPr id="54" name="Picture 53">
            <a:extLst>
              <a:ext uri="{FF2B5EF4-FFF2-40B4-BE49-F238E27FC236}">
                <a16:creationId xmlns:a16="http://schemas.microsoft.com/office/drawing/2014/main" id="{A6BA1B08-5A0B-4FE4-9793-EFABB18FB5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3283" y="2511649"/>
            <a:ext cx="510931" cy="510931"/>
          </a:xfrm>
          <a:prstGeom prst="rect">
            <a:avLst/>
          </a:prstGeom>
        </p:spPr>
      </p:pic>
      <p:pic>
        <p:nvPicPr>
          <p:cNvPr id="55" name="Picture 54">
            <a:extLst>
              <a:ext uri="{FF2B5EF4-FFF2-40B4-BE49-F238E27FC236}">
                <a16:creationId xmlns:a16="http://schemas.microsoft.com/office/drawing/2014/main" id="{FCB3D02F-8156-431E-B8A7-8A1DCD2A8CD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84415" y="2522281"/>
            <a:ext cx="510931" cy="510931"/>
          </a:xfrm>
          <a:prstGeom prst="rect">
            <a:avLst/>
          </a:prstGeom>
        </p:spPr>
      </p:pic>
      <p:pic>
        <p:nvPicPr>
          <p:cNvPr id="57" name="Picture 56">
            <a:extLst>
              <a:ext uri="{FF2B5EF4-FFF2-40B4-BE49-F238E27FC236}">
                <a16:creationId xmlns:a16="http://schemas.microsoft.com/office/drawing/2014/main" id="{72A1BBE5-AA28-40AB-BCB0-24343612DC2F}"/>
              </a:ext>
            </a:extLst>
          </p:cNvPr>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545470" y="1339445"/>
            <a:ext cx="503526" cy="506437"/>
          </a:xfrm>
          <a:prstGeom prst="rect">
            <a:avLst/>
          </a:prstGeom>
          <a:ln>
            <a:noFill/>
          </a:ln>
        </p:spPr>
      </p:pic>
      <p:sp>
        <p:nvSpPr>
          <p:cNvPr id="5" name="TextBox 4">
            <a:extLst>
              <a:ext uri="{FF2B5EF4-FFF2-40B4-BE49-F238E27FC236}">
                <a16:creationId xmlns:a16="http://schemas.microsoft.com/office/drawing/2014/main" id="{80B37B56-83C4-4024-9F67-527A0154D1DD}"/>
              </a:ext>
            </a:extLst>
          </p:cNvPr>
          <p:cNvSpPr txBox="1"/>
          <p:nvPr/>
        </p:nvSpPr>
        <p:spPr>
          <a:xfrm>
            <a:off x="4307143" y="1341072"/>
            <a:ext cx="2371536" cy="516999"/>
          </a:xfrm>
          <a:prstGeom prst="rect">
            <a:avLst/>
          </a:prstGeom>
          <a:noFill/>
        </p:spPr>
        <p:txBody>
          <a:bodyPr wrap="square" lIns="182857" tIns="146285" rIns="182857" bIns="146285" rtlCol="0">
            <a:spAutoFit/>
          </a:bodyPr>
          <a:lstStyle/>
          <a:p>
            <a:pPr>
              <a:lnSpc>
                <a:spcPct val="90000"/>
              </a:lnSpc>
              <a:spcAft>
                <a:spcPts val="600"/>
              </a:spcAft>
            </a:pPr>
            <a:r>
              <a:rPr lang="en-US" sz="1600" dirty="0">
                <a:solidFill>
                  <a:schemeClr val="bg1"/>
                </a:solidFill>
              </a:rPr>
              <a:t>Azure Virtual Network</a:t>
            </a:r>
          </a:p>
        </p:txBody>
      </p:sp>
      <p:pic>
        <p:nvPicPr>
          <p:cNvPr id="6" name="Picture 5">
            <a:extLst>
              <a:ext uri="{FF2B5EF4-FFF2-40B4-BE49-F238E27FC236}">
                <a16:creationId xmlns:a16="http://schemas.microsoft.com/office/drawing/2014/main" id="{2E8387EB-8AE7-46B0-90A0-0584BA662753}"/>
              </a:ext>
            </a:extLst>
          </p:cNvPr>
          <p:cNvPicPr>
            <a:picLocks noChangeAspect="1"/>
          </p:cNvPicPr>
          <p:nvPr/>
        </p:nvPicPr>
        <p:blipFill>
          <a:blip r:embed="rId6"/>
          <a:stretch>
            <a:fillRect/>
          </a:stretch>
        </p:blipFill>
        <p:spPr>
          <a:xfrm>
            <a:off x="5287650" y="1934711"/>
            <a:ext cx="503101" cy="503101"/>
          </a:xfrm>
          <a:prstGeom prst="rect">
            <a:avLst/>
          </a:prstGeom>
        </p:spPr>
      </p:pic>
      <p:pic>
        <p:nvPicPr>
          <p:cNvPr id="7" name="Picture 6">
            <a:extLst>
              <a:ext uri="{FF2B5EF4-FFF2-40B4-BE49-F238E27FC236}">
                <a16:creationId xmlns:a16="http://schemas.microsoft.com/office/drawing/2014/main" id="{B95F85DD-A5C4-43A6-9207-AC291C7751AA}"/>
              </a:ext>
            </a:extLst>
          </p:cNvPr>
          <p:cNvPicPr>
            <a:picLocks noChangeAspect="1"/>
          </p:cNvPicPr>
          <p:nvPr/>
        </p:nvPicPr>
        <p:blipFill>
          <a:blip r:embed="rId7"/>
          <a:stretch>
            <a:fillRect/>
          </a:stretch>
        </p:blipFill>
        <p:spPr>
          <a:xfrm>
            <a:off x="5974165" y="2541611"/>
            <a:ext cx="491601" cy="491601"/>
          </a:xfrm>
          <a:prstGeom prst="rect">
            <a:avLst/>
          </a:prstGeom>
        </p:spPr>
      </p:pic>
      <p:sp>
        <p:nvSpPr>
          <p:cNvPr id="42" name="Rectangle: Rounded Corners 41">
            <a:extLst>
              <a:ext uri="{FF2B5EF4-FFF2-40B4-BE49-F238E27FC236}">
                <a16:creationId xmlns:a16="http://schemas.microsoft.com/office/drawing/2014/main" id="{B566DFB2-E333-48C1-B98B-7FF8926222FE}"/>
              </a:ext>
            </a:extLst>
          </p:cNvPr>
          <p:cNvSpPr/>
          <p:nvPr/>
        </p:nvSpPr>
        <p:spPr bwMode="auto">
          <a:xfrm>
            <a:off x="8560235" y="3429186"/>
            <a:ext cx="3521146" cy="1642562"/>
          </a:xfrm>
          <a:prstGeom prst="roundRect">
            <a:avLst/>
          </a:prstGeom>
          <a:solidFill>
            <a:srgbClr val="00B0F0"/>
          </a:solidFill>
          <a:ln>
            <a:solidFill>
              <a:srgbClr val="010E2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1" rIns="0" bIns="46631" numCol="1" rtlCol="0" anchor="ctr" anchorCtr="0" compatLnSpc="1">
            <a:prstTxWarp prst="textNoShape">
              <a:avLst/>
            </a:prstTxWarp>
          </a:bodyPr>
          <a:lstStyle/>
          <a:p>
            <a:pPr algn="ctr" defTabSz="932379" fontAlgn="base">
              <a:spcBef>
                <a:spcPct val="0"/>
              </a:spcBef>
              <a:spcAft>
                <a:spcPct val="0"/>
              </a:spcAft>
            </a:pPr>
            <a:endParaRPr lang="en-US" sz="2000" dirty="0">
              <a:gradFill>
                <a:gsLst>
                  <a:gs pos="0">
                    <a:srgbClr val="FFFFFF"/>
                  </a:gs>
                  <a:gs pos="100000">
                    <a:srgbClr val="FFFFFF"/>
                  </a:gs>
                </a:gsLst>
                <a:lin ang="5400000" scaled="0"/>
              </a:gradFill>
            </a:endParaRPr>
          </a:p>
        </p:txBody>
      </p:sp>
      <p:sp>
        <p:nvSpPr>
          <p:cNvPr id="44" name="TextBox 43">
            <a:extLst>
              <a:ext uri="{FF2B5EF4-FFF2-40B4-BE49-F238E27FC236}">
                <a16:creationId xmlns:a16="http://schemas.microsoft.com/office/drawing/2014/main" id="{2638C9FC-F691-4BDD-9E89-301182E927B1}"/>
              </a:ext>
            </a:extLst>
          </p:cNvPr>
          <p:cNvSpPr txBox="1"/>
          <p:nvPr/>
        </p:nvSpPr>
        <p:spPr>
          <a:xfrm>
            <a:off x="9135040" y="3600794"/>
            <a:ext cx="2371536" cy="516999"/>
          </a:xfrm>
          <a:prstGeom prst="rect">
            <a:avLst/>
          </a:prstGeom>
          <a:noFill/>
        </p:spPr>
        <p:txBody>
          <a:bodyPr wrap="square" lIns="182857" tIns="146285" rIns="182857" bIns="146285" rtlCol="0">
            <a:spAutoFit/>
          </a:bodyPr>
          <a:lstStyle/>
          <a:p>
            <a:pPr algn="ctr">
              <a:lnSpc>
                <a:spcPct val="90000"/>
              </a:lnSpc>
              <a:spcAft>
                <a:spcPts val="600"/>
              </a:spcAft>
            </a:pPr>
            <a:r>
              <a:rPr lang="en-US" sz="1600" b="1" dirty="0">
                <a:solidFill>
                  <a:schemeClr val="bg1"/>
                </a:solidFill>
              </a:rPr>
              <a:t>Azure PaaS Services</a:t>
            </a:r>
          </a:p>
        </p:txBody>
      </p:sp>
      <p:pic>
        <p:nvPicPr>
          <p:cNvPr id="9" name="Picture 8">
            <a:extLst>
              <a:ext uri="{FF2B5EF4-FFF2-40B4-BE49-F238E27FC236}">
                <a16:creationId xmlns:a16="http://schemas.microsoft.com/office/drawing/2014/main" id="{DF34A2B8-86D3-4C00-9651-CBB58E302309}"/>
              </a:ext>
            </a:extLst>
          </p:cNvPr>
          <p:cNvPicPr>
            <a:picLocks noChangeAspect="1"/>
          </p:cNvPicPr>
          <p:nvPr/>
        </p:nvPicPr>
        <p:blipFill>
          <a:blip r:embed="rId8">
            <a:biLevel thresh="25000"/>
          </a:blip>
          <a:stretch>
            <a:fillRect/>
          </a:stretch>
        </p:blipFill>
        <p:spPr>
          <a:xfrm>
            <a:off x="9108198" y="4083061"/>
            <a:ext cx="780190" cy="780190"/>
          </a:xfrm>
          <a:prstGeom prst="rect">
            <a:avLst/>
          </a:prstGeom>
        </p:spPr>
      </p:pic>
      <p:pic>
        <p:nvPicPr>
          <p:cNvPr id="11" name="Picture 10">
            <a:extLst>
              <a:ext uri="{FF2B5EF4-FFF2-40B4-BE49-F238E27FC236}">
                <a16:creationId xmlns:a16="http://schemas.microsoft.com/office/drawing/2014/main" id="{EF458A5B-98B4-4308-B442-7B5CB8EBDC37}"/>
              </a:ext>
            </a:extLst>
          </p:cNvPr>
          <p:cNvPicPr>
            <a:picLocks noChangeAspect="1"/>
          </p:cNvPicPr>
          <p:nvPr/>
        </p:nvPicPr>
        <p:blipFill>
          <a:blip r:embed="rId9">
            <a:biLevel thresh="25000"/>
          </a:blip>
          <a:stretch>
            <a:fillRect/>
          </a:stretch>
        </p:blipFill>
        <p:spPr>
          <a:xfrm>
            <a:off x="10159169" y="4083061"/>
            <a:ext cx="780190" cy="780190"/>
          </a:xfrm>
          <a:prstGeom prst="rect">
            <a:avLst/>
          </a:prstGeom>
        </p:spPr>
      </p:pic>
      <p:sp>
        <p:nvSpPr>
          <p:cNvPr id="58" name="TextBox 57">
            <a:extLst>
              <a:ext uri="{FF2B5EF4-FFF2-40B4-BE49-F238E27FC236}">
                <a16:creationId xmlns:a16="http://schemas.microsoft.com/office/drawing/2014/main" id="{62CFF8D4-49E7-4DCE-B499-3F380F77A2CE}"/>
              </a:ext>
            </a:extLst>
          </p:cNvPr>
          <p:cNvSpPr txBox="1"/>
          <p:nvPr/>
        </p:nvSpPr>
        <p:spPr>
          <a:xfrm>
            <a:off x="6642256" y="3595211"/>
            <a:ext cx="1836281" cy="572270"/>
          </a:xfrm>
          <a:prstGeom prst="rect">
            <a:avLst/>
          </a:prstGeom>
          <a:noFill/>
        </p:spPr>
        <p:txBody>
          <a:bodyPr wrap="square" lIns="182782" tIns="146225" rIns="182782" bIns="146225" rtlCol="0">
            <a:spAutoFit/>
          </a:bodyPr>
          <a:lstStyle/>
          <a:p>
            <a:pPr algn="ctr" defTabSz="932470">
              <a:lnSpc>
                <a:spcPct val="90000"/>
              </a:lnSpc>
              <a:defRPr/>
            </a:pPr>
            <a:r>
              <a:rPr lang="en-US" sz="2000" kern="0" spc="-50" dirty="0" err="1">
                <a:solidFill>
                  <a:srgbClr val="505050"/>
                </a:solidFill>
                <a:latin typeface="Segoe UI"/>
              </a:rPr>
              <a:t>Vnet</a:t>
            </a:r>
            <a:r>
              <a:rPr lang="en-US" sz="2000" kern="0" spc="-50" dirty="0">
                <a:solidFill>
                  <a:srgbClr val="505050"/>
                </a:solidFill>
                <a:latin typeface="Segoe UI"/>
              </a:rPr>
              <a:t>   </a:t>
            </a:r>
            <a:r>
              <a:rPr lang="en-US" sz="1800" i="1" kern="0" spc="-50" dirty="0">
                <a:solidFill>
                  <a:srgbClr val="505050"/>
                </a:solidFill>
                <a:effectLst>
                  <a:outerShdw blurRad="38100" dist="38100" dir="2700000" algn="tl">
                    <a:srgbClr val="000000">
                      <a:alpha val="43137"/>
                    </a:srgbClr>
                  </a:outerShdw>
                </a:effectLst>
                <a:latin typeface="Segoe UI"/>
              </a:rPr>
              <a:t>Access</a:t>
            </a:r>
          </a:p>
        </p:txBody>
      </p:sp>
      <p:sp>
        <p:nvSpPr>
          <p:cNvPr id="30" name="TextBox 29">
            <a:extLst>
              <a:ext uri="{FF2B5EF4-FFF2-40B4-BE49-F238E27FC236}">
                <a16:creationId xmlns:a16="http://schemas.microsoft.com/office/drawing/2014/main" id="{83CE00AA-9A5D-428F-9F9B-9307CBDA549E}"/>
              </a:ext>
            </a:extLst>
          </p:cNvPr>
          <p:cNvSpPr txBox="1"/>
          <p:nvPr/>
        </p:nvSpPr>
        <p:spPr>
          <a:xfrm rot="16200000">
            <a:off x="6018139" y="4085802"/>
            <a:ext cx="764091" cy="440834"/>
          </a:xfrm>
          <a:prstGeom prst="rect">
            <a:avLst/>
          </a:prstGeom>
          <a:noFill/>
        </p:spPr>
        <p:txBody>
          <a:bodyPr wrap="square" lIns="182857" tIns="146285" rIns="182857" bIns="146285"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VPN</a:t>
            </a:r>
          </a:p>
        </p:txBody>
      </p:sp>
      <p:pic>
        <p:nvPicPr>
          <p:cNvPr id="43" name="Picture 4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65102" y="4632735"/>
            <a:ext cx="974370" cy="974370"/>
          </a:xfrm>
          <a:prstGeom prst="rect">
            <a:avLst/>
          </a:prstGeom>
        </p:spPr>
      </p:pic>
      <p:sp>
        <p:nvSpPr>
          <p:cNvPr id="68" name="TextBox 67">
            <a:extLst>
              <a:ext uri="{FF2B5EF4-FFF2-40B4-BE49-F238E27FC236}">
                <a16:creationId xmlns:a16="http://schemas.microsoft.com/office/drawing/2014/main" id="{37482573-3D10-4BBB-A546-35DC036E3402}"/>
              </a:ext>
            </a:extLst>
          </p:cNvPr>
          <p:cNvSpPr txBox="1"/>
          <p:nvPr/>
        </p:nvSpPr>
        <p:spPr>
          <a:xfrm rot="16200000">
            <a:off x="3984709" y="4149537"/>
            <a:ext cx="764091" cy="440834"/>
          </a:xfrm>
          <a:prstGeom prst="rect">
            <a:avLst/>
          </a:prstGeom>
          <a:noFill/>
        </p:spPr>
        <p:txBody>
          <a:bodyPr wrap="square" lIns="182857" tIns="146285" rIns="182857" bIns="146285"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MPLS</a:t>
            </a:r>
          </a:p>
        </p:txBody>
      </p:sp>
      <p:sp>
        <p:nvSpPr>
          <p:cNvPr id="71" name="TextBox 70">
            <a:extLst>
              <a:ext uri="{FF2B5EF4-FFF2-40B4-BE49-F238E27FC236}">
                <a16:creationId xmlns:a16="http://schemas.microsoft.com/office/drawing/2014/main" id="{DEDC04BB-B916-43A9-931B-2397CF754E54}"/>
              </a:ext>
            </a:extLst>
          </p:cNvPr>
          <p:cNvSpPr txBox="1"/>
          <p:nvPr/>
        </p:nvSpPr>
        <p:spPr>
          <a:xfrm>
            <a:off x="8732704" y="4963710"/>
            <a:ext cx="3598707" cy="1942745"/>
          </a:xfrm>
          <a:prstGeom prst="rect">
            <a:avLst/>
          </a:prstGeom>
          <a:noFill/>
        </p:spPr>
        <p:txBody>
          <a:bodyPr wrap="square" lIns="182808" tIns="146245" rIns="182808" bIns="146245" rtlCol="0">
            <a:noAutofit/>
          </a:bodyPr>
          <a:lstStyle/>
          <a:p>
            <a:pPr defTabSz="932470">
              <a:lnSpc>
                <a:spcPct val="90000"/>
              </a:lnSpc>
              <a:spcBef>
                <a:spcPct val="20000"/>
              </a:spcBef>
              <a:spcAft>
                <a:spcPts val="1199"/>
              </a:spcAft>
              <a:buSzPct val="80000"/>
              <a:defRPr/>
            </a:pPr>
            <a:r>
              <a:rPr lang="en-US" sz="2400" kern="0" dirty="0">
                <a:solidFill>
                  <a:schemeClr val="tx2"/>
                </a:solidFill>
                <a:latin typeface="Segoe UI"/>
              </a:rPr>
              <a:t>PaaS Services</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Connect to PaaS services across the Azure backbone</a:t>
            </a:r>
          </a:p>
          <a:p>
            <a:pPr marL="342866" indent="-342866" defTabSz="932470">
              <a:spcAft>
                <a:spcPts val="300"/>
              </a:spcAft>
              <a:buFont typeface="Arial" panose="020B0604020202020204" pitchFamily="34" charset="0"/>
              <a:buChar char="•"/>
              <a:defRPr/>
            </a:pPr>
            <a:r>
              <a:rPr lang="en-US" sz="1400" kern="0" spc="-50" dirty="0">
                <a:solidFill>
                  <a:schemeClr val="tx2"/>
                </a:solidFill>
                <a:latin typeface="Segoe UI"/>
              </a:rPr>
              <a:t>Control access with service firewalls</a:t>
            </a:r>
          </a:p>
        </p:txBody>
      </p:sp>
      <p:cxnSp>
        <p:nvCxnSpPr>
          <p:cNvPr id="49" name="Connector: Elbow 48">
            <a:extLst>
              <a:ext uri="{FF2B5EF4-FFF2-40B4-BE49-F238E27FC236}">
                <a16:creationId xmlns:a16="http://schemas.microsoft.com/office/drawing/2014/main" id="{27256F46-354D-4F8F-9058-C20DC3D0941E}"/>
              </a:ext>
            </a:extLst>
          </p:cNvPr>
          <p:cNvCxnSpPr>
            <a:cxnSpLocks/>
            <a:endCxn id="42" idx="1"/>
          </p:cNvCxnSpPr>
          <p:nvPr/>
        </p:nvCxnSpPr>
        <p:spPr>
          <a:xfrm>
            <a:off x="7299635" y="3228271"/>
            <a:ext cx="1260600" cy="1022196"/>
          </a:xfrm>
          <a:prstGeom prst="bentConnector3">
            <a:avLst>
              <a:gd name="adj1" fmla="val 17396"/>
            </a:avLst>
          </a:prstGeom>
          <a:ln w="57150">
            <a:solidFill>
              <a:srgbClr val="0C5D0C"/>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CF7A877D-E85B-4BD3-87AD-C247DC5778CA}"/>
              </a:ext>
            </a:extLst>
          </p:cNvPr>
          <p:cNvCxnSpPr/>
          <p:nvPr/>
        </p:nvCxnSpPr>
        <p:spPr>
          <a:xfrm>
            <a:off x="2124603" y="1532998"/>
            <a:ext cx="1766986" cy="0"/>
          </a:xfrm>
          <a:prstGeom prst="straightConnector1">
            <a:avLst/>
          </a:prstGeom>
          <a:ln w="57150">
            <a:solidFill>
              <a:srgbClr val="0C5D0C"/>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167" name="Picture 16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56735" y="3645498"/>
            <a:ext cx="594482" cy="597920"/>
          </a:xfrm>
          <a:prstGeom prst="rect">
            <a:avLst/>
          </a:prstGeom>
        </p:spPr>
      </p:pic>
      <p:sp>
        <p:nvSpPr>
          <p:cNvPr id="313" name="TextBox 312">
            <a:extLst>
              <a:ext uri="{FF2B5EF4-FFF2-40B4-BE49-F238E27FC236}">
                <a16:creationId xmlns:a16="http://schemas.microsoft.com/office/drawing/2014/main" id="{7695A497-8FDB-4780-889C-3DE08740D7B5}"/>
              </a:ext>
            </a:extLst>
          </p:cNvPr>
          <p:cNvSpPr txBox="1"/>
          <p:nvPr/>
        </p:nvSpPr>
        <p:spPr>
          <a:xfrm>
            <a:off x="11000096" y="4075004"/>
            <a:ext cx="961637" cy="960140"/>
          </a:xfrm>
          <a:prstGeom prst="rect">
            <a:avLst/>
          </a:prstGeom>
          <a:noFill/>
        </p:spPr>
        <p:txBody>
          <a:bodyPr wrap="square" lIns="182857" tIns="146285" rIns="182857" bIns="146285" rtlCol="0">
            <a:spAutoFit/>
          </a:bodyPr>
          <a:lstStyle/>
          <a:p>
            <a:pPr>
              <a:lnSpc>
                <a:spcPct val="90000"/>
              </a:lnSpc>
              <a:spcAft>
                <a:spcPts val="600"/>
              </a:spcAft>
            </a:pPr>
            <a:r>
              <a:rPr lang="en-US" sz="4800" b="1" dirty="0">
                <a:solidFill>
                  <a:schemeClr val="bg1"/>
                </a:solidFill>
              </a:rPr>
              <a:t>…</a:t>
            </a:r>
          </a:p>
        </p:txBody>
      </p:sp>
    </p:spTree>
    <p:extLst>
      <p:ext uri="{BB962C8B-B14F-4D97-AF65-F5344CB8AC3E}">
        <p14:creationId xmlns:p14="http://schemas.microsoft.com/office/powerpoint/2010/main" val="4233071309"/>
      </p:ext>
    </p:extLst>
  </p:cSld>
  <p:clrMapOvr>
    <a:masterClrMapping/>
  </p:clrMapOvr>
  <mc:AlternateContent xmlns:mc="http://schemas.openxmlformats.org/markup-compatibility/2006" xmlns:p14="http://schemas.microsoft.com/office/powerpoint/2010/main">
    <mc:Choice Requires="p14">
      <p:transition spd="slow" p14:dur="8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500"/>
                                        <p:tgtEl>
                                          <p:spTgt spid="53"/>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childTnLst>
                                </p:cTn>
                              </p:par>
                              <p:par>
                                <p:cTn id="26" presetID="10" presetClass="entr" presetSubtype="0" fill="hold"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fade">
                                      <p:cBhvr>
                                        <p:cTn id="28" dur="500"/>
                                        <p:tgtEl>
                                          <p:spTgt spid="5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0"/>
                                        </p:tgtEl>
                                        <p:attrNameLst>
                                          <p:attrName>style.visibility</p:attrName>
                                        </p:attrNameLst>
                                      </p:cBhvr>
                                      <p:to>
                                        <p:strVal val="visible"/>
                                      </p:to>
                                    </p:set>
                                    <p:animEffect transition="in" filter="fade">
                                      <p:cBhvr>
                                        <p:cTn id="42" dur="500"/>
                                        <p:tgtEl>
                                          <p:spTgt spid="60"/>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par>
                                <p:cTn id="46" presetID="10" presetClass="entr" presetSubtype="0" fill="hold" nodeType="withEffect">
                                  <p:stCondLst>
                                    <p:cond delay="0"/>
                                  </p:stCondLst>
                                  <p:childTnLst>
                                    <p:set>
                                      <p:cBhvr>
                                        <p:cTn id="47" dur="1" fill="hold">
                                          <p:stCondLst>
                                            <p:cond delay="0"/>
                                          </p:stCondLst>
                                        </p:cTn>
                                        <p:tgtEl>
                                          <p:spTgt spid="294"/>
                                        </p:tgtEl>
                                        <p:attrNameLst>
                                          <p:attrName>style.visibility</p:attrName>
                                        </p:attrNameLst>
                                      </p:cBhvr>
                                      <p:to>
                                        <p:strVal val="visible"/>
                                      </p:to>
                                    </p:set>
                                    <p:animEffect transition="in" filter="fade">
                                      <p:cBhvr>
                                        <p:cTn id="48" dur="500"/>
                                        <p:tgtEl>
                                          <p:spTgt spid="29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fade">
                                      <p:cBhvr>
                                        <p:cTn id="56" dur="500"/>
                                        <p:tgtEl>
                                          <p:spTgt spid="36"/>
                                        </p:tgtEl>
                                      </p:cBhvr>
                                    </p:animEffect>
                                  </p:childTnLst>
                                </p:cTn>
                              </p:par>
                              <p:par>
                                <p:cTn id="57" presetID="10" presetClass="entr" presetSubtype="0" fill="hold" nodeType="with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nodeType="with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par>
                                <p:cTn id="63" presetID="10" presetClass="entr" presetSubtype="0" fill="hold" nodeType="withEffect">
                                  <p:stCondLst>
                                    <p:cond delay="0"/>
                                  </p:stCondLst>
                                  <p:childTnLst>
                                    <p:set>
                                      <p:cBhvr>
                                        <p:cTn id="64" dur="1" fill="hold">
                                          <p:stCondLst>
                                            <p:cond delay="0"/>
                                          </p:stCondLst>
                                        </p:cTn>
                                        <p:tgtEl>
                                          <p:spTgt spid="59"/>
                                        </p:tgtEl>
                                        <p:attrNameLst>
                                          <p:attrName>style.visibility</p:attrName>
                                        </p:attrNameLst>
                                      </p:cBhvr>
                                      <p:to>
                                        <p:strVal val="visible"/>
                                      </p:to>
                                    </p:set>
                                    <p:animEffect transition="in" filter="fade">
                                      <p:cBhvr>
                                        <p:cTn id="65" dur="500"/>
                                        <p:tgtEl>
                                          <p:spTgt spid="5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fade">
                                      <p:cBhvr>
                                        <p:cTn id="68" dur="500"/>
                                        <p:tgtEl>
                                          <p:spTgt spid="63"/>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Effect transition="in" filter="fade">
                                      <p:cBhvr>
                                        <p:cTn id="71" dur="500"/>
                                        <p:tgtEl>
                                          <p:spTgt spid="70"/>
                                        </p:tgtEl>
                                      </p:cBhvr>
                                    </p:animEffect>
                                  </p:childTnLst>
                                </p:cTn>
                              </p:par>
                              <p:par>
                                <p:cTn id="72" presetID="10" presetClass="entr" presetSubtype="0" fill="hold" nodeType="withEffect">
                                  <p:stCondLst>
                                    <p:cond delay="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fade">
                                      <p:cBhvr>
                                        <p:cTn id="77" dur="500"/>
                                        <p:tgtEl>
                                          <p:spTgt spid="30"/>
                                        </p:tgtEl>
                                      </p:cBhvr>
                                    </p:animEffect>
                                  </p:childTnLst>
                                </p:cTn>
                              </p:par>
                              <p:par>
                                <p:cTn id="78" presetID="10"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68"/>
                                        </p:tgtEl>
                                        <p:attrNameLst>
                                          <p:attrName>style.visibility</p:attrName>
                                        </p:attrNameLst>
                                      </p:cBhvr>
                                      <p:to>
                                        <p:strVal val="visible"/>
                                      </p:to>
                                    </p:set>
                                    <p:animEffect transition="in" filter="fade">
                                      <p:cBhvr>
                                        <p:cTn id="83" dur="500"/>
                                        <p:tgtEl>
                                          <p:spTgt spid="68"/>
                                        </p:tgtEl>
                                      </p:cBhvr>
                                    </p:animEffect>
                                  </p:childTnLst>
                                </p:cTn>
                              </p:par>
                              <p:par>
                                <p:cTn id="84" presetID="10" presetClass="entr" presetSubtype="0" fill="hold" nodeType="withEffect">
                                  <p:stCondLst>
                                    <p:cond delay="0"/>
                                  </p:stCondLst>
                                  <p:childTnLst>
                                    <p:set>
                                      <p:cBhvr>
                                        <p:cTn id="85" dur="1" fill="hold">
                                          <p:stCondLst>
                                            <p:cond delay="0"/>
                                          </p:stCondLst>
                                        </p:cTn>
                                        <p:tgtEl>
                                          <p:spTgt spid="167"/>
                                        </p:tgtEl>
                                        <p:attrNameLst>
                                          <p:attrName>style.visibility</p:attrName>
                                        </p:attrNameLst>
                                      </p:cBhvr>
                                      <p:to>
                                        <p:strVal val="visible"/>
                                      </p:to>
                                    </p:set>
                                    <p:animEffect transition="in" filter="fade">
                                      <p:cBhvr>
                                        <p:cTn id="86" dur="500"/>
                                        <p:tgtEl>
                                          <p:spTgt spid="167"/>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9"/>
                                        </p:tgtEl>
                                        <p:attrNameLst>
                                          <p:attrName>style.visibility</p:attrName>
                                        </p:attrNameLst>
                                      </p:cBhvr>
                                      <p:to>
                                        <p:strVal val="visible"/>
                                      </p:to>
                                    </p:set>
                                    <p:animEffect transition="in" filter="fade">
                                      <p:cBhvr>
                                        <p:cTn id="97" dur="500"/>
                                        <p:tgtEl>
                                          <p:spTgt spid="9"/>
                                        </p:tgtEl>
                                      </p:cBhvr>
                                    </p:animEffect>
                                  </p:childTnLst>
                                </p:cTn>
                              </p:par>
                              <p:par>
                                <p:cTn id="98" presetID="10" presetClass="entr" presetSubtype="0" fill="hold" nodeType="withEffect">
                                  <p:stCondLst>
                                    <p:cond delay="0"/>
                                  </p:stCondLst>
                                  <p:childTnLst>
                                    <p:set>
                                      <p:cBhvr>
                                        <p:cTn id="99" dur="1" fill="hold">
                                          <p:stCondLst>
                                            <p:cond delay="0"/>
                                          </p:stCondLst>
                                        </p:cTn>
                                        <p:tgtEl>
                                          <p:spTgt spid="11"/>
                                        </p:tgtEl>
                                        <p:attrNameLst>
                                          <p:attrName>style.visibility</p:attrName>
                                        </p:attrNameLst>
                                      </p:cBhvr>
                                      <p:to>
                                        <p:strVal val="visible"/>
                                      </p:to>
                                    </p:set>
                                    <p:animEffect transition="in" filter="fade">
                                      <p:cBhvr>
                                        <p:cTn id="100" dur="500"/>
                                        <p:tgtEl>
                                          <p:spTgt spid="11"/>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500"/>
                                        <p:tgtEl>
                                          <p:spTgt spid="71"/>
                                        </p:tgtEl>
                                      </p:cBhvr>
                                    </p:animEffect>
                                  </p:childTnLst>
                                </p:cTn>
                              </p:par>
                              <p:par>
                                <p:cTn id="104" presetID="10" presetClass="entr" presetSubtype="0" fill="hold" nodeType="withEffect">
                                  <p:stCondLst>
                                    <p:cond delay="0"/>
                                  </p:stCondLst>
                                  <p:childTnLst>
                                    <p:set>
                                      <p:cBhvr>
                                        <p:cTn id="105" dur="1" fill="hold">
                                          <p:stCondLst>
                                            <p:cond delay="0"/>
                                          </p:stCondLst>
                                        </p:cTn>
                                        <p:tgtEl>
                                          <p:spTgt spid="49"/>
                                        </p:tgtEl>
                                        <p:attrNameLst>
                                          <p:attrName>style.visibility</p:attrName>
                                        </p:attrNameLst>
                                      </p:cBhvr>
                                      <p:to>
                                        <p:strVal val="visible"/>
                                      </p:to>
                                    </p:set>
                                    <p:animEffect transition="in" filter="fade">
                                      <p:cBhvr>
                                        <p:cTn id="106" dur="500"/>
                                        <p:tgtEl>
                                          <p:spTgt spid="4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8"/>
                                        </p:tgtEl>
                                        <p:attrNameLst>
                                          <p:attrName>style.visibility</p:attrName>
                                        </p:attrNameLst>
                                      </p:cBhvr>
                                      <p:to>
                                        <p:strVal val="visible"/>
                                      </p:to>
                                    </p:set>
                                    <p:animEffect transition="in" filter="fade">
                                      <p:cBhvr>
                                        <p:cTn id="109"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60" grpId="0"/>
      <p:bldP spid="29" grpId="0"/>
      <p:bldP spid="61" grpId="0"/>
      <p:bldP spid="63" grpId="0"/>
      <p:bldP spid="70" grpId="0"/>
      <p:bldP spid="5" grpId="0"/>
      <p:bldP spid="42" grpId="0" animBg="1"/>
      <p:bldP spid="44" grpId="0"/>
      <p:bldP spid="58" grpId="0"/>
      <p:bldP spid="30" grpId="0"/>
      <p:bldP spid="68" grpId="0"/>
      <p:bldP spid="7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87635E-DE6E-479D-A1AE-D988C5DDA081}"/>
              </a:ext>
            </a:extLst>
          </p:cNvPr>
          <p:cNvSpPr>
            <a:spLocks noGrp="1"/>
          </p:cNvSpPr>
          <p:nvPr>
            <p:ph type="body" sz="quarter" idx="10"/>
          </p:nvPr>
        </p:nvSpPr>
        <p:spPr/>
        <p:txBody>
          <a:bodyPr/>
          <a:lstStyle/>
          <a:p>
            <a:r>
              <a:rPr lang="en-US" dirty="0"/>
              <a:t>Address Spaces and Subnets</a:t>
            </a:r>
          </a:p>
        </p:txBody>
      </p:sp>
      <p:sp>
        <p:nvSpPr>
          <p:cNvPr id="4" name="Title 3">
            <a:extLst>
              <a:ext uri="{FF2B5EF4-FFF2-40B4-BE49-F238E27FC236}">
                <a16:creationId xmlns:a16="http://schemas.microsoft.com/office/drawing/2014/main" id="{B2DD3BC1-A5D2-43B5-9489-33A993699E81}"/>
              </a:ext>
            </a:extLst>
          </p:cNvPr>
          <p:cNvSpPr>
            <a:spLocks noGrp="1"/>
          </p:cNvSpPr>
          <p:nvPr>
            <p:ph type="title"/>
          </p:nvPr>
        </p:nvSpPr>
        <p:spPr/>
        <p:txBody>
          <a:bodyPr/>
          <a:lstStyle/>
          <a:p>
            <a:r>
              <a:rPr lang="en-US" dirty="0"/>
              <a:t>Defining a Virtual Network</a:t>
            </a:r>
          </a:p>
        </p:txBody>
      </p:sp>
      <p:sp>
        <p:nvSpPr>
          <p:cNvPr id="6" name="Rectangle 5">
            <a:extLst>
              <a:ext uri="{FF2B5EF4-FFF2-40B4-BE49-F238E27FC236}">
                <a16:creationId xmlns:a16="http://schemas.microsoft.com/office/drawing/2014/main" id="{DCCA3388-F00A-47ED-9470-158443558A55}"/>
              </a:ext>
            </a:extLst>
          </p:cNvPr>
          <p:cNvSpPr/>
          <p:nvPr/>
        </p:nvSpPr>
        <p:spPr>
          <a:xfrm>
            <a:off x="353507" y="1259048"/>
            <a:ext cx="10378642" cy="1569460"/>
          </a:xfrm>
          <a:prstGeom prst="rect">
            <a:avLst/>
          </a:prstGeom>
        </p:spPr>
        <p:txBody>
          <a:bodyPr wrap="square">
            <a:spAutoFit/>
          </a:bodyPr>
          <a:lstStyle/>
          <a:p>
            <a:pPr marL="342866" indent="-342866">
              <a:buFont typeface="Arial" panose="020B0604020202020204" pitchFamily="34" charset="0"/>
              <a:buChar char="•"/>
            </a:pPr>
            <a:r>
              <a:rPr lang="en-US" sz="2400" dirty="0"/>
              <a:t>Uses Classless Inter-Domain Routing (CIDR) notation</a:t>
            </a:r>
          </a:p>
          <a:p>
            <a:pPr marL="342866" indent="-342866">
              <a:buFont typeface="Arial" panose="020B0604020202020204" pitchFamily="34" charset="0"/>
              <a:buChar char="•"/>
            </a:pPr>
            <a:r>
              <a:rPr lang="en-US" sz="2400" dirty="0"/>
              <a:t>One more non-overlapping address spaces</a:t>
            </a:r>
          </a:p>
          <a:p>
            <a:pPr marL="342866" indent="-342866">
              <a:buFont typeface="Arial" panose="020B0604020202020204" pitchFamily="34" charset="0"/>
              <a:buChar char="•"/>
            </a:pPr>
            <a:r>
              <a:rPr lang="en-US" sz="2400" dirty="0"/>
              <a:t>Define subnets out of the available address spaces in the virtual network using Classless Internet Domain Routing (CIDR)</a:t>
            </a:r>
          </a:p>
        </p:txBody>
      </p:sp>
      <p:sp>
        <p:nvSpPr>
          <p:cNvPr id="7" name="TextBox 6">
            <a:extLst>
              <a:ext uri="{FF2B5EF4-FFF2-40B4-BE49-F238E27FC236}">
                <a16:creationId xmlns:a16="http://schemas.microsoft.com/office/drawing/2014/main" id="{E76A9FC8-E576-42A2-8538-1EE38A099685}"/>
              </a:ext>
            </a:extLst>
          </p:cNvPr>
          <p:cNvSpPr txBox="1"/>
          <p:nvPr/>
        </p:nvSpPr>
        <p:spPr>
          <a:xfrm>
            <a:off x="4032569" y="3656213"/>
            <a:ext cx="1965282" cy="339067"/>
          </a:xfrm>
          <a:prstGeom prst="rect">
            <a:avLst/>
          </a:prstGeom>
          <a:noFill/>
        </p:spPr>
        <p:txBody>
          <a:bodyPr wrap="none" lIns="0" tIns="0" rIns="0" bIns="0" rtlCol="0">
            <a:spAutoFit/>
          </a:bodyPr>
          <a:lstStyle/>
          <a:p>
            <a:pPr defTabSz="932504">
              <a:lnSpc>
                <a:spcPct val="90000"/>
              </a:lnSpc>
              <a:spcBef>
                <a:spcPct val="20000"/>
              </a:spcBef>
              <a:buSzPct val="80000"/>
              <a:defRPr/>
            </a:pPr>
            <a:r>
              <a:rPr lang="en-US" sz="2448" kern="0" dirty="0">
                <a:gradFill>
                  <a:gsLst>
                    <a:gs pos="0">
                      <a:srgbClr val="292929">
                        <a:lumMod val="90000"/>
                        <a:lumOff val="10000"/>
                      </a:srgbClr>
                    </a:gs>
                    <a:gs pos="86000">
                      <a:srgbClr val="292929">
                        <a:lumMod val="90000"/>
                        <a:lumOff val="10000"/>
                      </a:srgbClr>
                    </a:gs>
                  </a:gsLst>
                  <a:lin ang="5400000" scaled="0"/>
                </a:gradFill>
                <a:latin typeface="Segoe UI"/>
              </a:rPr>
              <a:t>Address Spaces</a:t>
            </a:r>
          </a:p>
        </p:txBody>
      </p:sp>
      <p:sp>
        <p:nvSpPr>
          <p:cNvPr id="8" name="TextBox 7">
            <a:extLst>
              <a:ext uri="{FF2B5EF4-FFF2-40B4-BE49-F238E27FC236}">
                <a16:creationId xmlns:a16="http://schemas.microsoft.com/office/drawing/2014/main" id="{0B569BAC-4219-43E3-B62A-B29A110794BD}"/>
              </a:ext>
            </a:extLst>
          </p:cNvPr>
          <p:cNvSpPr txBox="1"/>
          <p:nvPr/>
        </p:nvSpPr>
        <p:spPr>
          <a:xfrm>
            <a:off x="10649957" y="5484227"/>
            <a:ext cx="1202076" cy="345773"/>
          </a:xfrm>
          <a:prstGeom prst="rect">
            <a:avLst/>
          </a:prstGeom>
          <a:noFill/>
        </p:spPr>
        <p:txBody>
          <a:bodyPr wrap="square" lIns="0" tIns="0" rIns="0" bIns="0" rtlCol="0">
            <a:spAutoFit/>
          </a:bodyPr>
          <a:lstStyle/>
          <a:p>
            <a:pPr defTabSz="932504">
              <a:lnSpc>
                <a:spcPct val="90000"/>
              </a:lnSpc>
              <a:spcBef>
                <a:spcPct val="20000"/>
              </a:spcBef>
              <a:buSzPct val="80000"/>
              <a:defRPr/>
            </a:pPr>
            <a:r>
              <a:rPr lang="en-US" sz="2448" kern="0" dirty="0">
                <a:gradFill>
                  <a:gsLst>
                    <a:gs pos="0">
                      <a:srgbClr val="292929">
                        <a:lumMod val="90000"/>
                        <a:lumOff val="10000"/>
                      </a:srgbClr>
                    </a:gs>
                    <a:gs pos="86000">
                      <a:srgbClr val="292929">
                        <a:lumMod val="90000"/>
                        <a:lumOff val="10000"/>
                      </a:srgbClr>
                    </a:gs>
                  </a:gsLst>
                  <a:lin ang="5400000" scaled="0"/>
                </a:gradFill>
                <a:latin typeface="Segoe UI"/>
              </a:rPr>
              <a:t>Subnets</a:t>
            </a:r>
          </a:p>
        </p:txBody>
      </p:sp>
      <p:pic>
        <p:nvPicPr>
          <p:cNvPr id="9" name="Picture 8">
            <a:extLst>
              <a:ext uri="{FF2B5EF4-FFF2-40B4-BE49-F238E27FC236}">
                <a16:creationId xmlns:a16="http://schemas.microsoft.com/office/drawing/2014/main" id="{6884ADB9-4386-4933-9016-1946440E5D74}"/>
              </a:ext>
            </a:extLst>
          </p:cNvPr>
          <p:cNvPicPr>
            <a:picLocks noChangeAspect="1"/>
          </p:cNvPicPr>
          <p:nvPr/>
        </p:nvPicPr>
        <p:blipFill>
          <a:blip r:embed="rId3"/>
          <a:stretch>
            <a:fillRect/>
          </a:stretch>
        </p:blipFill>
        <p:spPr>
          <a:xfrm>
            <a:off x="497348" y="3143147"/>
            <a:ext cx="2980337" cy="1371902"/>
          </a:xfrm>
          <a:prstGeom prst="rect">
            <a:avLst/>
          </a:prstGeom>
        </p:spPr>
      </p:pic>
      <p:pic>
        <p:nvPicPr>
          <p:cNvPr id="2" name="Picture 1"/>
          <p:cNvPicPr>
            <a:picLocks noChangeAspect="1"/>
          </p:cNvPicPr>
          <p:nvPr/>
        </p:nvPicPr>
        <p:blipFill>
          <a:blip r:embed="rId4"/>
          <a:stretch>
            <a:fillRect/>
          </a:stretch>
        </p:blipFill>
        <p:spPr>
          <a:xfrm>
            <a:off x="497347" y="4980740"/>
            <a:ext cx="9823838" cy="1396565"/>
          </a:xfrm>
          <a:prstGeom prst="rect">
            <a:avLst/>
          </a:prstGeom>
        </p:spPr>
      </p:pic>
    </p:spTree>
    <p:extLst>
      <p:ext uri="{BB962C8B-B14F-4D97-AF65-F5344CB8AC3E}">
        <p14:creationId xmlns:p14="http://schemas.microsoft.com/office/powerpoint/2010/main" val="1542124346"/>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6F354-3D0F-4BDA-80FA-C1C466854CFA}"/>
              </a:ext>
            </a:extLst>
          </p:cNvPr>
          <p:cNvSpPr>
            <a:spLocks noGrp="1"/>
          </p:cNvSpPr>
          <p:nvPr>
            <p:ph type="body" sz="quarter" idx="11"/>
          </p:nvPr>
        </p:nvSpPr>
        <p:spPr>
          <a:xfrm>
            <a:off x="353508" y="1643551"/>
            <a:ext cx="11727950" cy="4747876"/>
          </a:xfrm>
        </p:spPr>
        <p:txBody>
          <a:bodyPr/>
          <a:lstStyle/>
          <a:p>
            <a:r>
              <a:rPr lang="en-US" sz="2400" b="1" dirty="0"/>
              <a:t>No configuration </a:t>
            </a:r>
            <a:r>
              <a:rPr lang="en-US" sz="2400" dirty="0"/>
              <a:t>is required</a:t>
            </a:r>
          </a:p>
          <a:p>
            <a:r>
              <a:rPr lang="en-US" sz="2400" b="1" dirty="0"/>
              <a:t>Highly available</a:t>
            </a:r>
            <a:r>
              <a:rPr lang="en-US" sz="2400" dirty="0"/>
              <a:t> by design</a:t>
            </a:r>
          </a:p>
          <a:p>
            <a:r>
              <a:rPr lang="en-US" sz="2400" dirty="0"/>
              <a:t>Name resolution is provided between VMs in </a:t>
            </a:r>
            <a:r>
              <a:rPr lang="en-US" sz="2400" b="1" dirty="0"/>
              <a:t>ARM-based virtual networks </a:t>
            </a:r>
            <a:r>
              <a:rPr lang="en-US" sz="2400" dirty="0"/>
              <a:t>without need for the FQDN (*)</a:t>
            </a:r>
          </a:p>
          <a:p>
            <a:r>
              <a:rPr lang="en-US" sz="2400" dirty="0"/>
              <a:t>You can create the </a:t>
            </a:r>
            <a:r>
              <a:rPr lang="en-US" sz="2400" b="1" dirty="0"/>
              <a:t>hostnames </a:t>
            </a:r>
            <a:r>
              <a:rPr lang="en-US" sz="2400" dirty="0"/>
              <a:t>yourself</a:t>
            </a:r>
          </a:p>
          <a:p>
            <a:pPr marL="0" indent="0">
              <a:buNone/>
            </a:pPr>
            <a:endParaRPr lang="en-US" sz="2400" dirty="0"/>
          </a:p>
          <a:p>
            <a:pPr marL="0" indent="0" algn="ctr">
              <a:buNone/>
            </a:pPr>
            <a:r>
              <a:rPr lang="en-US" sz="2400" dirty="0"/>
              <a:t>(*) classic virtual networks require the FQDN when resolving names </a:t>
            </a:r>
          </a:p>
          <a:p>
            <a:pPr marL="0" indent="0" algn="ctr">
              <a:buNone/>
            </a:pPr>
            <a:r>
              <a:rPr lang="en-US" sz="2400" dirty="0"/>
              <a:t>in different cloud services </a:t>
            </a:r>
          </a:p>
        </p:txBody>
      </p:sp>
      <p:sp>
        <p:nvSpPr>
          <p:cNvPr id="3" name="Text Placeholder 2">
            <a:extLst>
              <a:ext uri="{FF2B5EF4-FFF2-40B4-BE49-F238E27FC236}">
                <a16:creationId xmlns:a16="http://schemas.microsoft.com/office/drawing/2014/main" id="{8CE8C1FC-6ED8-475D-B736-022884267443}"/>
              </a:ext>
            </a:extLst>
          </p:cNvPr>
          <p:cNvSpPr>
            <a:spLocks noGrp="1"/>
          </p:cNvSpPr>
          <p:nvPr>
            <p:ph type="body" sz="quarter" idx="10"/>
          </p:nvPr>
        </p:nvSpPr>
        <p:spPr/>
        <p:txBody>
          <a:bodyPr/>
          <a:lstStyle/>
          <a:p>
            <a:r>
              <a:rPr lang="en-US" dirty="0"/>
              <a:t>Built in DNS solution for Virtual Machines</a:t>
            </a:r>
          </a:p>
        </p:txBody>
      </p:sp>
      <p:sp>
        <p:nvSpPr>
          <p:cNvPr id="4" name="Title 3">
            <a:extLst>
              <a:ext uri="{FF2B5EF4-FFF2-40B4-BE49-F238E27FC236}">
                <a16:creationId xmlns:a16="http://schemas.microsoft.com/office/drawing/2014/main" id="{72559140-F673-429B-A138-A896174203B0}"/>
              </a:ext>
            </a:extLst>
          </p:cNvPr>
          <p:cNvSpPr>
            <a:spLocks noGrp="1"/>
          </p:cNvSpPr>
          <p:nvPr>
            <p:ph type="title"/>
          </p:nvPr>
        </p:nvSpPr>
        <p:spPr/>
        <p:txBody>
          <a:bodyPr/>
          <a:lstStyle/>
          <a:p>
            <a:r>
              <a:rPr lang="en-US" dirty="0"/>
              <a:t>Azure Provided Name Resolution</a:t>
            </a:r>
          </a:p>
        </p:txBody>
      </p:sp>
    </p:spTree>
    <p:extLst>
      <p:ext uri="{BB962C8B-B14F-4D97-AF65-F5344CB8AC3E}">
        <p14:creationId xmlns:p14="http://schemas.microsoft.com/office/powerpoint/2010/main" val="289714988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AF15AA0-182F-4D93-ACBC-33456D4088A7}"/>
              </a:ext>
            </a:extLst>
          </p:cNvPr>
          <p:cNvSpPr>
            <a:spLocks noGrp="1"/>
          </p:cNvSpPr>
          <p:nvPr>
            <p:ph type="body" sz="quarter" idx="11"/>
          </p:nvPr>
        </p:nvSpPr>
        <p:spPr>
          <a:xfrm>
            <a:off x="354257" y="1451392"/>
            <a:ext cx="11727950" cy="3982529"/>
          </a:xfrm>
        </p:spPr>
        <p:txBody>
          <a:bodyPr/>
          <a:lstStyle/>
          <a:p>
            <a:r>
              <a:rPr lang="en-US" sz="2400" dirty="0"/>
              <a:t>Specify DNS Servers at the </a:t>
            </a:r>
            <a:r>
              <a:rPr lang="en-US" sz="2400" b="1" dirty="0"/>
              <a:t>Virtual Network Level</a:t>
            </a:r>
          </a:p>
          <a:p>
            <a:pPr lvl="1">
              <a:buFont typeface="Segoe UI" panose="020B0502040204020203" pitchFamily="34" charset="0"/>
              <a:buChar char="-"/>
            </a:pPr>
            <a:r>
              <a:rPr lang="en-US" sz="1800" dirty="0"/>
              <a:t>Hosted in an Azure VM</a:t>
            </a:r>
          </a:p>
          <a:p>
            <a:pPr lvl="1">
              <a:buFont typeface="Segoe UI" panose="020B0502040204020203" pitchFamily="34" charset="0"/>
              <a:buChar char="-"/>
            </a:pPr>
            <a:r>
              <a:rPr lang="en-US" sz="1800" dirty="0"/>
              <a:t>External</a:t>
            </a:r>
          </a:p>
          <a:p>
            <a:pPr lvl="1">
              <a:buFont typeface="Segoe UI" panose="020B0502040204020203" pitchFamily="34" charset="0"/>
              <a:buChar char="-"/>
            </a:pPr>
            <a:r>
              <a:rPr lang="en-US" sz="1800" dirty="0"/>
              <a:t>On-Premises (with hybrid connection)</a:t>
            </a:r>
          </a:p>
          <a:p>
            <a:pPr marL="0" indent="0">
              <a:buNone/>
            </a:pPr>
            <a:endParaRPr lang="en-US" sz="2400" dirty="0"/>
          </a:p>
          <a:p>
            <a:r>
              <a:rPr lang="en-US" sz="2400" dirty="0"/>
              <a:t>Virtual Machines are assigned </a:t>
            </a:r>
            <a:r>
              <a:rPr lang="en-US" sz="2400" b="1" dirty="0"/>
              <a:t>specified DNS at boot</a:t>
            </a:r>
            <a:br>
              <a:rPr lang="en-US" sz="2400" dirty="0"/>
            </a:br>
            <a:r>
              <a:rPr lang="en-US" sz="2400" dirty="0"/>
              <a:t> </a:t>
            </a:r>
          </a:p>
          <a:p>
            <a:r>
              <a:rPr lang="en-US" sz="2400" dirty="0"/>
              <a:t>If DNS is added </a:t>
            </a:r>
            <a:r>
              <a:rPr lang="en-US" sz="2400" b="1" dirty="0"/>
              <a:t>after</a:t>
            </a:r>
            <a:r>
              <a:rPr lang="en-US" sz="2400" dirty="0"/>
              <a:t> a virtual machine is running,</a:t>
            </a:r>
            <a:br>
              <a:rPr lang="en-US" sz="2400" dirty="0"/>
            </a:br>
            <a:r>
              <a:rPr lang="en-US" sz="2400" dirty="0"/>
              <a:t>a </a:t>
            </a:r>
            <a:r>
              <a:rPr lang="en-US" sz="2400" b="1" dirty="0"/>
              <a:t>reboot</a:t>
            </a:r>
            <a:r>
              <a:rPr lang="en-US" sz="2400" dirty="0"/>
              <a:t> is required for assignment.</a:t>
            </a:r>
          </a:p>
          <a:p>
            <a:endParaRPr lang="en-US" sz="2400" dirty="0"/>
          </a:p>
        </p:txBody>
      </p:sp>
      <p:sp>
        <p:nvSpPr>
          <p:cNvPr id="3" name="Text Placeholder 2">
            <a:extLst>
              <a:ext uri="{FF2B5EF4-FFF2-40B4-BE49-F238E27FC236}">
                <a16:creationId xmlns:a16="http://schemas.microsoft.com/office/drawing/2014/main" id="{3F43BCA8-2F63-41C5-A091-0717C4AA505D}"/>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7F0D6A6F-FDB2-4EE3-B7C4-FA4331020235}"/>
              </a:ext>
            </a:extLst>
          </p:cNvPr>
          <p:cNvSpPr>
            <a:spLocks noGrp="1"/>
          </p:cNvSpPr>
          <p:nvPr>
            <p:ph type="title"/>
          </p:nvPr>
        </p:nvSpPr>
        <p:spPr/>
        <p:txBody>
          <a:bodyPr/>
          <a:lstStyle/>
          <a:p>
            <a:r>
              <a:rPr lang="en-US" dirty="0"/>
              <a:t>Bring your own DNS</a:t>
            </a:r>
          </a:p>
        </p:txBody>
      </p:sp>
      <p:grpSp>
        <p:nvGrpSpPr>
          <p:cNvPr id="5" name="Group 4">
            <a:extLst>
              <a:ext uri="{FF2B5EF4-FFF2-40B4-BE49-F238E27FC236}">
                <a16:creationId xmlns:a16="http://schemas.microsoft.com/office/drawing/2014/main" id="{1A5FE094-CFF4-4F4E-941B-505367D8B4A1}"/>
              </a:ext>
            </a:extLst>
          </p:cNvPr>
          <p:cNvGrpSpPr/>
          <p:nvPr/>
        </p:nvGrpSpPr>
        <p:grpSpPr>
          <a:xfrm>
            <a:off x="8150081" y="2521634"/>
            <a:ext cx="3587150" cy="4052426"/>
            <a:chOff x="7581900" y="1609377"/>
            <a:chExt cx="3587608" cy="4052943"/>
          </a:xfrm>
        </p:grpSpPr>
        <p:sp>
          <p:nvSpPr>
            <p:cNvPr id="6" name="Rectangle: Rounded Corners 5">
              <a:extLst>
                <a:ext uri="{FF2B5EF4-FFF2-40B4-BE49-F238E27FC236}">
                  <a16:creationId xmlns:a16="http://schemas.microsoft.com/office/drawing/2014/main" id="{486B5C41-EF94-468A-A297-F9FA581AE72C}"/>
                </a:ext>
              </a:extLst>
            </p:cNvPr>
            <p:cNvSpPr/>
            <p:nvPr/>
          </p:nvSpPr>
          <p:spPr bwMode="auto">
            <a:xfrm>
              <a:off x="9447711" y="2534684"/>
              <a:ext cx="1361917" cy="2714625"/>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400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7" name="Rectangle: Rounded Corners 6">
              <a:extLst>
                <a:ext uri="{FF2B5EF4-FFF2-40B4-BE49-F238E27FC236}">
                  <a16:creationId xmlns:a16="http://schemas.microsoft.com/office/drawing/2014/main" id="{C2A0239E-210B-4B32-8A9E-CD8D4EC52195}"/>
                </a:ext>
              </a:extLst>
            </p:cNvPr>
            <p:cNvSpPr/>
            <p:nvPr/>
          </p:nvSpPr>
          <p:spPr bwMode="auto">
            <a:xfrm>
              <a:off x="7880883" y="2534684"/>
              <a:ext cx="1361917" cy="2714625"/>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400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8" name="Rectangle 7">
              <a:extLst>
                <a:ext uri="{FF2B5EF4-FFF2-40B4-BE49-F238E27FC236}">
                  <a16:creationId xmlns:a16="http://schemas.microsoft.com/office/drawing/2014/main" id="{919F063D-ECF8-4A1F-A7C1-7A60E4AF23DE}"/>
                </a:ext>
              </a:extLst>
            </p:cNvPr>
            <p:cNvSpPr/>
            <p:nvPr/>
          </p:nvSpPr>
          <p:spPr bwMode="auto">
            <a:xfrm>
              <a:off x="7581900" y="1609377"/>
              <a:ext cx="3587608" cy="4052943"/>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6" tIns="34269" rIns="68536" bIns="34269" numCol="1" rtlCol="0" anchor="ctr" anchorCtr="0" compatLnSpc="1">
              <a:prstTxWarp prst="textNoShape">
                <a:avLst/>
              </a:prstTxWarp>
            </a:bodyPr>
            <a:lstStyle/>
            <a:p>
              <a:pPr algn="ctr" defTabSz="685175" fontAlgn="base">
                <a:spcBef>
                  <a:spcPct val="0"/>
                </a:spcBef>
                <a:spcAft>
                  <a:spcPct val="0"/>
                </a:spcAft>
                <a:defRPr/>
              </a:pPr>
              <a:endParaRPr lang="en-US" sz="1700" kern="0" dirty="0">
                <a:solidFill>
                  <a:srgbClr val="5F5F5F"/>
                </a:solidFill>
              </a:endParaRPr>
            </a:p>
          </p:txBody>
        </p:sp>
        <p:sp>
          <p:nvSpPr>
            <p:cNvPr id="9" name="TextBox 8">
              <a:extLst>
                <a:ext uri="{FF2B5EF4-FFF2-40B4-BE49-F238E27FC236}">
                  <a16:creationId xmlns:a16="http://schemas.microsoft.com/office/drawing/2014/main" id="{6E15EE79-30ED-422F-8ACA-014CE50CF0E5}"/>
                </a:ext>
              </a:extLst>
            </p:cNvPr>
            <p:cNvSpPr txBox="1"/>
            <p:nvPr/>
          </p:nvSpPr>
          <p:spPr>
            <a:xfrm>
              <a:off x="7689992" y="1677454"/>
              <a:ext cx="3479516" cy="667875"/>
            </a:xfrm>
            <a:prstGeom prst="rect">
              <a:avLst/>
            </a:prstGeom>
            <a:noFill/>
          </p:spPr>
          <p:txBody>
            <a:bodyPr wrap="square" lIns="0" tIns="0" rIns="0" bIns="0" rtlCol="0">
              <a:spAutoFit/>
            </a:bodyPr>
            <a:lstStyle/>
            <a:p>
              <a:pPr defTabSz="914309">
                <a:lnSpc>
                  <a:spcPct val="90000"/>
                </a:lnSpc>
                <a:spcBef>
                  <a:spcPct val="20000"/>
                </a:spcBef>
                <a:buSzPct val="80000"/>
                <a:defRPr/>
              </a:pPr>
              <a:r>
                <a:rPr lang="en-US" sz="1400" b="1" kern="0" dirty="0">
                  <a:gradFill>
                    <a:gsLst>
                      <a:gs pos="0">
                        <a:srgbClr val="292929">
                          <a:lumMod val="90000"/>
                          <a:lumOff val="10000"/>
                        </a:srgbClr>
                      </a:gs>
                      <a:gs pos="86000">
                        <a:srgbClr val="292929">
                          <a:lumMod val="90000"/>
                          <a:lumOff val="10000"/>
                        </a:srgbClr>
                      </a:gs>
                    </a:gsLst>
                    <a:lin ang="5400000" scaled="0"/>
                  </a:gradFill>
                </a:rPr>
                <a:t>Virtual Network</a:t>
              </a:r>
            </a:p>
            <a:p>
              <a:pPr defTabSz="914309">
                <a:lnSpc>
                  <a:spcPct val="90000"/>
                </a:lnSpc>
                <a:spcBef>
                  <a:spcPct val="20000"/>
                </a:spcBef>
                <a:buSzPct val="80000"/>
                <a:defRPr/>
              </a:pPr>
              <a:r>
                <a:rPr lang="en-US" sz="1400" kern="0" dirty="0">
                  <a:gradFill>
                    <a:gsLst>
                      <a:gs pos="0">
                        <a:srgbClr val="292929">
                          <a:lumMod val="90000"/>
                          <a:lumOff val="10000"/>
                        </a:srgbClr>
                      </a:gs>
                      <a:gs pos="86000">
                        <a:srgbClr val="292929">
                          <a:lumMod val="90000"/>
                          <a:lumOff val="10000"/>
                        </a:srgbClr>
                      </a:gs>
                    </a:gsLst>
                    <a:lin ang="5400000" scaled="0"/>
                  </a:gradFill>
                </a:rPr>
                <a:t>Address Space: 10.0.0.0/16</a:t>
              </a:r>
            </a:p>
            <a:p>
              <a:pPr defTabSz="914309">
                <a:lnSpc>
                  <a:spcPct val="90000"/>
                </a:lnSpc>
                <a:spcBef>
                  <a:spcPct val="20000"/>
                </a:spcBef>
                <a:buSzPct val="80000"/>
                <a:defRPr/>
              </a:pPr>
              <a:r>
                <a:rPr lang="en-US" sz="1400" kern="0" dirty="0">
                  <a:gradFill>
                    <a:gsLst>
                      <a:gs pos="0">
                        <a:srgbClr val="292929">
                          <a:lumMod val="90000"/>
                          <a:lumOff val="10000"/>
                        </a:srgbClr>
                      </a:gs>
                      <a:gs pos="86000">
                        <a:srgbClr val="292929">
                          <a:lumMod val="90000"/>
                          <a:lumOff val="10000"/>
                        </a:srgbClr>
                      </a:gs>
                    </a:gsLst>
                    <a:lin ang="5400000" scaled="0"/>
                  </a:gradFill>
                </a:rPr>
                <a:t>DNS: 10.0.1.100 &amp; 10.0.1.101</a:t>
              </a:r>
            </a:p>
          </p:txBody>
        </p:sp>
        <p:sp>
          <p:nvSpPr>
            <p:cNvPr id="10" name="Rectangle 9">
              <a:extLst>
                <a:ext uri="{FF2B5EF4-FFF2-40B4-BE49-F238E27FC236}">
                  <a16:creationId xmlns:a16="http://schemas.microsoft.com/office/drawing/2014/main" id="{2398E4A1-7E24-46A2-A348-BE8A5D9BCBC2}"/>
                </a:ext>
              </a:extLst>
            </p:cNvPr>
            <p:cNvSpPr/>
            <p:nvPr/>
          </p:nvSpPr>
          <p:spPr bwMode="auto">
            <a:xfrm>
              <a:off x="9766673" y="3407515"/>
              <a:ext cx="723996"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IIS-VM-01</a:t>
              </a:r>
            </a:p>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10.0.2.4</a:t>
              </a:r>
            </a:p>
          </p:txBody>
        </p:sp>
        <p:sp>
          <p:nvSpPr>
            <p:cNvPr id="11" name="Rectangle 10">
              <a:extLst>
                <a:ext uri="{FF2B5EF4-FFF2-40B4-BE49-F238E27FC236}">
                  <a16:creationId xmlns:a16="http://schemas.microsoft.com/office/drawing/2014/main" id="{A70E1050-8338-45E3-BD04-AFD448FE0C51}"/>
                </a:ext>
              </a:extLst>
            </p:cNvPr>
            <p:cNvSpPr/>
            <p:nvPr/>
          </p:nvSpPr>
          <p:spPr bwMode="auto">
            <a:xfrm>
              <a:off x="9766673" y="4692014"/>
              <a:ext cx="723996"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IIS-VM-02</a:t>
              </a:r>
            </a:p>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10.0.2.5</a:t>
              </a:r>
            </a:p>
          </p:txBody>
        </p:sp>
        <p:pic>
          <p:nvPicPr>
            <p:cNvPr id="12" name="Picture 11">
              <a:extLst>
                <a:ext uri="{FF2B5EF4-FFF2-40B4-BE49-F238E27FC236}">
                  <a16:creationId xmlns:a16="http://schemas.microsoft.com/office/drawing/2014/main" id="{DDD626D2-E061-44D4-9AE0-04FA59C9FDB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1141" y="2649364"/>
              <a:ext cx="780290" cy="780290"/>
            </a:xfrm>
            <a:prstGeom prst="rect">
              <a:avLst/>
            </a:prstGeom>
          </p:spPr>
        </p:pic>
        <p:pic>
          <p:nvPicPr>
            <p:cNvPr id="13" name="Picture 12">
              <a:extLst>
                <a:ext uri="{FF2B5EF4-FFF2-40B4-BE49-F238E27FC236}">
                  <a16:creationId xmlns:a16="http://schemas.microsoft.com/office/drawing/2014/main" id="{F43547C6-8EF5-461A-ADFE-ABE4456C61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1141" y="3891315"/>
              <a:ext cx="780290" cy="780290"/>
            </a:xfrm>
            <a:prstGeom prst="rect">
              <a:avLst/>
            </a:prstGeom>
          </p:spPr>
        </p:pic>
        <p:pic>
          <p:nvPicPr>
            <p:cNvPr id="14" name="Picture 13">
              <a:extLst>
                <a:ext uri="{FF2B5EF4-FFF2-40B4-BE49-F238E27FC236}">
                  <a16:creationId xmlns:a16="http://schemas.microsoft.com/office/drawing/2014/main" id="{04233CEF-A243-4451-9D08-CBCAA0B231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20952" y="1830439"/>
              <a:ext cx="598755" cy="598755"/>
            </a:xfrm>
            <a:prstGeom prst="rect">
              <a:avLst/>
            </a:prstGeom>
          </p:spPr>
        </p:pic>
        <p:sp>
          <p:nvSpPr>
            <p:cNvPr id="15" name="Rectangle 14">
              <a:extLst>
                <a:ext uri="{FF2B5EF4-FFF2-40B4-BE49-F238E27FC236}">
                  <a16:creationId xmlns:a16="http://schemas.microsoft.com/office/drawing/2014/main" id="{54B35C35-900F-40A4-8101-2CAC407EF890}"/>
                </a:ext>
              </a:extLst>
            </p:cNvPr>
            <p:cNvSpPr/>
            <p:nvPr/>
          </p:nvSpPr>
          <p:spPr bwMode="auto">
            <a:xfrm>
              <a:off x="8176818" y="3429631"/>
              <a:ext cx="767283"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AD-VM-01</a:t>
              </a:r>
            </a:p>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10.0.1.100</a:t>
              </a:r>
            </a:p>
          </p:txBody>
        </p:sp>
        <p:sp>
          <p:nvSpPr>
            <p:cNvPr id="16" name="Rectangle 15">
              <a:extLst>
                <a:ext uri="{FF2B5EF4-FFF2-40B4-BE49-F238E27FC236}">
                  <a16:creationId xmlns:a16="http://schemas.microsoft.com/office/drawing/2014/main" id="{B99330D9-8618-4BDF-B96A-F1C1014AD4E8}"/>
                </a:ext>
              </a:extLst>
            </p:cNvPr>
            <p:cNvSpPr/>
            <p:nvPr/>
          </p:nvSpPr>
          <p:spPr bwMode="auto">
            <a:xfrm>
              <a:off x="8176818" y="4696921"/>
              <a:ext cx="767283"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AD-VM-02</a:t>
              </a:r>
            </a:p>
            <a:p>
              <a:pPr algn="ctr" defTabSz="912667" fontAlgn="base">
                <a:spcBef>
                  <a:spcPct val="0"/>
                </a:spcBef>
                <a:spcAft>
                  <a:spcPct val="0"/>
                </a:spcAft>
                <a:defRPr/>
              </a:pPr>
              <a:r>
                <a:rPr lang="en-US" sz="1200" b="1" kern="0" dirty="0">
                  <a:ln>
                    <a:solidFill>
                      <a:schemeClr val="bg1">
                        <a:alpha val="0"/>
                      </a:schemeClr>
                    </a:solidFill>
                  </a:ln>
                  <a:solidFill>
                    <a:schemeClr val="bg1">
                      <a:alpha val="99000"/>
                    </a:schemeClr>
                  </a:solidFill>
                </a:rPr>
                <a:t>10.0.1.101</a:t>
              </a:r>
            </a:p>
          </p:txBody>
        </p:sp>
        <p:pic>
          <p:nvPicPr>
            <p:cNvPr id="17" name="Picture 16">
              <a:extLst>
                <a:ext uri="{FF2B5EF4-FFF2-40B4-BE49-F238E27FC236}">
                  <a16:creationId xmlns:a16="http://schemas.microsoft.com/office/drawing/2014/main" id="{B3AE7A5E-0ADF-413E-84B0-1B63ECDEC6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8660" y="2651573"/>
              <a:ext cx="780290" cy="780290"/>
            </a:xfrm>
            <a:prstGeom prst="rect">
              <a:avLst/>
            </a:prstGeom>
          </p:spPr>
        </p:pic>
        <p:pic>
          <p:nvPicPr>
            <p:cNvPr id="18" name="Picture 17">
              <a:extLst>
                <a:ext uri="{FF2B5EF4-FFF2-40B4-BE49-F238E27FC236}">
                  <a16:creationId xmlns:a16="http://schemas.microsoft.com/office/drawing/2014/main" id="{8DB814E6-ACEF-4201-A691-633167B61C5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38391" y="3891315"/>
              <a:ext cx="780290" cy="780290"/>
            </a:xfrm>
            <a:prstGeom prst="rect">
              <a:avLst/>
            </a:prstGeom>
          </p:spPr>
        </p:pic>
        <p:sp>
          <p:nvSpPr>
            <p:cNvPr id="19" name="Rectangle 18">
              <a:extLst>
                <a:ext uri="{FF2B5EF4-FFF2-40B4-BE49-F238E27FC236}">
                  <a16:creationId xmlns:a16="http://schemas.microsoft.com/office/drawing/2014/main" id="{3C531D88-A5A3-46E9-B6D6-B3447CAD519B}"/>
                </a:ext>
              </a:extLst>
            </p:cNvPr>
            <p:cNvSpPr/>
            <p:nvPr/>
          </p:nvSpPr>
          <p:spPr bwMode="auto">
            <a:xfrm>
              <a:off x="9532469" y="5196404"/>
              <a:ext cx="1192133"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kern="0" dirty="0">
                  <a:ln>
                    <a:solidFill>
                      <a:schemeClr val="bg1">
                        <a:alpha val="0"/>
                      </a:schemeClr>
                    </a:solidFill>
                  </a:ln>
                  <a:solidFill>
                    <a:schemeClr val="tx1">
                      <a:alpha val="99000"/>
                    </a:schemeClr>
                  </a:solidFill>
                </a:rPr>
                <a:t>Subnet: WEB</a:t>
              </a:r>
            </a:p>
            <a:p>
              <a:pPr algn="ctr" defTabSz="912667" fontAlgn="base">
                <a:spcBef>
                  <a:spcPct val="0"/>
                </a:spcBef>
                <a:spcAft>
                  <a:spcPct val="0"/>
                </a:spcAft>
                <a:defRPr/>
              </a:pPr>
              <a:r>
                <a:rPr lang="en-US" sz="1200" kern="0" dirty="0">
                  <a:ln>
                    <a:solidFill>
                      <a:schemeClr val="bg1">
                        <a:alpha val="0"/>
                      </a:schemeClr>
                    </a:solidFill>
                  </a:ln>
                  <a:solidFill>
                    <a:schemeClr val="tx1">
                      <a:alpha val="99000"/>
                    </a:schemeClr>
                  </a:solidFill>
                </a:rPr>
                <a:t>CIDR: 10.0.2.0/24</a:t>
              </a:r>
            </a:p>
          </p:txBody>
        </p:sp>
        <p:sp>
          <p:nvSpPr>
            <p:cNvPr id="20" name="Rectangle 19">
              <a:extLst>
                <a:ext uri="{FF2B5EF4-FFF2-40B4-BE49-F238E27FC236}">
                  <a16:creationId xmlns:a16="http://schemas.microsoft.com/office/drawing/2014/main" id="{2BD2B7B8-A99C-4EA9-8A05-4D783FDF4309}"/>
                </a:ext>
              </a:extLst>
            </p:cNvPr>
            <p:cNvSpPr/>
            <p:nvPr/>
          </p:nvSpPr>
          <p:spPr bwMode="auto">
            <a:xfrm>
              <a:off x="7964394" y="5185626"/>
              <a:ext cx="1192133" cy="46170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defRPr/>
              </a:pPr>
              <a:r>
                <a:rPr lang="en-US" sz="1200" kern="0" dirty="0">
                  <a:ln>
                    <a:solidFill>
                      <a:schemeClr val="bg1">
                        <a:alpha val="0"/>
                      </a:schemeClr>
                    </a:solidFill>
                  </a:ln>
                  <a:solidFill>
                    <a:schemeClr val="tx1">
                      <a:alpha val="99000"/>
                    </a:schemeClr>
                  </a:solidFill>
                </a:rPr>
                <a:t>Subnet: AD</a:t>
              </a:r>
            </a:p>
            <a:p>
              <a:pPr algn="ctr" defTabSz="912667" fontAlgn="base">
                <a:spcBef>
                  <a:spcPct val="0"/>
                </a:spcBef>
                <a:spcAft>
                  <a:spcPct val="0"/>
                </a:spcAft>
                <a:defRPr/>
              </a:pPr>
              <a:r>
                <a:rPr lang="en-US" sz="1200" kern="0" dirty="0">
                  <a:ln>
                    <a:solidFill>
                      <a:schemeClr val="bg1">
                        <a:alpha val="0"/>
                      </a:schemeClr>
                    </a:solidFill>
                  </a:ln>
                  <a:solidFill>
                    <a:schemeClr val="tx1">
                      <a:alpha val="99000"/>
                    </a:schemeClr>
                  </a:solidFill>
                </a:rPr>
                <a:t>CIDR: 10.0.1.0/24</a:t>
              </a:r>
            </a:p>
          </p:txBody>
        </p:sp>
      </p:grpSp>
      <p:pic>
        <p:nvPicPr>
          <p:cNvPr id="21" name="Snagit_PPTC15F">
            <a:extLst>
              <a:ext uri="{FF2B5EF4-FFF2-40B4-BE49-F238E27FC236}">
                <a16:creationId xmlns:a16="http://schemas.microsoft.com/office/drawing/2014/main" id="{499B9860-4E55-46C9-8483-7FEE83A79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7606" y="545510"/>
            <a:ext cx="4122702" cy="1826573"/>
          </a:xfrm>
          <a:prstGeom prst="rect">
            <a:avLst/>
          </a:prstGeom>
        </p:spPr>
      </p:pic>
    </p:spTree>
    <p:extLst>
      <p:ext uri="{BB962C8B-B14F-4D97-AF65-F5344CB8AC3E}">
        <p14:creationId xmlns:p14="http://schemas.microsoft.com/office/powerpoint/2010/main" val="427538372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8B1575-7CB8-42F0-8177-12CC30550B79}"/>
              </a:ext>
            </a:extLst>
          </p:cNvPr>
          <p:cNvSpPr>
            <a:spLocks noGrp="1"/>
          </p:cNvSpPr>
          <p:nvPr>
            <p:ph type="body" sz="quarter" idx="11"/>
          </p:nvPr>
        </p:nvSpPr>
        <p:spPr>
          <a:xfrm>
            <a:off x="354257" y="1834642"/>
            <a:ext cx="11727950" cy="4795540"/>
          </a:xfrm>
        </p:spPr>
        <p:txBody>
          <a:bodyPr/>
          <a:lstStyle/>
          <a:p>
            <a:pPr>
              <a:spcAft>
                <a:spcPts val="600"/>
              </a:spcAft>
            </a:pPr>
            <a:r>
              <a:rPr lang="en-US" sz="2400" dirty="0"/>
              <a:t>A </a:t>
            </a:r>
            <a:r>
              <a:rPr lang="en-US" sz="2400" b="1" dirty="0"/>
              <a:t>public IP </a:t>
            </a:r>
            <a:r>
              <a:rPr lang="en-US" sz="2400" dirty="0"/>
              <a:t>can be assigned directly to a </a:t>
            </a:r>
            <a:br>
              <a:rPr lang="en-US" sz="2400" dirty="0"/>
            </a:br>
            <a:r>
              <a:rPr lang="en-US" sz="2400" b="1" dirty="0"/>
              <a:t>network interface </a:t>
            </a:r>
            <a:r>
              <a:rPr lang="en-US" sz="2400" dirty="0"/>
              <a:t>or to a </a:t>
            </a:r>
            <a:r>
              <a:rPr lang="en-US" sz="2400" b="1" dirty="0"/>
              <a:t>load balancer</a:t>
            </a:r>
            <a:endParaRPr lang="en-US" sz="2400" dirty="0"/>
          </a:p>
          <a:p>
            <a:pPr>
              <a:spcAft>
                <a:spcPts val="600"/>
              </a:spcAft>
            </a:pPr>
            <a:r>
              <a:rPr lang="en-US" sz="2400" dirty="0"/>
              <a:t>Supports </a:t>
            </a:r>
            <a:r>
              <a:rPr lang="en-US" sz="2400" b="1" dirty="0"/>
              <a:t>static</a:t>
            </a:r>
            <a:r>
              <a:rPr lang="en-US" sz="2400" dirty="0"/>
              <a:t> (reserved) or </a:t>
            </a:r>
            <a:r>
              <a:rPr lang="en-US" sz="2400" b="1" dirty="0"/>
              <a:t>dynamic</a:t>
            </a:r>
            <a:r>
              <a:rPr lang="en-US" sz="2400" dirty="0"/>
              <a:t> assignment</a:t>
            </a:r>
          </a:p>
          <a:p>
            <a:pPr>
              <a:spcAft>
                <a:spcPts val="600"/>
              </a:spcAft>
            </a:pPr>
            <a:r>
              <a:rPr lang="en-US" sz="2400" dirty="0"/>
              <a:t>Optionally supports specifying a </a:t>
            </a:r>
            <a:r>
              <a:rPr lang="en-US" sz="2400" b="1" dirty="0"/>
              <a:t>DNS label</a:t>
            </a:r>
            <a:endParaRPr lang="en-US" sz="2400" dirty="0"/>
          </a:p>
          <a:p>
            <a:pPr>
              <a:spcAft>
                <a:spcPts val="600"/>
              </a:spcAft>
            </a:pPr>
            <a:r>
              <a:rPr lang="en-US" sz="2400" dirty="0"/>
              <a:t>Configurable </a:t>
            </a:r>
            <a:r>
              <a:rPr lang="en-US" sz="2400" b="1" dirty="0"/>
              <a:t>idle timeout </a:t>
            </a:r>
            <a:endParaRPr lang="en-US" sz="2400" dirty="0"/>
          </a:p>
          <a:p>
            <a:pPr>
              <a:spcAft>
                <a:spcPts val="600"/>
              </a:spcAft>
            </a:pPr>
            <a:r>
              <a:rPr lang="en-US" sz="2400" dirty="0"/>
              <a:t>Reservation cost is free for the first </a:t>
            </a:r>
            <a:r>
              <a:rPr lang="en-US" sz="2400" b="1" dirty="0"/>
              <a:t>5 static IPs</a:t>
            </a:r>
          </a:p>
          <a:p>
            <a:pPr lvl="1">
              <a:spcAft>
                <a:spcPts val="600"/>
              </a:spcAft>
            </a:pPr>
            <a:r>
              <a:rPr lang="en-US" sz="2000" dirty="0"/>
              <a:t>Usage fee applies</a:t>
            </a:r>
          </a:p>
          <a:p>
            <a:pPr marL="0" indent="0">
              <a:buNone/>
            </a:pPr>
            <a:endParaRPr lang="en-US" sz="2400" dirty="0"/>
          </a:p>
          <a:p>
            <a:endParaRPr lang="en-US" sz="2400" dirty="0"/>
          </a:p>
        </p:txBody>
      </p:sp>
      <p:sp>
        <p:nvSpPr>
          <p:cNvPr id="3" name="Text Placeholder 2">
            <a:extLst>
              <a:ext uri="{FF2B5EF4-FFF2-40B4-BE49-F238E27FC236}">
                <a16:creationId xmlns:a16="http://schemas.microsoft.com/office/drawing/2014/main" id="{4B43D8B2-0FB4-47BB-BF59-691E17BA4F54}"/>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8FB66A1C-C0CE-4604-A370-B8994CD637DC}"/>
              </a:ext>
            </a:extLst>
          </p:cNvPr>
          <p:cNvSpPr>
            <a:spLocks noGrp="1"/>
          </p:cNvSpPr>
          <p:nvPr>
            <p:ph type="title"/>
          </p:nvPr>
        </p:nvSpPr>
        <p:spPr/>
        <p:txBody>
          <a:bodyPr/>
          <a:lstStyle/>
          <a:p>
            <a:r>
              <a:rPr lang="en-US" dirty="0"/>
              <a:t>Public IP Address Assignment</a:t>
            </a:r>
          </a:p>
        </p:txBody>
      </p:sp>
      <p:sp>
        <p:nvSpPr>
          <p:cNvPr id="5" name="Rectangle 4">
            <a:extLst>
              <a:ext uri="{FF2B5EF4-FFF2-40B4-BE49-F238E27FC236}">
                <a16:creationId xmlns:a16="http://schemas.microsoft.com/office/drawing/2014/main" id="{EA009FE9-1ED2-4C47-ACFA-4A123036CEF7}"/>
              </a:ext>
            </a:extLst>
          </p:cNvPr>
          <p:cNvSpPr/>
          <p:nvPr/>
        </p:nvSpPr>
        <p:spPr bwMode="auto">
          <a:xfrm rot="16200000">
            <a:off x="9890852" y="4427097"/>
            <a:ext cx="2021047" cy="1539780"/>
          </a:xfrm>
          <a:prstGeom prst="rect">
            <a:avLst/>
          </a:prstGeom>
          <a:solidFill>
            <a:schemeClr val="bg1"/>
          </a:solidFill>
          <a:ln w="25400">
            <a:solidFill>
              <a:srgbClr val="00AEEF"/>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505" fontAlgn="base">
              <a:spcBef>
                <a:spcPct val="0"/>
              </a:spcBef>
              <a:spcAft>
                <a:spcPct val="0"/>
              </a:spcAft>
              <a:defRPr/>
            </a:pPr>
            <a:endParaRPr lang="en-US" sz="1650" kern="0" dirty="0">
              <a:gradFill>
                <a:gsLst>
                  <a:gs pos="0">
                    <a:srgbClr val="FFFFFF"/>
                  </a:gs>
                  <a:gs pos="100000">
                    <a:srgbClr val="FFFFFF"/>
                  </a:gs>
                </a:gsLst>
                <a:lin ang="5400000" scaled="0"/>
              </a:gradFill>
            </a:endParaRPr>
          </a:p>
        </p:txBody>
      </p:sp>
      <p:pic>
        <p:nvPicPr>
          <p:cNvPr id="6" name="Picture 5">
            <a:extLst>
              <a:ext uri="{FF2B5EF4-FFF2-40B4-BE49-F238E27FC236}">
                <a16:creationId xmlns:a16="http://schemas.microsoft.com/office/drawing/2014/main" id="{7924B805-B413-41FE-9573-4E6A96681552}"/>
              </a:ext>
            </a:extLst>
          </p:cNvPr>
          <p:cNvPicPr>
            <a:picLocks noChangeAspect="1"/>
          </p:cNvPicPr>
          <p:nvPr/>
        </p:nvPicPr>
        <p:blipFill>
          <a:blip r:embed="rId3">
            <a:duotone>
              <a:prstClr val="black"/>
              <a:srgbClr val="FF0000">
                <a:tint val="45000"/>
                <a:satMod val="400000"/>
              </a:srgbClr>
            </a:duotone>
          </a:blip>
          <a:stretch>
            <a:fillRect/>
          </a:stretch>
        </p:blipFill>
        <p:spPr>
          <a:xfrm rot="16200000">
            <a:off x="9605330" y="4966264"/>
            <a:ext cx="579813" cy="387507"/>
          </a:xfrm>
          <a:prstGeom prst="rect">
            <a:avLst/>
          </a:prstGeom>
        </p:spPr>
      </p:pic>
      <p:pic>
        <p:nvPicPr>
          <p:cNvPr id="7" name="Picture 6">
            <a:extLst>
              <a:ext uri="{FF2B5EF4-FFF2-40B4-BE49-F238E27FC236}">
                <a16:creationId xmlns:a16="http://schemas.microsoft.com/office/drawing/2014/main" id="{7A06C211-AC73-41CC-85CC-4BB0CF5EC1F6}"/>
              </a:ext>
            </a:extLst>
          </p:cNvPr>
          <p:cNvPicPr>
            <a:picLocks noChangeAspect="1"/>
          </p:cNvPicPr>
          <p:nvPr/>
        </p:nvPicPr>
        <p:blipFill>
          <a:blip r:embed="rId4"/>
          <a:stretch>
            <a:fillRect/>
          </a:stretch>
        </p:blipFill>
        <p:spPr>
          <a:xfrm>
            <a:off x="10476496" y="4350461"/>
            <a:ext cx="727335" cy="581207"/>
          </a:xfrm>
          <a:prstGeom prst="rect">
            <a:avLst/>
          </a:prstGeom>
        </p:spPr>
      </p:pic>
      <p:cxnSp>
        <p:nvCxnSpPr>
          <p:cNvPr id="8" name="Straight Arrow Connector 7">
            <a:extLst>
              <a:ext uri="{FF2B5EF4-FFF2-40B4-BE49-F238E27FC236}">
                <a16:creationId xmlns:a16="http://schemas.microsoft.com/office/drawing/2014/main" id="{FB92BAA9-1A21-4314-A4C3-F4C75334CC8A}"/>
              </a:ext>
            </a:extLst>
          </p:cNvPr>
          <p:cNvCxnSpPr>
            <a:stCxn id="5" idx="0"/>
            <a:endCxn id="7" idx="1"/>
          </p:cNvCxnSpPr>
          <p:nvPr/>
        </p:nvCxnSpPr>
        <p:spPr>
          <a:xfrm flipV="1">
            <a:off x="10131485" y="4641064"/>
            <a:ext cx="345013" cy="55592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FCB3008-ADE5-4048-B817-666BA3337838}"/>
              </a:ext>
            </a:extLst>
          </p:cNvPr>
          <p:cNvCxnSpPr>
            <a:stCxn id="5" idx="0"/>
            <a:endCxn id="15" idx="1"/>
          </p:cNvCxnSpPr>
          <p:nvPr/>
        </p:nvCxnSpPr>
        <p:spPr>
          <a:xfrm>
            <a:off x="10131482" y="5196985"/>
            <a:ext cx="392804" cy="533772"/>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854824CB-78E1-43D7-B5C2-163ACD238350}"/>
              </a:ext>
            </a:extLst>
          </p:cNvPr>
          <p:cNvSpPr/>
          <p:nvPr/>
        </p:nvSpPr>
        <p:spPr bwMode="auto">
          <a:xfrm>
            <a:off x="10680042" y="4902067"/>
            <a:ext cx="365797" cy="253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34286" tIns="34285" rIns="34286" bIns="34285" numCol="1" rtlCol="0" anchor="ctr" anchorCtr="0" compatLnSpc="1">
            <a:prstTxWarp prst="textNoShape">
              <a:avLst/>
            </a:prstTxWarp>
            <a:spAutoFit/>
          </a:bodyPr>
          <a:lstStyle/>
          <a:p>
            <a:pPr algn="ctr" defTabSz="684501" fontAlgn="base">
              <a:spcBef>
                <a:spcPct val="0"/>
              </a:spcBef>
              <a:spcAft>
                <a:spcPct val="0"/>
              </a:spcAft>
              <a:defRPr/>
            </a:pPr>
            <a:r>
              <a:rPr lang="en-US" sz="1200" kern="0" dirty="0">
                <a:ln>
                  <a:solidFill>
                    <a:schemeClr val="bg1">
                      <a:alpha val="0"/>
                    </a:schemeClr>
                  </a:solidFill>
                </a:ln>
                <a:solidFill>
                  <a:schemeClr val="tx1">
                    <a:alpha val="99000"/>
                  </a:schemeClr>
                </a:solidFill>
              </a:rPr>
              <a:t>VM1</a:t>
            </a:r>
          </a:p>
        </p:txBody>
      </p:sp>
      <p:sp>
        <p:nvSpPr>
          <p:cNvPr id="11" name="Rectangle 10">
            <a:extLst>
              <a:ext uri="{FF2B5EF4-FFF2-40B4-BE49-F238E27FC236}">
                <a16:creationId xmlns:a16="http://schemas.microsoft.com/office/drawing/2014/main" id="{D66187A6-C2F9-4E5E-9085-F26CB5927ADE}"/>
              </a:ext>
            </a:extLst>
          </p:cNvPr>
          <p:cNvSpPr/>
          <p:nvPr/>
        </p:nvSpPr>
        <p:spPr bwMode="auto">
          <a:xfrm>
            <a:off x="10718475" y="5972130"/>
            <a:ext cx="365797" cy="25390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34286" tIns="34285" rIns="34286" bIns="34285" numCol="1" rtlCol="0" anchor="ctr" anchorCtr="0" compatLnSpc="1">
            <a:prstTxWarp prst="textNoShape">
              <a:avLst/>
            </a:prstTxWarp>
            <a:spAutoFit/>
          </a:bodyPr>
          <a:lstStyle/>
          <a:p>
            <a:pPr algn="ctr" defTabSz="684501" fontAlgn="base">
              <a:spcBef>
                <a:spcPct val="0"/>
              </a:spcBef>
              <a:spcAft>
                <a:spcPct val="0"/>
              </a:spcAft>
              <a:defRPr/>
            </a:pPr>
            <a:r>
              <a:rPr lang="en-US" sz="1200" kern="0" dirty="0">
                <a:ln>
                  <a:solidFill>
                    <a:schemeClr val="bg1">
                      <a:alpha val="0"/>
                    </a:schemeClr>
                  </a:solidFill>
                </a:ln>
                <a:solidFill>
                  <a:schemeClr val="tx1">
                    <a:alpha val="99000"/>
                  </a:schemeClr>
                </a:solidFill>
              </a:rPr>
              <a:t>VM2</a:t>
            </a:r>
          </a:p>
        </p:txBody>
      </p:sp>
      <p:pic>
        <p:nvPicPr>
          <p:cNvPr id="12" name="Picture 11">
            <a:extLst>
              <a:ext uri="{FF2B5EF4-FFF2-40B4-BE49-F238E27FC236}">
                <a16:creationId xmlns:a16="http://schemas.microsoft.com/office/drawing/2014/main" id="{17A3BCB5-6E67-4705-BDBA-FE939C16368B}"/>
              </a:ext>
            </a:extLst>
          </p:cNvPr>
          <p:cNvPicPr>
            <a:picLocks noChangeAspect="1"/>
          </p:cNvPicPr>
          <p:nvPr/>
        </p:nvPicPr>
        <p:blipFill>
          <a:blip r:embed="rId5"/>
          <a:stretch>
            <a:fillRect/>
          </a:stretch>
        </p:blipFill>
        <p:spPr>
          <a:xfrm>
            <a:off x="9895235" y="5722161"/>
            <a:ext cx="744705" cy="238192"/>
          </a:xfrm>
          <a:prstGeom prst="rect">
            <a:avLst/>
          </a:prstGeom>
        </p:spPr>
      </p:pic>
      <p:sp>
        <p:nvSpPr>
          <p:cNvPr id="13" name="Rectangle 12">
            <a:extLst>
              <a:ext uri="{FF2B5EF4-FFF2-40B4-BE49-F238E27FC236}">
                <a16:creationId xmlns:a16="http://schemas.microsoft.com/office/drawing/2014/main" id="{7A73578C-D12C-4FC9-9C53-5BE4506355C6}"/>
              </a:ext>
            </a:extLst>
          </p:cNvPr>
          <p:cNvSpPr/>
          <p:nvPr/>
        </p:nvSpPr>
        <p:spPr bwMode="auto">
          <a:xfrm>
            <a:off x="8856116" y="4017413"/>
            <a:ext cx="1232873" cy="284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34286" tIns="34285" rIns="34286" bIns="34285" numCol="1" rtlCol="0" anchor="ctr" anchorCtr="0" compatLnSpc="1">
            <a:prstTxWarp prst="textNoShape">
              <a:avLst/>
            </a:prstTxWarp>
            <a:spAutoFit/>
          </a:bodyPr>
          <a:lstStyle/>
          <a:p>
            <a:pPr algn="ctr" defTabSz="684501" fontAlgn="base">
              <a:spcBef>
                <a:spcPct val="0"/>
              </a:spcBef>
              <a:spcAft>
                <a:spcPct val="0"/>
              </a:spcAft>
              <a:defRPr/>
            </a:pPr>
            <a:r>
              <a:rPr lang="en-US" sz="1050" kern="0" dirty="0">
                <a:solidFill>
                  <a:schemeClr val="tx1"/>
                </a:solidFill>
              </a:rPr>
              <a:t> </a:t>
            </a:r>
            <a:r>
              <a:rPr lang="en-US" sz="1400" kern="0" dirty="0">
                <a:solidFill>
                  <a:schemeClr val="tx1"/>
                </a:solidFill>
              </a:rPr>
              <a:t>23.100.44.180 </a:t>
            </a:r>
            <a:endParaRPr lang="en-US" sz="1200" kern="0" dirty="0">
              <a:ln>
                <a:solidFill>
                  <a:schemeClr val="bg1">
                    <a:alpha val="0"/>
                  </a:schemeClr>
                </a:solidFill>
              </a:ln>
              <a:solidFill>
                <a:schemeClr val="tx1"/>
              </a:solidFill>
            </a:endParaRPr>
          </a:p>
        </p:txBody>
      </p:sp>
      <p:sp>
        <p:nvSpPr>
          <p:cNvPr id="14" name="Rectangle 13">
            <a:extLst>
              <a:ext uri="{FF2B5EF4-FFF2-40B4-BE49-F238E27FC236}">
                <a16:creationId xmlns:a16="http://schemas.microsoft.com/office/drawing/2014/main" id="{56EC6FE1-0D53-499D-9749-9734EA17292A}"/>
              </a:ext>
            </a:extLst>
          </p:cNvPr>
          <p:cNvSpPr/>
          <p:nvPr/>
        </p:nvSpPr>
        <p:spPr bwMode="auto">
          <a:xfrm>
            <a:off x="8934562" y="5972144"/>
            <a:ext cx="1184790" cy="284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34286" tIns="34285" rIns="34286" bIns="34285" numCol="1" rtlCol="0" anchor="ctr" anchorCtr="0" compatLnSpc="1">
            <a:prstTxWarp prst="textNoShape">
              <a:avLst/>
            </a:prstTxWarp>
            <a:spAutoFit/>
          </a:bodyPr>
          <a:lstStyle/>
          <a:p>
            <a:pPr algn="ctr" defTabSz="684501" fontAlgn="base">
              <a:spcBef>
                <a:spcPct val="0"/>
              </a:spcBef>
              <a:spcAft>
                <a:spcPct val="0"/>
              </a:spcAft>
              <a:defRPr/>
            </a:pPr>
            <a:r>
              <a:rPr lang="en-US" sz="1100" kern="0" dirty="0">
                <a:solidFill>
                  <a:schemeClr val="tx1"/>
                </a:solidFill>
              </a:rPr>
              <a:t> </a:t>
            </a:r>
            <a:r>
              <a:rPr lang="en-US" sz="1400" kern="0" dirty="0">
                <a:solidFill>
                  <a:schemeClr val="tx1"/>
                </a:solidFill>
              </a:rPr>
              <a:t>23.100.44.181</a:t>
            </a:r>
            <a:endParaRPr lang="en-US" sz="1400" kern="0" dirty="0">
              <a:ln>
                <a:solidFill>
                  <a:schemeClr val="bg1">
                    <a:alpha val="0"/>
                  </a:schemeClr>
                </a:solidFill>
              </a:ln>
              <a:solidFill>
                <a:schemeClr val="tx1"/>
              </a:solidFill>
            </a:endParaRPr>
          </a:p>
        </p:txBody>
      </p:sp>
      <p:pic>
        <p:nvPicPr>
          <p:cNvPr id="15" name="Picture 14">
            <a:extLst>
              <a:ext uri="{FF2B5EF4-FFF2-40B4-BE49-F238E27FC236}">
                <a16:creationId xmlns:a16="http://schemas.microsoft.com/office/drawing/2014/main" id="{A442FF35-0EC3-480C-995E-1E56933B4061}"/>
              </a:ext>
            </a:extLst>
          </p:cNvPr>
          <p:cNvPicPr>
            <a:picLocks noChangeAspect="1"/>
          </p:cNvPicPr>
          <p:nvPr/>
        </p:nvPicPr>
        <p:blipFill>
          <a:blip r:embed="rId4"/>
          <a:stretch>
            <a:fillRect/>
          </a:stretch>
        </p:blipFill>
        <p:spPr>
          <a:xfrm>
            <a:off x="10524288" y="5434280"/>
            <a:ext cx="742040" cy="592957"/>
          </a:xfrm>
          <a:prstGeom prst="rect">
            <a:avLst/>
          </a:prstGeom>
        </p:spPr>
      </p:pic>
      <p:sp>
        <p:nvSpPr>
          <p:cNvPr id="16" name="Rectangle 15">
            <a:extLst>
              <a:ext uri="{FF2B5EF4-FFF2-40B4-BE49-F238E27FC236}">
                <a16:creationId xmlns:a16="http://schemas.microsoft.com/office/drawing/2014/main" id="{61EE14CA-179F-4C03-8161-44DDDD95D852}"/>
              </a:ext>
            </a:extLst>
          </p:cNvPr>
          <p:cNvSpPr/>
          <p:nvPr/>
        </p:nvSpPr>
        <p:spPr>
          <a:xfrm>
            <a:off x="7867426" y="3708709"/>
            <a:ext cx="3273653" cy="369332"/>
          </a:xfrm>
          <a:prstGeom prst="rect">
            <a:avLst/>
          </a:prstGeom>
        </p:spPr>
        <p:txBody>
          <a:bodyPr wrap="none">
            <a:spAutoFit/>
          </a:bodyPr>
          <a:lstStyle/>
          <a:p>
            <a:pPr defTabSz="914309">
              <a:defRPr/>
            </a:pPr>
            <a:r>
              <a:rPr lang="en-US" sz="1800" kern="0" dirty="0">
                <a:solidFill>
                  <a:srgbClr val="2D3239"/>
                </a:solidFill>
                <a:latin typeface="az_ea_font"/>
              </a:rPr>
              <a:t>vm1.westus.cloudapp.azure.com</a:t>
            </a:r>
            <a:endParaRPr lang="en-US" sz="1800" kern="0" dirty="0">
              <a:solidFill>
                <a:sysClr val="windowText" lastClr="000000"/>
              </a:solidFill>
            </a:endParaRPr>
          </a:p>
        </p:txBody>
      </p:sp>
      <p:sp>
        <p:nvSpPr>
          <p:cNvPr id="17" name="Rectangle 16">
            <a:extLst>
              <a:ext uri="{FF2B5EF4-FFF2-40B4-BE49-F238E27FC236}">
                <a16:creationId xmlns:a16="http://schemas.microsoft.com/office/drawing/2014/main" id="{64CC1214-63E6-4DE2-8EB3-1E2F8A34A366}"/>
              </a:ext>
            </a:extLst>
          </p:cNvPr>
          <p:cNvSpPr/>
          <p:nvPr/>
        </p:nvSpPr>
        <p:spPr>
          <a:xfrm>
            <a:off x="8032985" y="6403777"/>
            <a:ext cx="3273653" cy="369332"/>
          </a:xfrm>
          <a:prstGeom prst="rect">
            <a:avLst/>
          </a:prstGeom>
        </p:spPr>
        <p:txBody>
          <a:bodyPr wrap="none">
            <a:spAutoFit/>
          </a:bodyPr>
          <a:lstStyle/>
          <a:p>
            <a:pPr defTabSz="914309">
              <a:defRPr/>
            </a:pPr>
            <a:r>
              <a:rPr lang="en-US" sz="1800" kern="0" dirty="0">
                <a:solidFill>
                  <a:srgbClr val="2D3239"/>
                </a:solidFill>
                <a:latin typeface="az_ea_font"/>
              </a:rPr>
              <a:t>vm2.westus.cloudapp.azure.com</a:t>
            </a:r>
            <a:endParaRPr lang="en-US" sz="1800" kern="0" dirty="0">
              <a:solidFill>
                <a:sysClr val="windowText" lastClr="000000"/>
              </a:solidFill>
            </a:endParaRPr>
          </a:p>
        </p:txBody>
      </p:sp>
      <p:sp>
        <p:nvSpPr>
          <p:cNvPr id="18" name="Rectangle 17">
            <a:extLst>
              <a:ext uri="{FF2B5EF4-FFF2-40B4-BE49-F238E27FC236}">
                <a16:creationId xmlns:a16="http://schemas.microsoft.com/office/drawing/2014/main" id="{8EA251C6-C100-48C0-9117-BDBDA7A96264}"/>
              </a:ext>
            </a:extLst>
          </p:cNvPr>
          <p:cNvSpPr/>
          <p:nvPr/>
        </p:nvSpPr>
        <p:spPr>
          <a:xfrm>
            <a:off x="5303994" y="4946152"/>
            <a:ext cx="3467616" cy="369332"/>
          </a:xfrm>
          <a:prstGeom prst="rect">
            <a:avLst/>
          </a:prstGeom>
        </p:spPr>
        <p:txBody>
          <a:bodyPr wrap="none">
            <a:spAutoFit/>
          </a:bodyPr>
          <a:lstStyle/>
          <a:p>
            <a:pPr defTabSz="914309">
              <a:defRPr/>
            </a:pPr>
            <a:r>
              <a:rPr lang="en-US" sz="1800" kern="0" dirty="0">
                <a:solidFill>
                  <a:srgbClr val="2D3239"/>
                </a:solidFill>
                <a:latin typeface="az_ea_font"/>
              </a:rPr>
              <a:t>app-lb.westus.cloudapp.azure.com</a:t>
            </a:r>
            <a:endParaRPr lang="en-US" sz="1800" kern="0" dirty="0">
              <a:solidFill>
                <a:sysClr val="windowText" lastClr="000000"/>
              </a:solidFill>
            </a:endParaRPr>
          </a:p>
        </p:txBody>
      </p:sp>
      <p:sp>
        <p:nvSpPr>
          <p:cNvPr id="19" name="Rectangle 18">
            <a:extLst>
              <a:ext uri="{FF2B5EF4-FFF2-40B4-BE49-F238E27FC236}">
                <a16:creationId xmlns:a16="http://schemas.microsoft.com/office/drawing/2014/main" id="{1F2B08FA-BBD9-4CD1-B04D-218F7003F279}"/>
              </a:ext>
            </a:extLst>
          </p:cNvPr>
          <p:cNvSpPr/>
          <p:nvPr/>
        </p:nvSpPr>
        <p:spPr bwMode="auto">
          <a:xfrm>
            <a:off x="7827357" y="5196343"/>
            <a:ext cx="1184789" cy="28465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34286" tIns="34285" rIns="34286" bIns="34285" numCol="1" rtlCol="0" anchor="ctr" anchorCtr="0" compatLnSpc="1">
            <a:prstTxWarp prst="textNoShape">
              <a:avLst/>
            </a:prstTxWarp>
            <a:spAutoFit/>
          </a:bodyPr>
          <a:lstStyle/>
          <a:p>
            <a:pPr algn="ctr" defTabSz="684501" fontAlgn="base">
              <a:spcBef>
                <a:spcPct val="0"/>
              </a:spcBef>
              <a:spcAft>
                <a:spcPct val="0"/>
              </a:spcAft>
              <a:defRPr/>
            </a:pPr>
            <a:r>
              <a:rPr lang="en-US" sz="1100" kern="0" dirty="0">
                <a:solidFill>
                  <a:schemeClr val="tx1"/>
                </a:solidFill>
              </a:rPr>
              <a:t> </a:t>
            </a:r>
            <a:r>
              <a:rPr lang="en-US" sz="1400" kern="0" dirty="0">
                <a:solidFill>
                  <a:schemeClr val="tx1"/>
                </a:solidFill>
              </a:rPr>
              <a:t>104.40.27.222</a:t>
            </a:r>
            <a:endParaRPr lang="en-US" sz="1400" kern="0" dirty="0">
              <a:ln>
                <a:solidFill>
                  <a:schemeClr val="bg1">
                    <a:alpha val="0"/>
                  </a:schemeClr>
                </a:solidFill>
              </a:ln>
              <a:solidFill>
                <a:schemeClr val="tx1"/>
              </a:solidFill>
            </a:endParaRPr>
          </a:p>
        </p:txBody>
      </p:sp>
      <p:pic>
        <p:nvPicPr>
          <p:cNvPr id="20" name="Picture 19">
            <a:extLst>
              <a:ext uri="{FF2B5EF4-FFF2-40B4-BE49-F238E27FC236}">
                <a16:creationId xmlns:a16="http://schemas.microsoft.com/office/drawing/2014/main" id="{E95AE878-0FB6-466E-B7F7-ADA77C307927}"/>
              </a:ext>
            </a:extLst>
          </p:cNvPr>
          <p:cNvPicPr>
            <a:picLocks noChangeAspect="1"/>
          </p:cNvPicPr>
          <p:nvPr/>
        </p:nvPicPr>
        <p:blipFill>
          <a:blip r:embed="rId5">
            <a:duotone>
              <a:prstClr val="black"/>
              <a:srgbClr val="C00000">
                <a:tint val="45000"/>
                <a:satMod val="400000"/>
              </a:srgbClr>
            </a:duotone>
          </a:blip>
          <a:stretch>
            <a:fillRect/>
          </a:stretch>
        </p:blipFill>
        <p:spPr>
          <a:xfrm>
            <a:off x="9031796" y="5077247"/>
            <a:ext cx="781565" cy="249981"/>
          </a:xfrm>
          <a:prstGeom prst="rect">
            <a:avLst/>
          </a:prstGeom>
        </p:spPr>
      </p:pic>
      <p:pic>
        <p:nvPicPr>
          <p:cNvPr id="21" name="Picture 20">
            <a:extLst>
              <a:ext uri="{FF2B5EF4-FFF2-40B4-BE49-F238E27FC236}">
                <a16:creationId xmlns:a16="http://schemas.microsoft.com/office/drawing/2014/main" id="{5ADB4ACF-CE83-4ADD-8D43-4F1A80C42181}"/>
              </a:ext>
            </a:extLst>
          </p:cNvPr>
          <p:cNvPicPr>
            <a:picLocks noChangeAspect="1"/>
          </p:cNvPicPr>
          <p:nvPr/>
        </p:nvPicPr>
        <p:blipFill>
          <a:blip r:embed="rId5"/>
          <a:stretch>
            <a:fillRect/>
          </a:stretch>
        </p:blipFill>
        <p:spPr>
          <a:xfrm>
            <a:off x="9805038" y="4426999"/>
            <a:ext cx="744705" cy="238192"/>
          </a:xfrm>
          <a:prstGeom prst="rect">
            <a:avLst/>
          </a:prstGeom>
        </p:spPr>
      </p:pic>
      <p:pic>
        <p:nvPicPr>
          <p:cNvPr id="22" name="Picture 21">
            <a:extLst>
              <a:ext uri="{FF2B5EF4-FFF2-40B4-BE49-F238E27FC236}">
                <a16:creationId xmlns:a16="http://schemas.microsoft.com/office/drawing/2014/main" id="{9658317F-AF76-4B90-89B8-BBABAC6D5AD2}"/>
              </a:ext>
            </a:extLst>
          </p:cNvPr>
          <p:cNvPicPr>
            <a:picLocks noChangeAspect="1"/>
          </p:cNvPicPr>
          <p:nvPr/>
        </p:nvPicPr>
        <p:blipFill>
          <a:blip r:embed="rId6"/>
          <a:stretch>
            <a:fillRect/>
          </a:stretch>
        </p:blipFill>
        <p:spPr>
          <a:xfrm>
            <a:off x="8579771" y="308238"/>
            <a:ext cx="3103427" cy="3150592"/>
          </a:xfrm>
          <a:prstGeom prst="rect">
            <a:avLst/>
          </a:prstGeom>
          <a:ln>
            <a:solidFill>
              <a:schemeClr val="tx1"/>
            </a:solidFill>
          </a:ln>
        </p:spPr>
      </p:pic>
    </p:spTree>
    <p:extLst>
      <p:ext uri="{BB962C8B-B14F-4D97-AF65-F5344CB8AC3E}">
        <p14:creationId xmlns:p14="http://schemas.microsoft.com/office/powerpoint/2010/main" val="4543070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Azure Networking</a:t>
            </a:r>
          </a:p>
        </p:txBody>
      </p:sp>
      <p:sp>
        <p:nvSpPr>
          <p:cNvPr id="3" name="Text Placeholder 2"/>
          <p:cNvSpPr>
            <a:spLocks noGrp="1"/>
          </p:cNvSpPr>
          <p:nvPr>
            <p:ph type="body" sz="quarter" idx="16"/>
          </p:nvPr>
        </p:nvSpPr>
        <p:spPr/>
        <p:txBody>
          <a:bodyPr/>
          <a:lstStyle/>
          <a:p>
            <a:r>
              <a:rPr lang="en-US" dirty="0">
                <a:latin typeface="+mj-lt"/>
              </a:rPr>
              <a:t>Filtering Traffic</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3931040547"/>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Introduction to Azure IaaS</a:t>
            </a:r>
          </a:p>
        </p:txBody>
      </p:sp>
      <p:sp>
        <p:nvSpPr>
          <p:cNvPr id="3" name="Text Placeholder 2"/>
          <p:cNvSpPr>
            <a:spLocks noGrp="1"/>
          </p:cNvSpPr>
          <p:nvPr>
            <p:ph type="body" sz="quarter" idx="16"/>
          </p:nvPr>
        </p:nvSpPr>
        <p:spPr>
          <a:xfrm>
            <a:off x="548922" y="3328138"/>
            <a:ext cx="4449756" cy="748938"/>
          </a:xfrm>
        </p:spPr>
        <p:txBody>
          <a:bodyPr/>
          <a:lstStyle/>
          <a:p>
            <a:r>
              <a:rPr lang="en-US" dirty="0"/>
              <a:t>IaaS Use Cases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140889575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D2161-634A-4F9B-A596-1E11F39CB6CB}"/>
              </a:ext>
            </a:extLst>
          </p:cNvPr>
          <p:cNvSpPr>
            <a:spLocks noGrp="1"/>
          </p:cNvSpPr>
          <p:nvPr>
            <p:ph type="body" sz="quarter" idx="11"/>
          </p:nvPr>
        </p:nvSpPr>
        <p:spPr>
          <a:xfrm>
            <a:off x="361112" y="1938538"/>
            <a:ext cx="5060997" cy="3982529"/>
          </a:xfrm>
        </p:spPr>
        <p:txBody>
          <a:bodyPr/>
          <a:lstStyle/>
          <a:p>
            <a:pPr>
              <a:spcAft>
                <a:spcPts val="600"/>
              </a:spcAft>
            </a:pPr>
            <a:r>
              <a:rPr lang="en-US" sz="2000" dirty="0"/>
              <a:t>Enables </a:t>
            </a:r>
            <a:r>
              <a:rPr lang="en-US" sz="2000" b="1" dirty="0"/>
              <a:t>network segmentation</a:t>
            </a:r>
            <a:r>
              <a:rPr lang="en-US" sz="2000" dirty="0"/>
              <a:t> &amp; </a:t>
            </a:r>
            <a:r>
              <a:rPr lang="en-US" sz="2000" b="1" dirty="0"/>
              <a:t>DMZ</a:t>
            </a:r>
            <a:r>
              <a:rPr lang="en-US" sz="2000" dirty="0"/>
              <a:t> scenarios </a:t>
            </a:r>
          </a:p>
          <a:p>
            <a:pPr>
              <a:spcAft>
                <a:spcPts val="600"/>
              </a:spcAft>
            </a:pPr>
            <a:r>
              <a:rPr lang="en-US" sz="2000" dirty="0"/>
              <a:t>NSG contains a list of rules</a:t>
            </a:r>
            <a:r>
              <a:rPr lang="en-US" sz="2000" b="1" dirty="0"/>
              <a:t> </a:t>
            </a:r>
            <a:r>
              <a:rPr lang="en-US" sz="2000" dirty="0"/>
              <a:t>that </a:t>
            </a:r>
            <a:r>
              <a:rPr lang="en-US" sz="2000" b="1" dirty="0"/>
              <a:t>Allow/Deny </a:t>
            </a:r>
            <a:r>
              <a:rPr lang="en-US" sz="2000" dirty="0"/>
              <a:t>Network Traffic to VMs in a Virtual Network</a:t>
            </a:r>
          </a:p>
          <a:p>
            <a:pPr>
              <a:spcAft>
                <a:spcPts val="600"/>
              </a:spcAft>
            </a:pPr>
            <a:r>
              <a:rPr lang="en-US" sz="2000" b="1" dirty="0"/>
              <a:t>Restrict traffic </a:t>
            </a:r>
            <a:r>
              <a:rPr lang="en-US" sz="2000" dirty="0"/>
              <a:t>from or to external or internal sources, but only within the region where it was created</a:t>
            </a:r>
          </a:p>
          <a:p>
            <a:pPr>
              <a:spcAft>
                <a:spcPts val="600"/>
              </a:spcAft>
            </a:pPr>
            <a:r>
              <a:rPr lang="en-US" sz="2000" dirty="0"/>
              <a:t>Manage using </a:t>
            </a:r>
            <a:r>
              <a:rPr lang="en-US" sz="2000" b="1" dirty="0"/>
              <a:t>Portal, Template, or Command line</a:t>
            </a:r>
          </a:p>
          <a:p>
            <a:endParaRPr lang="en-US" sz="2000" dirty="0"/>
          </a:p>
        </p:txBody>
      </p:sp>
      <p:sp>
        <p:nvSpPr>
          <p:cNvPr id="3" name="Text Placeholder 2">
            <a:extLst>
              <a:ext uri="{FF2B5EF4-FFF2-40B4-BE49-F238E27FC236}">
                <a16:creationId xmlns:a16="http://schemas.microsoft.com/office/drawing/2014/main" id="{791D6800-7711-4ED9-BF64-4352F2B3D7AE}"/>
              </a:ext>
            </a:extLst>
          </p:cNvPr>
          <p:cNvSpPr>
            <a:spLocks noGrp="1"/>
          </p:cNvSpPr>
          <p:nvPr>
            <p:ph type="body" sz="quarter" idx="10"/>
          </p:nvPr>
        </p:nvSpPr>
        <p:spPr/>
        <p:txBody>
          <a:bodyPr/>
          <a:lstStyle/>
          <a:p>
            <a:r>
              <a:rPr lang="en-US" dirty="0"/>
              <a:t>Protecting your network </a:t>
            </a:r>
          </a:p>
        </p:txBody>
      </p:sp>
      <p:sp>
        <p:nvSpPr>
          <p:cNvPr id="4" name="Title 3">
            <a:extLst>
              <a:ext uri="{FF2B5EF4-FFF2-40B4-BE49-F238E27FC236}">
                <a16:creationId xmlns:a16="http://schemas.microsoft.com/office/drawing/2014/main" id="{1752A961-E416-43A6-9F84-2747C79C6F56}"/>
              </a:ext>
            </a:extLst>
          </p:cNvPr>
          <p:cNvSpPr>
            <a:spLocks noGrp="1"/>
          </p:cNvSpPr>
          <p:nvPr>
            <p:ph type="title"/>
          </p:nvPr>
        </p:nvSpPr>
        <p:spPr/>
        <p:txBody>
          <a:bodyPr/>
          <a:lstStyle/>
          <a:p>
            <a:r>
              <a:rPr lang="en-US" dirty="0"/>
              <a:t>Network Security Groups - Overview</a:t>
            </a:r>
          </a:p>
        </p:txBody>
      </p:sp>
      <p:graphicFrame>
        <p:nvGraphicFramePr>
          <p:cNvPr id="5" name="Table 4">
            <a:extLst>
              <a:ext uri="{FF2B5EF4-FFF2-40B4-BE49-F238E27FC236}">
                <a16:creationId xmlns:a16="http://schemas.microsoft.com/office/drawing/2014/main" id="{20C1EBCC-4DDF-41FC-8EE8-3C425388273D}"/>
              </a:ext>
            </a:extLst>
          </p:cNvPr>
          <p:cNvGraphicFramePr>
            <a:graphicFrameLocks noGrp="1"/>
          </p:cNvGraphicFramePr>
          <p:nvPr>
            <p:extLst/>
          </p:nvPr>
        </p:nvGraphicFramePr>
        <p:xfrm>
          <a:off x="6239120" y="3680586"/>
          <a:ext cx="5447604" cy="2102104"/>
        </p:xfrm>
        <a:graphic>
          <a:graphicData uri="http://schemas.openxmlformats.org/drawingml/2006/table">
            <a:tbl>
              <a:tblPr firstRow="1">
                <a:tableStyleId>{72833802-FEF1-4C79-8D5D-14CF1EAF98D9}</a:tableStyleId>
              </a:tblPr>
              <a:tblGrid>
                <a:gridCol w="3961894">
                  <a:extLst>
                    <a:ext uri="{9D8B030D-6E8A-4147-A177-3AD203B41FA5}">
                      <a16:colId xmlns:a16="http://schemas.microsoft.com/office/drawing/2014/main" val="20000"/>
                    </a:ext>
                  </a:extLst>
                </a:gridCol>
                <a:gridCol w="1485710">
                  <a:extLst>
                    <a:ext uri="{9D8B030D-6E8A-4147-A177-3AD203B41FA5}">
                      <a16:colId xmlns:a16="http://schemas.microsoft.com/office/drawing/2014/main" val="20001"/>
                    </a:ext>
                  </a:extLst>
                </a:gridCol>
              </a:tblGrid>
              <a:tr h="433396">
                <a:tc>
                  <a:txBody>
                    <a:bodyPr/>
                    <a:lstStyle/>
                    <a:p>
                      <a:pPr algn="ctr"/>
                      <a:r>
                        <a:rPr lang="en-US" sz="2200" dirty="0"/>
                        <a:t>Property</a:t>
                      </a:r>
                    </a:p>
                  </a:txBody>
                  <a:tcPr marL="91428" marR="91428" marT="45714" marB="45714"/>
                </a:tc>
                <a:tc>
                  <a:txBody>
                    <a:bodyPr/>
                    <a:lstStyle/>
                    <a:p>
                      <a:pPr algn="ctr"/>
                      <a:r>
                        <a:rPr lang="en-US" sz="2200" baseline="0" dirty="0"/>
                        <a:t>Limits</a:t>
                      </a:r>
                      <a:endParaRPr lang="en-US" sz="2200" dirty="0"/>
                    </a:p>
                  </a:txBody>
                  <a:tcPr marL="91428" marR="91428" marT="45714" marB="45714"/>
                </a:tc>
                <a:extLst>
                  <a:ext uri="{0D108BD9-81ED-4DB2-BD59-A6C34878D82A}">
                    <a16:rowId xmlns:a16="http://schemas.microsoft.com/office/drawing/2014/main" val="10000"/>
                  </a:ext>
                </a:extLst>
              </a:tr>
              <a:tr h="739046">
                <a:tc>
                  <a:txBody>
                    <a:bodyPr/>
                    <a:lstStyle/>
                    <a:p>
                      <a:pPr algn="l" fontAlgn="t"/>
                      <a:r>
                        <a:rPr lang="en-US" sz="1800" dirty="0">
                          <a:effectLst/>
                        </a:rPr>
                        <a:t>Number of NSGs associated to a subnet, VM, or Network Interface</a:t>
                      </a:r>
                      <a:endParaRPr lang="en-US" sz="1800" b="1" dirty="0">
                        <a:effectLst/>
                      </a:endParaRPr>
                    </a:p>
                  </a:txBody>
                  <a:tcPr marL="95238" marR="95238" marT="95238" marB="95238" anchor="ctr"/>
                </a:tc>
                <a:tc>
                  <a:txBody>
                    <a:bodyPr/>
                    <a:lstStyle/>
                    <a:p>
                      <a:pPr algn="ctr" fontAlgn="t"/>
                      <a:r>
                        <a:rPr lang="en-US" sz="1200" dirty="0">
                          <a:effectLst/>
                        </a:rPr>
                        <a:t>1</a:t>
                      </a:r>
                      <a:endParaRPr lang="en-US" sz="1200" b="1" dirty="0">
                        <a:effectLst/>
                      </a:endParaRPr>
                    </a:p>
                  </a:txBody>
                  <a:tcPr marL="95238" marR="95238" marT="95238" marB="95238" anchor="ctr"/>
                </a:tc>
                <a:extLst>
                  <a:ext uri="{0D108BD9-81ED-4DB2-BD59-A6C34878D82A}">
                    <a16:rowId xmlns:a16="http://schemas.microsoft.com/office/drawing/2014/main" val="10001"/>
                  </a:ext>
                </a:extLst>
              </a:tr>
              <a:tr h="464761">
                <a:tc>
                  <a:txBody>
                    <a:bodyPr/>
                    <a:lstStyle/>
                    <a:p>
                      <a:pPr algn="l" fontAlgn="t"/>
                      <a:r>
                        <a:rPr lang="en-US" sz="1800" dirty="0">
                          <a:effectLst/>
                        </a:rPr>
                        <a:t>NSGs per region per subscription</a:t>
                      </a:r>
                      <a:endParaRPr lang="en-US" sz="1800" b="1" dirty="0">
                        <a:effectLst/>
                      </a:endParaRPr>
                    </a:p>
                  </a:txBody>
                  <a:tcPr marL="95238" marR="95238" marT="95238" marB="95238" anchor="ctr"/>
                </a:tc>
                <a:tc>
                  <a:txBody>
                    <a:bodyPr/>
                    <a:lstStyle/>
                    <a:p>
                      <a:pPr algn="ctr" fontAlgn="t"/>
                      <a:r>
                        <a:rPr lang="en-US" sz="1200" dirty="0">
                          <a:effectLst/>
                        </a:rPr>
                        <a:t>100*</a:t>
                      </a:r>
                      <a:endParaRPr lang="en-US" sz="1200" b="1" dirty="0">
                        <a:effectLst/>
                      </a:endParaRPr>
                    </a:p>
                  </a:txBody>
                  <a:tcPr marL="95238" marR="95238" marT="95238" marB="95238" anchor="ctr"/>
                </a:tc>
                <a:extLst>
                  <a:ext uri="{0D108BD9-81ED-4DB2-BD59-A6C34878D82A}">
                    <a16:rowId xmlns:a16="http://schemas.microsoft.com/office/drawing/2014/main" val="10002"/>
                  </a:ext>
                </a:extLst>
              </a:tr>
              <a:tr h="464761">
                <a:tc>
                  <a:txBody>
                    <a:bodyPr/>
                    <a:lstStyle/>
                    <a:p>
                      <a:pPr algn="l" fontAlgn="t"/>
                      <a:r>
                        <a:rPr lang="en-US" sz="1800" dirty="0">
                          <a:effectLst/>
                        </a:rPr>
                        <a:t>NSG rules per NSG</a:t>
                      </a:r>
                      <a:endParaRPr lang="en-US" sz="1800" b="1" dirty="0">
                        <a:effectLst/>
                      </a:endParaRPr>
                    </a:p>
                  </a:txBody>
                  <a:tcPr marL="95238" marR="95238" marT="95238" marB="95238" anchor="ctr"/>
                </a:tc>
                <a:tc>
                  <a:txBody>
                    <a:bodyPr/>
                    <a:lstStyle/>
                    <a:p>
                      <a:pPr algn="ctr" fontAlgn="t"/>
                      <a:r>
                        <a:rPr lang="en-US" sz="1200" dirty="0">
                          <a:effectLst/>
                        </a:rPr>
                        <a:t>200*</a:t>
                      </a:r>
                      <a:endParaRPr lang="en-US" sz="1200" b="1" dirty="0">
                        <a:effectLst/>
                      </a:endParaRPr>
                    </a:p>
                  </a:txBody>
                  <a:tcPr marL="95238" marR="95238" marT="95238" marB="95238" anchor="ctr"/>
                </a:tc>
                <a:extLst>
                  <a:ext uri="{0D108BD9-81ED-4DB2-BD59-A6C34878D82A}">
                    <a16:rowId xmlns:a16="http://schemas.microsoft.com/office/drawing/2014/main" val="10003"/>
                  </a:ext>
                </a:extLst>
              </a:tr>
            </a:tbl>
          </a:graphicData>
        </a:graphic>
      </p:graphicFrame>
      <p:pic>
        <p:nvPicPr>
          <p:cNvPr id="6" name="Picture 5">
            <a:extLst>
              <a:ext uri="{FF2B5EF4-FFF2-40B4-BE49-F238E27FC236}">
                <a16:creationId xmlns:a16="http://schemas.microsoft.com/office/drawing/2014/main" id="{59B91E79-96A2-488E-8E82-3DF58A3FDFC6}"/>
              </a:ext>
            </a:extLst>
          </p:cNvPr>
          <p:cNvPicPr>
            <a:picLocks noChangeAspect="1"/>
          </p:cNvPicPr>
          <p:nvPr/>
        </p:nvPicPr>
        <p:blipFill>
          <a:blip r:embed="rId3"/>
          <a:stretch>
            <a:fillRect/>
          </a:stretch>
        </p:blipFill>
        <p:spPr>
          <a:xfrm>
            <a:off x="5562606" y="1612271"/>
            <a:ext cx="6654377" cy="1745096"/>
          </a:xfrm>
          <a:prstGeom prst="rect">
            <a:avLst/>
          </a:prstGeom>
        </p:spPr>
      </p:pic>
    </p:spTree>
    <p:extLst>
      <p:ext uri="{BB962C8B-B14F-4D97-AF65-F5344CB8AC3E}">
        <p14:creationId xmlns:p14="http://schemas.microsoft.com/office/powerpoint/2010/main" val="2579489268"/>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FDBD99C-7C10-45EC-BD21-44C760C0C6DD}"/>
              </a:ext>
            </a:extLst>
          </p:cNvPr>
          <p:cNvSpPr>
            <a:spLocks noGrp="1"/>
          </p:cNvSpPr>
          <p:nvPr>
            <p:ph type="body" sz="quarter" idx="11"/>
          </p:nvPr>
        </p:nvSpPr>
        <p:spPr>
          <a:xfrm>
            <a:off x="361111" y="1938538"/>
            <a:ext cx="5691980" cy="3982529"/>
          </a:xfrm>
        </p:spPr>
        <p:txBody>
          <a:bodyPr/>
          <a:lstStyle/>
          <a:p>
            <a:r>
              <a:rPr lang="en-US" sz="2000" dirty="0"/>
              <a:t>Associate with a </a:t>
            </a:r>
            <a:r>
              <a:rPr lang="en-US" sz="2000" b="1" dirty="0"/>
              <a:t>Network Interface </a:t>
            </a:r>
            <a:r>
              <a:rPr lang="en-US" sz="2000" dirty="0"/>
              <a:t>or </a:t>
            </a:r>
            <a:r>
              <a:rPr lang="en-US" sz="2000" b="1" dirty="0"/>
              <a:t>Subnet</a:t>
            </a:r>
            <a:br>
              <a:rPr lang="en-US" sz="2000" b="1" dirty="0"/>
            </a:br>
            <a:endParaRPr lang="en-US" sz="2000" b="1" dirty="0"/>
          </a:p>
          <a:p>
            <a:r>
              <a:rPr lang="en-US" sz="2000" dirty="0"/>
              <a:t>Can associate an NSG with </a:t>
            </a:r>
            <a:r>
              <a:rPr lang="en-US" sz="2000" b="1" dirty="0"/>
              <a:t>multiple subnets </a:t>
            </a:r>
            <a:br>
              <a:rPr lang="en-US" sz="2000" b="1" dirty="0"/>
            </a:br>
            <a:endParaRPr lang="en-US" sz="2000" b="1" dirty="0"/>
          </a:p>
          <a:p>
            <a:r>
              <a:rPr lang="en-US" sz="2000" dirty="0"/>
              <a:t>All resources must reside in </a:t>
            </a:r>
            <a:r>
              <a:rPr lang="en-US" sz="2000" b="1" dirty="0"/>
              <a:t>same virtual network </a:t>
            </a:r>
          </a:p>
          <a:p>
            <a:pPr marL="0" indent="0">
              <a:buNone/>
            </a:pPr>
            <a:endParaRPr lang="en-US" dirty="0"/>
          </a:p>
        </p:txBody>
      </p:sp>
      <p:sp>
        <p:nvSpPr>
          <p:cNvPr id="2" name="Text Placeholder 1">
            <a:extLst>
              <a:ext uri="{FF2B5EF4-FFF2-40B4-BE49-F238E27FC236}">
                <a16:creationId xmlns:a16="http://schemas.microsoft.com/office/drawing/2014/main" id="{3973F043-A483-4519-BA11-DEDA4915FCD1}"/>
              </a:ext>
            </a:extLst>
          </p:cNvPr>
          <p:cNvSpPr>
            <a:spLocks noGrp="1"/>
          </p:cNvSpPr>
          <p:nvPr>
            <p:ph type="body" sz="quarter" idx="10"/>
          </p:nvPr>
        </p:nvSpPr>
        <p:spPr/>
        <p:txBody>
          <a:bodyPr/>
          <a:lstStyle/>
          <a:p>
            <a:endParaRPr lang="en-US" sz="2400" dirty="0"/>
          </a:p>
        </p:txBody>
      </p:sp>
      <p:sp>
        <p:nvSpPr>
          <p:cNvPr id="4" name="Title 3">
            <a:extLst>
              <a:ext uri="{FF2B5EF4-FFF2-40B4-BE49-F238E27FC236}">
                <a16:creationId xmlns:a16="http://schemas.microsoft.com/office/drawing/2014/main" id="{16368B07-3C18-4510-9716-1A8CDBC4A6C4}"/>
              </a:ext>
            </a:extLst>
          </p:cNvPr>
          <p:cNvSpPr>
            <a:spLocks noGrp="1"/>
          </p:cNvSpPr>
          <p:nvPr>
            <p:ph type="title"/>
          </p:nvPr>
        </p:nvSpPr>
        <p:spPr/>
        <p:txBody>
          <a:bodyPr/>
          <a:lstStyle/>
          <a:p>
            <a:r>
              <a:rPr lang="en-US" dirty="0"/>
              <a:t>Network Security Groups - Association</a:t>
            </a:r>
          </a:p>
        </p:txBody>
      </p:sp>
      <p:pic>
        <p:nvPicPr>
          <p:cNvPr id="5" name="Picture 4">
            <a:extLst>
              <a:ext uri="{FF2B5EF4-FFF2-40B4-BE49-F238E27FC236}">
                <a16:creationId xmlns:a16="http://schemas.microsoft.com/office/drawing/2014/main" id="{E3DDA1DE-A5FE-44DE-98ED-189F7930482A}"/>
              </a:ext>
            </a:extLst>
          </p:cNvPr>
          <p:cNvPicPr>
            <a:picLocks noChangeAspect="1"/>
          </p:cNvPicPr>
          <p:nvPr/>
        </p:nvPicPr>
        <p:blipFill>
          <a:blip r:embed="rId3"/>
          <a:stretch>
            <a:fillRect/>
          </a:stretch>
        </p:blipFill>
        <p:spPr>
          <a:xfrm>
            <a:off x="6269900" y="2320344"/>
            <a:ext cx="5702549" cy="3218917"/>
          </a:xfrm>
          <a:prstGeom prst="rect">
            <a:avLst/>
          </a:prstGeom>
        </p:spPr>
      </p:pic>
    </p:spTree>
    <p:extLst>
      <p:ext uri="{BB962C8B-B14F-4D97-AF65-F5344CB8AC3E}">
        <p14:creationId xmlns:p14="http://schemas.microsoft.com/office/powerpoint/2010/main" val="2593918717"/>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906305-5508-48D5-A403-CC7CC982962A}"/>
              </a:ext>
            </a:extLst>
          </p:cNvPr>
          <p:cNvSpPr>
            <a:spLocks noGrp="1"/>
          </p:cNvSpPr>
          <p:nvPr>
            <p:ph type="title"/>
          </p:nvPr>
        </p:nvSpPr>
        <p:spPr/>
        <p:txBody>
          <a:bodyPr/>
          <a:lstStyle/>
          <a:p>
            <a:r>
              <a:rPr lang="en-US" dirty="0"/>
              <a:t>Stateful Firewall Rules using NSGs</a:t>
            </a:r>
          </a:p>
        </p:txBody>
      </p:sp>
      <p:sp>
        <p:nvSpPr>
          <p:cNvPr id="3" name="Text Placeholder 2">
            <a:extLst>
              <a:ext uri="{FF2B5EF4-FFF2-40B4-BE49-F238E27FC236}">
                <a16:creationId xmlns:a16="http://schemas.microsoft.com/office/drawing/2014/main" id="{B8C50DBD-83EB-4C65-9CCB-55666DD316D6}"/>
              </a:ext>
            </a:extLst>
          </p:cNvPr>
          <p:cNvSpPr>
            <a:spLocks noGrp="1"/>
          </p:cNvSpPr>
          <p:nvPr>
            <p:ph type="body" sz="quarter" idx="4294967295"/>
          </p:nvPr>
        </p:nvSpPr>
        <p:spPr>
          <a:xfrm>
            <a:off x="293606" y="800446"/>
            <a:ext cx="5188126" cy="404761"/>
          </a:xfrm>
          <a:prstGeom prst="rect">
            <a:avLst/>
          </a:prstGeom>
        </p:spPr>
        <p:txBody>
          <a:bodyPr/>
          <a:lstStyle/>
          <a:p>
            <a:pPr marL="0" indent="0">
              <a:buNone/>
            </a:pPr>
            <a:r>
              <a:rPr lang="en-US" dirty="0"/>
              <a:t>Contoso Example</a:t>
            </a:r>
          </a:p>
        </p:txBody>
      </p:sp>
      <p:sp>
        <p:nvSpPr>
          <p:cNvPr id="5" name="Rectangle 4">
            <a:extLst>
              <a:ext uri="{FF2B5EF4-FFF2-40B4-BE49-F238E27FC236}">
                <a16:creationId xmlns:a16="http://schemas.microsoft.com/office/drawing/2014/main" id="{BDE7EFE2-97CB-4D00-A226-4784BAE217DA}"/>
              </a:ext>
            </a:extLst>
          </p:cNvPr>
          <p:cNvSpPr/>
          <p:nvPr/>
        </p:nvSpPr>
        <p:spPr bwMode="auto">
          <a:xfrm>
            <a:off x="3558353" y="1099648"/>
            <a:ext cx="5064344" cy="5280901"/>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36" tIns="34269" rIns="68536" bIns="34269" numCol="1" rtlCol="0" anchor="ctr" anchorCtr="0" compatLnSpc="1">
            <a:prstTxWarp prst="textNoShape">
              <a:avLst/>
            </a:prstTxWarp>
          </a:bodyPr>
          <a:lstStyle/>
          <a:p>
            <a:pPr algn="ctr" defTabSz="685175" fontAlgn="base">
              <a:spcBef>
                <a:spcPct val="0"/>
              </a:spcBef>
              <a:spcAft>
                <a:spcPct val="0"/>
              </a:spcAft>
            </a:pPr>
            <a:endParaRPr lang="en-US" sz="1700" dirty="0">
              <a:solidFill>
                <a:srgbClr val="5F5F5F"/>
              </a:solidFill>
            </a:endParaRPr>
          </a:p>
        </p:txBody>
      </p:sp>
      <p:sp>
        <p:nvSpPr>
          <p:cNvPr id="6" name="TextBox 5">
            <a:extLst>
              <a:ext uri="{FF2B5EF4-FFF2-40B4-BE49-F238E27FC236}">
                <a16:creationId xmlns:a16="http://schemas.microsoft.com/office/drawing/2014/main" id="{F855216B-AC40-47EC-B40B-FD11B54B80A4}"/>
              </a:ext>
            </a:extLst>
          </p:cNvPr>
          <p:cNvSpPr txBox="1"/>
          <p:nvPr/>
        </p:nvSpPr>
        <p:spPr>
          <a:xfrm>
            <a:off x="3615188" y="1162269"/>
            <a:ext cx="2444300" cy="430832"/>
          </a:xfrm>
          <a:prstGeom prst="rect">
            <a:avLst/>
          </a:prstGeom>
          <a:solidFill>
            <a:schemeClr val="accent2"/>
          </a:solidFill>
        </p:spPr>
        <p:txBody>
          <a:bodyPr wrap="square" lIns="0" tIns="0" rIns="0" bIns="0" rtlCol="0">
            <a:spAutoFit/>
          </a:bodyPr>
          <a:lstStyle/>
          <a:p>
            <a:pPr>
              <a:lnSpc>
                <a:spcPct val="90000"/>
              </a:lnSpc>
              <a:spcBef>
                <a:spcPct val="20000"/>
              </a:spcBef>
              <a:buSzPct val="80000"/>
            </a:pPr>
            <a:r>
              <a:rPr lang="en-US" sz="1400" b="1" dirty="0">
                <a:solidFill>
                  <a:schemeClr val="bg1"/>
                </a:solidFill>
              </a:rPr>
              <a:t>Virtual Network</a:t>
            </a:r>
          </a:p>
          <a:p>
            <a:pPr>
              <a:lnSpc>
                <a:spcPct val="90000"/>
              </a:lnSpc>
              <a:spcBef>
                <a:spcPct val="20000"/>
              </a:spcBef>
              <a:buSzPct val="80000"/>
            </a:pPr>
            <a:r>
              <a:rPr lang="en-US" sz="1400" b="1" dirty="0">
                <a:solidFill>
                  <a:schemeClr val="bg1"/>
                </a:solidFill>
              </a:rPr>
              <a:t>Address Space: 10.0.0.0/16</a:t>
            </a:r>
          </a:p>
        </p:txBody>
      </p:sp>
      <p:sp>
        <p:nvSpPr>
          <p:cNvPr id="7" name="Rectangle 6">
            <a:extLst>
              <a:ext uri="{FF2B5EF4-FFF2-40B4-BE49-F238E27FC236}">
                <a16:creationId xmlns:a16="http://schemas.microsoft.com/office/drawing/2014/main" id="{88B67386-9561-4098-AB3A-4502B3FC83E5}"/>
              </a:ext>
            </a:extLst>
          </p:cNvPr>
          <p:cNvSpPr/>
          <p:nvPr/>
        </p:nvSpPr>
        <p:spPr bwMode="auto">
          <a:xfrm>
            <a:off x="3688336" y="1852210"/>
            <a:ext cx="4742304" cy="1781368"/>
          </a:xfrm>
          <a:prstGeom prst="rect">
            <a:avLst/>
          </a:prstGeom>
          <a:solidFill>
            <a:schemeClr val="bg1"/>
          </a:solid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4008" fontAlgn="base">
              <a:spcBef>
                <a:spcPct val="0"/>
              </a:spcBef>
              <a:spcAft>
                <a:spcPct val="0"/>
              </a:spcAft>
            </a:pPr>
            <a:endParaRPr lang="en-US" sz="1100" dirty="0">
              <a:solidFill>
                <a:schemeClr val="tx1"/>
              </a:solidFill>
            </a:endParaRPr>
          </a:p>
        </p:txBody>
      </p:sp>
      <p:sp>
        <p:nvSpPr>
          <p:cNvPr id="8" name="Rectangle 7">
            <a:extLst>
              <a:ext uri="{FF2B5EF4-FFF2-40B4-BE49-F238E27FC236}">
                <a16:creationId xmlns:a16="http://schemas.microsoft.com/office/drawing/2014/main" id="{DE7F19ED-07B5-4D43-9EF5-F338C8752890}"/>
              </a:ext>
            </a:extLst>
          </p:cNvPr>
          <p:cNvSpPr/>
          <p:nvPr/>
        </p:nvSpPr>
        <p:spPr bwMode="auto">
          <a:xfrm>
            <a:off x="3729624" y="2835479"/>
            <a:ext cx="1010586"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WEB-VM1</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Apps</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10.0.0.4</a:t>
            </a:r>
          </a:p>
        </p:txBody>
      </p:sp>
      <p:sp>
        <p:nvSpPr>
          <p:cNvPr id="9" name="Rectangle 8">
            <a:extLst>
              <a:ext uri="{FF2B5EF4-FFF2-40B4-BE49-F238E27FC236}">
                <a16:creationId xmlns:a16="http://schemas.microsoft.com/office/drawing/2014/main" id="{52466076-AE15-485E-968D-F9B8A2BB47A0}"/>
              </a:ext>
            </a:extLst>
          </p:cNvPr>
          <p:cNvSpPr/>
          <p:nvPr/>
        </p:nvSpPr>
        <p:spPr bwMode="auto">
          <a:xfrm>
            <a:off x="4820883" y="2837980"/>
            <a:ext cx="1010586"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WEB-VM2</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Apps</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10.0.0.5</a:t>
            </a:r>
          </a:p>
        </p:txBody>
      </p:sp>
      <p:sp>
        <p:nvSpPr>
          <p:cNvPr id="10" name="Rectangle 9">
            <a:extLst>
              <a:ext uri="{FF2B5EF4-FFF2-40B4-BE49-F238E27FC236}">
                <a16:creationId xmlns:a16="http://schemas.microsoft.com/office/drawing/2014/main" id="{B9C5DF44-353E-47A0-BD1A-565621A0A313}"/>
              </a:ext>
            </a:extLst>
          </p:cNvPr>
          <p:cNvSpPr/>
          <p:nvPr/>
        </p:nvSpPr>
        <p:spPr bwMode="auto">
          <a:xfrm>
            <a:off x="3717926" y="1878484"/>
            <a:ext cx="2434681" cy="3077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b="1" dirty="0">
                <a:ln>
                  <a:solidFill>
                    <a:schemeClr val="bg1">
                      <a:alpha val="0"/>
                    </a:schemeClr>
                  </a:solidFill>
                </a:ln>
                <a:solidFill>
                  <a:schemeClr val="bg1">
                    <a:alpha val="99000"/>
                  </a:schemeClr>
                </a:solidFill>
              </a:rPr>
              <a:t>Subnet App: 10.0.0.0/24</a:t>
            </a:r>
          </a:p>
        </p:txBody>
      </p:sp>
      <p:sp>
        <p:nvSpPr>
          <p:cNvPr id="11" name="Rectangle 10">
            <a:extLst>
              <a:ext uri="{FF2B5EF4-FFF2-40B4-BE49-F238E27FC236}">
                <a16:creationId xmlns:a16="http://schemas.microsoft.com/office/drawing/2014/main" id="{CA9F7B50-F04B-417E-BC98-42D6DB31ACFE}"/>
              </a:ext>
            </a:extLst>
          </p:cNvPr>
          <p:cNvSpPr/>
          <p:nvPr/>
        </p:nvSpPr>
        <p:spPr bwMode="auto">
          <a:xfrm>
            <a:off x="3688338" y="4461781"/>
            <a:ext cx="4742303" cy="1853306"/>
          </a:xfrm>
          <a:prstGeom prst="rect">
            <a:avLst/>
          </a:prstGeom>
          <a:solidFill>
            <a:schemeClr val="bg1"/>
          </a:solidFill>
          <a:ln w="25400">
            <a:solidFill>
              <a:schemeClr val="accent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4" tIns="45712" rIns="91424" bIns="45712" numCol="1" rtlCol="0" anchor="ctr" anchorCtr="0" compatLnSpc="1">
            <a:prstTxWarp prst="textNoShape">
              <a:avLst/>
            </a:prstTxWarp>
          </a:bodyPr>
          <a:lstStyle/>
          <a:p>
            <a:pPr algn="ctr" defTabSz="914008" fontAlgn="base">
              <a:spcBef>
                <a:spcPct val="0"/>
              </a:spcBef>
              <a:spcAft>
                <a:spcPct val="0"/>
              </a:spcAft>
            </a:pPr>
            <a:endParaRPr lang="en-US" sz="2200" dirty="0">
              <a:gradFill>
                <a:gsLst>
                  <a:gs pos="0">
                    <a:srgbClr val="FFFFFF"/>
                  </a:gs>
                  <a:gs pos="100000">
                    <a:srgbClr val="FFFFFF"/>
                  </a:gs>
                </a:gsLst>
                <a:lin ang="5400000" scaled="0"/>
              </a:gradFill>
            </a:endParaRPr>
          </a:p>
        </p:txBody>
      </p:sp>
      <p:sp>
        <p:nvSpPr>
          <p:cNvPr id="12" name="Rectangle 11">
            <a:extLst>
              <a:ext uri="{FF2B5EF4-FFF2-40B4-BE49-F238E27FC236}">
                <a16:creationId xmlns:a16="http://schemas.microsoft.com/office/drawing/2014/main" id="{C6D34742-023F-40F5-BC3A-DE5FF19D38E8}"/>
              </a:ext>
            </a:extLst>
          </p:cNvPr>
          <p:cNvSpPr/>
          <p:nvPr/>
        </p:nvSpPr>
        <p:spPr bwMode="auto">
          <a:xfrm>
            <a:off x="4230254" y="5427670"/>
            <a:ext cx="988399"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SQL-VM1</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Data</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10.0.1.4</a:t>
            </a:r>
          </a:p>
        </p:txBody>
      </p:sp>
      <p:sp>
        <p:nvSpPr>
          <p:cNvPr id="13" name="Rectangle 12">
            <a:extLst>
              <a:ext uri="{FF2B5EF4-FFF2-40B4-BE49-F238E27FC236}">
                <a16:creationId xmlns:a16="http://schemas.microsoft.com/office/drawing/2014/main" id="{5A7A1021-74D1-4380-89E9-F12373707F91}"/>
              </a:ext>
            </a:extLst>
          </p:cNvPr>
          <p:cNvSpPr/>
          <p:nvPr/>
        </p:nvSpPr>
        <p:spPr bwMode="auto">
          <a:xfrm>
            <a:off x="3718889" y="4507832"/>
            <a:ext cx="2340599" cy="30773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b="1" dirty="0">
                <a:ln>
                  <a:solidFill>
                    <a:schemeClr val="bg1">
                      <a:alpha val="0"/>
                    </a:schemeClr>
                  </a:solidFill>
                </a:ln>
                <a:solidFill>
                  <a:schemeClr val="bg1">
                    <a:alpha val="99000"/>
                  </a:schemeClr>
                </a:solidFill>
              </a:rPr>
              <a:t>Subnet Data: 10.0.1.0/24</a:t>
            </a:r>
          </a:p>
        </p:txBody>
      </p:sp>
      <p:pic>
        <p:nvPicPr>
          <p:cNvPr id="14" name="Picture 13">
            <a:extLst>
              <a:ext uri="{FF2B5EF4-FFF2-40B4-BE49-F238E27FC236}">
                <a16:creationId xmlns:a16="http://schemas.microsoft.com/office/drawing/2014/main" id="{A2730075-2D9B-4709-BA1D-22AA7C5626EA}"/>
              </a:ext>
            </a:extLst>
          </p:cNvPr>
          <p:cNvPicPr>
            <a:picLocks noChangeAspect="1"/>
          </p:cNvPicPr>
          <p:nvPr/>
        </p:nvPicPr>
        <p:blipFill>
          <a:blip r:embed="rId3"/>
          <a:stretch>
            <a:fillRect/>
          </a:stretch>
        </p:blipFill>
        <p:spPr>
          <a:xfrm>
            <a:off x="7990768" y="1156788"/>
            <a:ext cx="607153" cy="393382"/>
          </a:xfrm>
          <a:prstGeom prst="rect">
            <a:avLst/>
          </a:prstGeom>
        </p:spPr>
      </p:pic>
      <p:pic>
        <p:nvPicPr>
          <p:cNvPr id="15" name="Picture 14">
            <a:extLst>
              <a:ext uri="{FF2B5EF4-FFF2-40B4-BE49-F238E27FC236}">
                <a16:creationId xmlns:a16="http://schemas.microsoft.com/office/drawing/2014/main" id="{48C77550-C8A1-484D-A9D6-982781C2D24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96637" y="2220601"/>
            <a:ext cx="637507" cy="637507"/>
          </a:xfrm>
          <a:prstGeom prst="rect">
            <a:avLst/>
          </a:prstGeom>
        </p:spPr>
      </p:pic>
      <p:pic>
        <p:nvPicPr>
          <p:cNvPr id="16" name="Picture 15">
            <a:extLst>
              <a:ext uri="{FF2B5EF4-FFF2-40B4-BE49-F238E27FC236}">
                <a16:creationId xmlns:a16="http://schemas.microsoft.com/office/drawing/2014/main" id="{59A73CC5-2EF7-4A04-9E00-37D93D90CAB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6757" y="2218389"/>
            <a:ext cx="637507" cy="637507"/>
          </a:xfrm>
          <a:prstGeom prst="rect">
            <a:avLst/>
          </a:prstGeom>
        </p:spPr>
      </p:pic>
      <p:pic>
        <p:nvPicPr>
          <p:cNvPr id="17" name="Picture 16">
            <a:extLst>
              <a:ext uri="{FF2B5EF4-FFF2-40B4-BE49-F238E27FC236}">
                <a16:creationId xmlns:a16="http://schemas.microsoft.com/office/drawing/2014/main" id="{2E729BD4-4950-41AE-A36B-E8E2B90A99D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78863" y="4830444"/>
            <a:ext cx="637507" cy="637507"/>
          </a:xfrm>
          <a:prstGeom prst="rect">
            <a:avLst/>
          </a:prstGeom>
        </p:spPr>
      </p:pic>
      <p:sp>
        <p:nvSpPr>
          <p:cNvPr id="18" name="TextBox 17">
            <a:extLst>
              <a:ext uri="{FF2B5EF4-FFF2-40B4-BE49-F238E27FC236}">
                <a16:creationId xmlns:a16="http://schemas.microsoft.com/office/drawing/2014/main" id="{E0E6001D-0456-4C60-BDE3-AF8047D3F29F}"/>
              </a:ext>
            </a:extLst>
          </p:cNvPr>
          <p:cNvSpPr txBox="1"/>
          <p:nvPr/>
        </p:nvSpPr>
        <p:spPr>
          <a:xfrm>
            <a:off x="81287" y="2036641"/>
            <a:ext cx="3333923" cy="1615621"/>
          </a:xfrm>
          <a:prstGeom prst="rect">
            <a:avLst/>
          </a:prstGeom>
          <a:solidFill>
            <a:schemeClr val="accent2"/>
          </a:solidFill>
          <a:ln>
            <a:solidFill>
              <a:schemeClr val="tx1"/>
            </a:solidFill>
          </a:ln>
        </p:spPr>
        <p:txBody>
          <a:bodyPr wrap="square" lIns="0" tIns="0" rIns="0" bIns="0" rtlCol="0">
            <a:spAutoFit/>
          </a:bodyPr>
          <a:lstStyle/>
          <a:p>
            <a:pPr>
              <a:lnSpc>
                <a:spcPct val="90000"/>
              </a:lnSpc>
              <a:spcBef>
                <a:spcPct val="20000"/>
              </a:spcBef>
              <a:buSzPct val="80000"/>
            </a:pPr>
            <a:r>
              <a:rPr lang="en-US" sz="1400" dirty="0">
                <a:solidFill>
                  <a:schemeClr val="bg1"/>
                </a:solidFill>
              </a:rPr>
              <a:t> </a:t>
            </a:r>
          </a:p>
          <a:p>
            <a:pPr>
              <a:lnSpc>
                <a:spcPct val="90000"/>
              </a:lnSpc>
              <a:spcBef>
                <a:spcPct val="20000"/>
              </a:spcBef>
              <a:buSzPct val="80000"/>
            </a:pPr>
            <a:r>
              <a:rPr lang="en-US" sz="1400" b="1" dirty="0">
                <a:solidFill>
                  <a:schemeClr val="bg1"/>
                </a:solidFill>
              </a:rPr>
              <a:t>Web-NSG </a:t>
            </a:r>
            <a:r>
              <a:rPr lang="en-US" sz="1400" b="1" dirty="0" err="1">
                <a:solidFill>
                  <a:schemeClr val="bg1"/>
                </a:solidFill>
              </a:rPr>
              <a:t>SecurityGroup</a:t>
            </a:r>
            <a:r>
              <a:rPr lang="en-US" sz="1400" b="1" dirty="0">
                <a:solidFill>
                  <a:schemeClr val="bg1"/>
                </a:solidFill>
              </a:rPr>
              <a:t>  </a:t>
            </a:r>
          </a:p>
          <a:p>
            <a:pPr>
              <a:lnSpc>
                <a:spcPct val="90000"/>
              </a:lnSpc>
              <a:spcBef>
                <a:spcPct val="20000"/>
              </a:spcBef>
              <a:buSzPct val="80000"/>
            </a:pPr>
            <a:r>
              <a:rPr lang="en-US" sz="1400" dirty="0">
                <a:solidFill>
                  <a:schemeClr val="bg1"/>
                </a:solidFill>
              </a:rPr>
              <a:t> SRC ADDRESS PREFIX: INTERNET</a:t>
            </a:r>
          </a:p>
          <a:p>
            <a:pPr>
              <a:lnSpc>
                <a:spcPct val="90000"/>
              </a:lnSpc>
              <a:spcBef>
                <a:spcPct val="20000"/>
              </a:spcBef>
              <a:buSzPct val="80000"/>
            </a:pPr>
            <a:r>
              <a:rPr lang="en-US" sz="1400" dirty="0">
                <a:solidFill>
                  <a:schemeClr val="bg1"/>
                </a:solidFill>
              </a:rPr>
              <a:t> SRC PORT RANGE: *</a:t>
            </a:r>
          </a:p>
          <a:p>
            <a:pPr>
              <a:lnSpc>
                <a:spcPct val="90000"/>
              </a:lnSpc>
              <a:spcBef>
                <a:spcPct val="20000"/>
              </a:spcBef>
              <a:buSzPct val="80000"/>
            </a:pPr>
            <a:r>
              <a:rPr lang="en-US" sz="1400" dirty="0">
                <a:solidFill>
                  <a:schemeClr val="bg1"/>
                </a:solidFill>
              </a:rPr>
              <a:t> DEST PORT RANGE: 80</a:t>
            </a:r>
          </a:p>
          <a:p>
            <a:pPr>
              <a:lnSpc>
                <a:spcPct val="90000"/>
              </a:lnSpc>
              <a:spcBef>
                <a:spcPct val="20000"/>
              </a:spcBef>
              <a:buSzPct val="80000"/>
            </a:pPr>
            <a:r>
              <a:rPr lang="en-US" sz="1400" dirty="0">
                <a:solidFill>
                  <a:schemeClr val="bg1"/>
                </a:solidFill>
              </a:rPr>
              <a:t> DEST ADDRESS PREFIX: 10.0.0.0/24    </a:t>
            </a:r>
          </a:p>
          <a:p>
            <a:pPr>
              <a:lnSpc>
                <a:spcPct val="90000"/>
              </a:lnSpc>
              <a:spcBef>
                <a:spcPct val="20000"/>
              </a:spcBef>
              <a:buSzPct val="80000"/>
            </a:pPr>
            <a:endParaRPr lang="en-US" sz="1400" dirty="0">
              <a:solidFill>
                <a:schemeClr val="bg1"/>
              </a:solidFill>
            </a:endParaRPr>
          </a:p>
        </p:txBody>
      </p:sp>
      <p:sp>
        <p:nvSpPr>
          <p:cNvPr id="19" name="TextBox 18">
            <a:extLst>
              <a:ext uri="{FF2B5EF4-FFF2-40B4-BE49-F238E27FC236}">
                <a16:creationId xmlns:a16="http://schemas.microsoft.com/office/drawing/2014/main" id="{7335821B-5001-4237-A101-43988D68A206}"/>
              </a:ext>
            </a:extLst>
          </p:cNvPr>
          <p:cNvSpPr txBox="1"/>
          <p:nvPr/>
        </p:nvSpPr>
        <p:spPr>
          <a:xfrm>
            <a:off x="80043" y="4577114"/>
            <a:ext cx="3284537" cy="1615621"/>
          </a:xfrm>
          <a:prstGeom prst="rect">
            <a:avLst/>
          </a:prstGeom>
          <a:solidFill>
            <a:schemeClr val="accent2"/>
          </a:solidFill>
          <a:ln>
            <a:solidFill>
              <a:schemeClr val="tx1"/>
            </a:solidFill>
          </a:ln>
        </p:spPr>
        <p:txBody>
          <a:bodyPr wrap="square" lIns="0" tIns="0" rIns="0" bIns="0" rtlCol="0">
            <a:spAutoFit/>
          </a:bodyPr>
          <a:lstStyle/>
          <a:p>
            <a:pPr>
              <a:lnSpc>
                <a:spcPct val="90000"/>
              </a:lnSpc>
              <a:spcBef>
                <a:spcPct val="20000"/>
              </a:spcBef>
              <a:buSzPct val="80000"/>
            </a:pPr>
            <a:r>
              <a:rPr lang="en-US" sz="1400" dirty="0">
                <a:solidFill>
                  <a:schemeClr val="bg1"/>
                </a:solidFill>
              </a:rPr>
              <a:t> </a:t>
            </a:r>
          </a:p>
          <a:p>
            <a:pPr>
              <a:lnSpc>
                <a:spcPct val="90000"/>
              </a:lnSpc>
              <a:spcBef>
                <a:spcPct val="20000"/>
              </a:spcBef>
              <a:buSzPct val="80000"/>
            </a:pPr>
            <a:r>
              <a:rPr lang="en-US" sz="1400" b="1" dirty="0">
                <a:solidFill>
                  <a:schemeClr val="bg1"/>
                </a:solidFill>
              </a:rPr>
              <a:t>SQL-NSG </a:t>
            </a:r>
            <a:r>
              <a:rPr lang="en-US" sz="1400" b="1" dirty="0" err="1">
                <a:solidFill>
                  <a:schemeClr val="bg1"/>
                </a:solidFill>
              </a:rPr>
              <a:t>SecurityGroup</a:t>
            </a:r>
            <a:r>
              <a:rPr lang="en-US" sz="1400" b="1" dirty="0">
                <a:solidFill>
                  <a:schemeClr val="bg1"/>
                </a:solidFill>
              </a:rPr>
              <a:t> </a:t>
            </a:r>
            <a:r>
              <a:rPr lang="en-US" sz="1400" dirty="0">
                <a:solidFill>
                  <a:schemeClr val="bg1"/>
                </a:solidFill>
              </a:rPr>
              <a:t> </a:t>
            </a:r>
          </a:p>
          <a:p>
            <a:pPr>
              <a:lnSpc>
                <a:spcPct val="90000"/>
              </a:lnSpc>
              <a:spcBef>
                <a:spcPct val="20000"/>
              </a:spcBef>
              <a:buSzPct val="80000"/>
            </a:pPr>
            <a:r>
              <a:rPr lang="en-US" sz="1400" dirty="0">
                <a:solidFill>
                  <a:schemeClr val="bg1"/>
                </a:solidFill>
              </a:rPr>
              <a:t> SRC ADDRESS PREFIX: 10.0.0.0/24</a:t>
            </a:r>
          </a:p>
          <a:p>
            <a:pPr>
              <a:lnSpc>
                <a:spcPct val="90000"/>
              </a:lnSpc>
              <a:spcBef>
                <a:spcPct val="20000"/>
              </a:spcBef>
              <a:buSzPct val="80000"/>
            </a:pPr>
            <a:r>
              <a:rPr lang="en-US" sz="1400" dirty="0">
                <a:solidFill>
                  <a:schemeClr val="bg1"/>
                </a:solidFill>
              </a:rPr>
              <a:t> SRC PORT RANGE: *</a:t>
            </a:r>
          </a:p>
          <a:p>
            <a:pPr>
              <a:lnSpc>
                <a:spcPct val="90000"/>
              </a:lnSpc>
              <a:spcBef>
                <a:spcPct val="20000"/>
              </a:spcBef>
              <a:buSzPct val="80000"/>
            </a:pPr>
            <a:r>
              <a:rPr lang="en-US" sz="1400" dirty="0">
                <a:solidFill>
                  <a:schemeClr val="bg1"/>
                </a:solidFill>
              </a:rPr>
              <a:t> DEST PORT RANGE: 1433</a:t>
            </a:r>
          </a:p>
          <a:p>
            <a:pPr>
              <a:lnSpc>
                <a:spcPct val="90000"/>
              </a:lnSpc>
              <a:spcBef>
                <a:spcPct val="20000"/>
              </a:spcBef>
              <a:buSzPct val="80000"/>
            </a:pPr>
            <a:r>
              <a:rPr lang="en-US" sz="1400" dirty="0">
                <a:solidFill>
                  <a:schemeClr val="bg1"/>
                </a:solidFill>
              </a:rPr>
              <a:t> DEST ADDRESS PREFIX: 10.0.1.0/24</a:t>
            </a:r>
          </a:p>
          <a:p>
            <a:pPr>
              <a:lnSpc>
                <a:spcPct val="90000"/>
              </a:lnSpc>
              <a:spcBef>
                <a:spcPct val="20000"/>
              </a:spcBef>
              <a:buSzPct val="80000"/>
            </a:pPr>
            <a:endParaRPr lang="en-US" sz="1400" dirty="0">
              <a:solidFill>
                <a:schemeClr val="bg1"/>
              </a:solidFill>
            </a:endParaRPr>
          </a:p>
        </p:txBody>
      </p:sp>
      <p:pic>
        <p:nvPicPr>
          <p:cNvPr id="20" name="Picture 19">
            <a:extLst>
              <a:ext uri="{FF2B5EF4-FFF2-40B4-BE49-F238E27FC236}">
                <a16:creationId xmlns:a16="http://schemas.microsoft.com/office/drawing/2014/main" id="{3C182C09-2823-4044-8491-DF03B3B23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8477250" y="2463067"/>
            <a:ext cx="780190" cy="780190"/>
          </a:xfrm>
          <a:prstGeom prst="rect">
            <a:avLst/>
          </a:prstGeom>
        </p:spPr>
      </p:pic>
      <p:pic>
        <p:nvPicPr>
          <p:cNvPr id="21" name="Picture 20">
            <a:extLst>
              <a:ext uri="{FF2B5EF4-FFF2-40B4-BE49-F238E27FC236}">
                <a16:creationId xmlns:a16="http://schemas.microsoft.com/office/drawing/2014/main" id="{CD13FC4F-3EED-4DE6-B8DE-C3E0A38B82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009703" y="2413957"/>
            <a:ext cx="780190" cy="780190"/>
          </a:xfrm>
          <a:prstGeom prst="rect">
            <a:avLst/>
          </a:prstGeom>
        </p:spPr>
      </p:pic>
      <p:cxnSp>
        <p:nvCxnSpPr>
          <p:cNvPr id="22" name="Straight Arrow Connector 21">
            <a:extLst>
              <a:ext uri="{FF2B5EF4-FFF2-40B4-BE49-F238E27FC236}">
                <a16:creationId xmlns:a16="http://schemas.microsoft.com/office/drawing/2014/main" id="{EFEBFBCE-622E-4AC1-A55D-6C741F9AFF72}"/>
              </a:ext>
            </a:extLst>
          </p:cNvPr>
          <p:cNvCxnSpPr>
            <a:cxnSpLocks/>
          </p:cNvCxnSpPr>
          <p:nvPr/>
        </p:nvCxnSpPr>
        <p:spPr>
          <a:xfrm flipH="1">
            <a:off x="9166011" y="2804052"/>
            <a:ext cx="91923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CD69D734-8FD7-4CB7-859C-5A301431B53B}"/>
              </a:ext>
            </a:extLst>
          </p:cNvPr>
          <p:cNvCxnSpPr>
            <a:stCxn id="7" idx="2"/>
            <a:endCxn id="11" idx="0"/>
          </p:cNvCxnSpPr>
          <p:nvPr/>
        </p:nvCxnSpPr>
        <p:spPr>
          <a:xfrm>
            <a:off x="6180661" y="3633578"/>
            <a:ext cx="0" cy="814142"/>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F2AEF3-1C74-4BC4-AE51-D660B311215E}"/>
              </a:ext>
            </a:extLst>
          </p:cNvPr>
          <p:cNvSpPr txBox="1"/>
          <p:nvPr/>
        </p:nvSpPr>
        <p:spPr>
          <a:xfrm>
            <a:off x="8115801" y="1746168"/>
            <a:ext cx="3333923" cy="667790"/>
          </a:xfrm>
          <a:prstGeom prst="rect">
            <a:avLst/>
          </a:prstGeom>
          <a:solidFill>
            <a:schemeClr val="accent2"/>
          </a:solidFill>
          <a:ln>
            <a:solidFill>
              <a:schemeClr val="tx1"/>
            </a:solidFill>
          </a:ln>
        </p:spPr>
        <p:txBody>
          <a:bodyPr wrap="square" lIns="0" tIns="0" rIns="0" bIns="0" rtlCol="0">
            <a:spAutoFit/>
          </a:bodyPr>
          <a:lstStyle/>
          <a:p>
            <a:pPr>
              <a:lnSpc>
                <a:spcPct val="90000"/>
              </a:lnSpc>
              <a:spcBef>
                <a:spcPct val="20000"/>
              </a:spcBef>
              <a:buSzPct val="80000"/>
            </a:pPr>
            <a:r>
              <a:rPr lang="en-US" sz="1400" dirty="0">
                <a:gradFill>
                  <a:gsLst>
                    <a:gs pos="0">
                      <a:srgbClr val="292929">
                        <a:lumMod val="90000"/>
                        <a:lumOff val="10000"/>
                      </a:srgbClr>
                    </a:gs>
                    <a:gs pos="86000">
                      <a:srgbClr val="292929">
                        <a:lumMod val="90000"/>
                        <a:lumOff val="10000"/>
                      </a:srgbClr>
                    </a:gs>
                  </a:gsLst>
                  <a:lin ang="5400000" scaled="0"/>
                </a:gradFill>
              </a:rPr>
              <a:t> </a:t>
            </a:r>
          </a:p>
          <a:p>
            <a:pPr>
              <a:lnSpc>
                <a:spcPct val="90000"/>
              </a:lnSpc>
              <a:spcBef>
                <a:spcPct val="20000"/>
              </a:spcBef>
              <a:buSzPct val="80000"/>
            </a:pPr>
            <a:r>
              <a:rPr lang="en-US" sz="1400" b="1" dirty="0">
                <a:solidFill>
                  <a:schemeClr val="bg1"/>
                </a:solidFill>
              </a:rPr>
              <a:t> Allowed via Web-NSG </a:t>
            </a:r>
            <a:r>
              <a:rPr lang="en-US" sz="1400" b="1" dirty="0" err="1">
                <a:solidFill>
                  <a:schemeClr val="bg1"/>
                </a:solidFill>
              </a:rPr>
              <a:t>SecurityGroup</a:t>
            </a:r>
            <a:r>
              <a:rPr lang="en-US" sz="1400" b="1" dirty="0">
                <a:solidFill>
                  <a:schemeClr val="bg1"/>
                </a:solidFill>
              </a:rPr>
              <a:t>  </a:t>
            </a:r>
          </a:p>
          <a:p>
            <a:pPr>
              <a:lnSpc>
                <a:spcPct val="90000"/>
              </a:lnSpc>
              <a:spcBef>
                <a:spcPct val="20000"/>
              </a:spcBef>
              <a:buSzPct val="80000"/>
            </a:pPr>
            <a:endParaRPr lang="en-US" sz="1400" b="1" dirty="0">
              <a:solidFill>
                <a:schemeClr val="bg1"/>
              </a:solidFill>
            </a:endParaRPr>
          </a:p>
        </p:txBody>
      </p:sp>
      <p:sp>
        <p:nvSpPr>
          <p:cNvPr id="25" name="TextBox 24">
            <a:extLst>
              <a:ext uri="{FF2B5EF4-FFF2-40B4-BE49-F238E27FC236}">
                <a16:creationId xmlns:a16="http://schemas.microsoft.com/office/drawing/2014/main" id="{2369D3F8-8F7A-457B-977F-43125BAAC6BF}"/>
              </a:ext>
            </a:extLst>
          </p:cNvPr>
          <p:cNvSpPr txBox="1"/>
          <p:nvPr/>
        </p:nvSpPr>
        <p:spPr>
          <a:xfrm>
            <a:off x="6323807" y="3706754"/>
            <a:ext cx="3333923" cy="667790"/>
          </a:xfrm>
          <a:prstGeom prst="rect">
            <a:avLst/>
          </a:prstGeom>
          <a:solidFill>
            <a:schemeClr val="accent2"/>
          </a:solidFill>
          <a:ln>
            <a:solidFill>
              <a:schemeClr val="tx1"/>
            </a:solidFill>
          </a:ln>
        </p:spPr>
        <p:txBody>
          <a:bodyPr wrap="square" lIns="0" tIns="0" rIns="0" bIns="0" rtlCol="0">
            <a:spAutoFit/>
          </a:bodyPr>
          <a:lstStyle/>
          <a:p>
            <a:pPr>
              <a:lnSpc>
                <a:spcPct val="90000"/>
              </a:lnSpc>
              <a:spcBef>
                <a:spcPct val="20000"/>
              </a:spcBef>
              <a:buSzPct val="80000"/>
            </a:pPr>
            <a:r>
              <a:rPr lang="en-US" sz="1400" dirty="0">
                <a:solidFill>
                  <a:schemeClr val="bg1"/>
                </a:solidFill>
              </a:rPr>
              <a:t> </a:t>
            </a:r>
          </a:p>
          <a:p>
            <a:pPr>
              <a:lnSpc>
                <a:spcPct val="90000"/>
              </a:lnSpc>
              <a:spcBef>
                <a:spcPct val="20000"/>
              </a:spcBef>
              <a:buSzPct val="80000"/>
            </a:pPr>
            <a:r>
              <a:rPr lang="en-US" sz="1400" b="1" dirty="0">
                <a:solidFill>
                  <a:schemeClr val="bg1"/>
                </a:solidFill>
              </a:rPr>
              <a:t> Allowed via SQL-NSG </a:t>
            </a:r>
            <a:r>
              <a:rPr lang="en-US" sz="1400" b="1" dirty="0" err="1">
                <a:solidFill>
                  <a:schemeClr val="bg1"/>
                </a:solidFill>
              </a:rPr>
              <a:t>SecurityGroup</a:t>
            </a:r>
            <a:r>
              <a:rPr lang="en-US" sz="1400" b="1" dirty="0">
                <a:solidFill>
                  <a:schemeClr val="bg1"/>
                </a:solidFill>
              </a:rPr>
              <a:t>  </a:t>
            </a:r>
          </a:p>
          <a:p>
            <a:pPr>
              <a:lnSpc>
                <a:spcPct val="90000"/>
              </a:lnSpc>
              <a:spcBef>
                <a:spcPct val="20000"/>
              </a:spcBef>
              <a:buSzPct val="80000"/>
            </a:pPr>
            <a:endParaRPr lang="en-US" sz="1400" b="1" dirty="0">
              <a:solidFill>
                <a:schemeClr val="bg1"/>
              </a:solidFill>
            </a:endParaRPr>
          </a:p>
        </p:txBody>
      </p:sp>
      <p:sp>
        <p:nvSpPr>
          <p:cNvPr id="26" name="Rectangle 25">
            <a:extLst>
              <a:ext uri="{FF2B5EF4-FFF2-40B4-BE49-F238E27FC236}">
                <a16:creationId xmlns:a16="http://schemas.microsoft.com/office/drawing/2014/main" id="{377CFE74-E142-4A8D-A11B-E7503C8103B2}"/>
              </a:ext>
            </a:extLst>
          </p:cNvPr>
          <p:cNvSpPr/>
          <p:nvPr/>
        </p:nvSpPr>
        <p:spPr bwMode="auto">
          <a:xfrm>
            <a:off x="5912901" y="2837980"/>
            <a:ext cx="1010586"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WEB-VM3</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Apps</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10.0.0.6</a:t>
            </a:r>
          </a:p>
        </p:txBody>
      </p:sp>
      <p:pic>
        <p:nvPicPr>
          <p:cNvPr id="27" name="Picture 26">
            <a:extLst>
              <a:ext uri="{FF2B5EF4-FFF2-40B4-BE49-F238E27FC236}">
                <a16:creationId xmlns:a16="http://schemas.microsoft.com/office/drawing/2014/main" id="{AFEF2245-D58D-479F-846C-E543E908361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48775" y="2218389"/>
            <a:ext cx="637507" cy="637507"/>
          </a:xfrm>
          <a:prstGeom prst="rect">
            <a:avLst/>
          </a:prstGeom>
        </p:spPr>
      </p:pic>
      <p:sp>
        <p:nvSpPr>
          <p:cNvPr id="28" name="Rectangle 27">
            <a:extLst>
              <a:ext uri="{FF2B5EF4-FFF2-40B4-BE49-F238E27FC236}">
                <a16:creationId xmlns:a16="http://schemas.microsoft.com/office/drawing/2014/main" id="{0B285121-979A-4C91-8143-2C30581671A8}"/>
              </a:ext>
            </a:extLst>
          </p:cNvPr>
          <p:cNvSpPr/>
          <p:nvPr/>
        </p:nvSpPr>
        <p:spPr bwMode="auto">
          <a:xfrm>
            <a:off x="5467611" y="5435157"/>
            <a:ext cx="988399"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SQL-VM2</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Data</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10.0.1.5</a:t>
            </a:r>
          </a:p>
        </p:txBody>
      </p:sp>
      <p:pic>
        <p:nvPicPr>
          <p:cNvPr id="29" name="Picture 28">
            <a:extLst>
              <a:ext uri="{FF2B5EF4-FFF2-40B4-BE49-F238E27FC236}">
                <a16:creationId xmlns:a16="http://schemas.microsoft.com/office/drawing/2014/main" id="{18E96D82-1CFA-4447-B43F-FD8827D430B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92390" y="4815567"/>
            <a:ext cx="637507" cy="637507"/>
          </a:xfrm>
          <a:prstGeom prst="rect">
            <a:avLst/>
          </a:prstGeom>
        </p:spPr>
      </p:pic>
      <p:sp>
        <p:nvSpPr>
          <p:cNvPr id="30" name="Rectangle 29">
            <a:extLst>
              <a:ext uri="{FF2B5EF4-FFF2-40B4-BE49-F238E27FC236}">
                <a16:creationId xmlns:a16="http://schemas.microsoft.com/office/drawing/2014/main" id="{A5A2D846-46CC-4086-8491-DDCD20EF06FE}"/>
              </a:ext>
            </a:extLst>
          </p:cNvPr>
          <p:cNvSpPr/>
          <p:nvPr/>
        </p:nvSpPr>
        <p:spPr bwMode="auto">
          <a:xfrm>
            <a:off x="6768423" y="5435157"/>
            <a:ext cx="988399"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SQL-VM3</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Data</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10.0.1.6</a:t>
            </a:r>
          </a:p>
        </p:txBody>
      </p:sp>
      <p:pic>
        <p:nvPicPr>
          <p:cNvPr id="31" name="Picture 30">
            <a:extLst>
              <a:ext uri="{FF2B5EF4-FFF2-40B4-BE49-F238E27FC236}">
                <a16:creationId xmlns:a16="http://schemas.microsoft.com/office/drawing/2014/main" id="{864366ED-8257-473B-B4D2-6390FFB5C93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93202" y="4815567"/>
            <a:ext cx="637507" cy="637507"/>
          </a:xfrm>
          <a:prstGeom prst="rect">
            <a:avLst/>
          </a:prstGeom>
        </p:spPr>
      </p:pic>
      <p:sp>
        <p:nvSpPr>
          <p:cNvPr id="32" name="Rectangle 31">
            <a:extLst>
              <a:ext uri="{FF2B5EF4-FFF2-40B4-BE49-F238E27FC236}">
                <a16:creationId xmlns:a16="http://schemas.microsoft.com/office/drawing/2014/main" id="{74C495EB-A0B9-4A4F-82CF-57EB9AFE064D}"/>
              </a:ext>
            </a:extLst>
          </p:cNvPr>
          <p:cNvSpPr/>
          <p:nvPr/>
        </p:nvSpPr>
        <p:spPr bwMode="auto">
          <a:xfrm>
            <a:off x="7039704" y="2853121"/>
            <a:ext cx="1010586" cy="7386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5714" tIns="45712" rIns="45714" bIns="45712" numCol="1" rtlCol="0" anchor="ctr" anchorCtr="0" compatLnSpc="1">
            <a:prstTxWarp prst="textNoShape">
              <a:avLst/>
            </a:prstTxWarp>
            <a:spAutoFit/>
          </a:bodyPr>
          <a:lstStyle/>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WEB-VM4</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Subnet Apps</a:t>
            </a:r>
          </a:p>
          <a:p>
            <a:pPr algn="ctr" defTabSz="912667" fontAlgn="base">
              <a:spcBef>
                <a:spcPct val="0"/>
              </a:spcBef>
              <a:spcAft>
                <a:spcPct val="0"/>
              </a:spcAft>
            </a:pPr>
            <a:r>
              <a:rPr lang="en-US" sz="1400" dirty="0">
                <a:ln>
                  <a:solidFill>
                    <a:schemeClr val="bg1">
                      <a:alpha val="0"/>
                    </a:schemeClr>
                  </a:solidFill>
                </a:ln>
                <a:solidFill>
                  <a:schemeClr val="tx1">
                    <a:alpha val="99000"/>
                  </a:schemeClr>
                </a:solidFill>
              </a:rPr>
              <a:t>10.0.0.7</a:t>
            </a:r>
          </a:p>
        </p:txBody>
      </p:sp>
      <p:pic>
        <p:nvPicPr>
          <p:cNvPr id="33" name="Picture 32">
            <a:extLst>
              <a:ext uri="{FF2B5EF4-FFF2-40B4-BE49-F238E27FC236}">
                <a16:creationId xmlns:a16="http://schemas.microsoft.com/office/drawing/2014/main" id="{11001827-E076-4205-8B0E-470CFC293E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75578" y="2233530"/>
            <a:ext cx="637507" cy="637507"/>
          </a:xfrm>
          <a:prstGeom prst="rect">
            <a:avLst/>
          </a:prstGeom>
        </p:spPr>
      </p:pic>
      <p:grpSp>
        <p:nvGrpSpPr>
          <p:cNvPr id="34" name="Group 33">
            <a:extLst>
              <a:ext uri="{FF2B5EF4-FFF2-40B4-BE49-F238E27FC236}">
                <a16:creationId xmlns:a16="http://schemas.microsoft.com/office/drawing/2014/main" id="{07F66C06-5BBD-4CAA-9B72-C59C9AB085DC}"/>
              </a:ext>
            </a:extLst>
          </p:cNvPr>
          <p:cNvGrpSpPr/>
          <p:nvPr/>
        </p:nvGrpSpPr>
        <p:grpSpPr>
          <a:xfrm>
            <a:off x="7615060" y="3389196"/>
            <a:ext cx="4367545" cy="2618284"/>
            <a:chOff x="7615237" y="3389181"/>
            <a:chExt cx="4368103" cy="2618619"/>
          </a:xfrm>
        </p:grpSpPr>
        <p:sp>
          <p:nvSpPr>
            <p:cNvPr id="35" name="Rectangle 34">
              <a:extLst>
                <a:ext uri="{FF2B5EF4-FFF2-40B4-BE49-F238E27FC236}">
                  <a16:creationId xmlns:a16="http://schemas.microsoft.com/office/drawing/2014/main" id="{062563B4-53E8-4CCE-90C8-C5990AE41211}"/>
                </a:ext>
              </a:extLst>
            </p:cNvPr>
            <p:cNvSpPr/>
            <p:nvPr/>
          </p:nvSpPr>
          <p:spPr>
            <a:xfrm>
              <a:off x="9007016" y="4992007"/>
              <a:ext cx="2976324" cy="1015793"/>
            </a:xfrm>
            <a:prstGeom prst="rect">
              <a:avLst/>
            </a:prstGeom>
            <a:solidFill>
              <a:srgbClr val="E81123"/>
            </a:solidFill>
          </p:spPr>
          <p:txBody>
            <a:bodyPr wrap="square">
              <a:spAutoFit/>
            </a:bodyPr>
            <a:lstStyle/>
            <a:p>
              <a:pPr algn="ctr"/>
              <a:r>
                <a:rPr lang="en-US" sz="2000" i="1" dirty="0">
                  <a:solidFill>
                    <a:schemeClr val="bg1"/>
                  </a:solidFill>
                </a:rPr>
                <a:t>Remember that OS Ports &amp; Firewalls must be configured to allow traffic</a:t>
              </a:r>
              <a:endParaRPr lang="en-US" sz="2000" b="1" i="1" dirty="0">
                <a:solidFill>
                  <a:schemeClr val="bg1"/>
                </a:solidFill>
              </a:endParaRPr>
            </a:p>
          </p:txBody>
        </p:sp>
        <p:cxnSp>
          <p:nvCxnSpPr>
            <p:cNvPr id="36" name="Straight Arrow Connector 35">
              <a:extLst>
                <a:ext uri="{FF2B5EF4-FFF2-40B4-BE49-F238E27FC236}">
                  <a16:creationId xmlns:a16="http://schemas.microsoft.com/office/drawing/2014/main" id="{8585F32D-3BA1-4CE3-A2B0-56447E66B59A}"/>
                </a:ext>
              </a:extLst>
            </p:cNvPr>
            <p:cNvCxnSpPr/>
            <p:nvPr/>
          </p:nvCxnSpPr>
          <p:spPr>
            <a:xfrm flipH="1" flipV="1">
              <a:off x="8194265" y="3389181"/>
              <a:ext cx="2863595" cy="1602827"/>
            </a:xfrm>
            <a:prstGeom prst="straightConnector1">
              <a:avLst/>
            </a:prstGeom>
            <a:solidFill>
              <a:srgbClr val="E81123"/>
            </a:solidFill>
            <a:ln>
              <a:solidFill>
                <a:srgbClr val="FF0000">
                  <a:alpha val="50000"/>
                </a:srgbClr>
              </a:solidFill>
              <a:tailEnd type="triangle"/>
            </a:ln>
          </p:spPr>
          <p:style>
            <a:lnRef idx="3">
              <a:schemeClr val="accent1"/>
            </a:lnRef>
            <a:fillRef idx="0">
              <a:schemeClr val="accent1"/>
            </a:fillRef>
            <a:effectRef idx="2">
              <a:schemeClr val="accent1"/>
            </a:effectRef>
            <a:fontRef idx="minor">
              <a:schemeClr val="tx1"/>
            </a:fontRef>
          </p:style>
        </p:cxnSp>
        <p:cxnSp>
          <p:nvCxnSpPr>
            <p:cNvPr id="37" name="Straight Arrow Connector 36">
              <a:extLst>
                <a:ext uri="{FF2B5EF4-FFF2-40B4-BE49-F238E27FC236}">
                  <a16:creationId xmlns:a16="http://schemas.microsoft.com/office/drawing/2014/main" id="{62726CBC-4E54-4D69-B909-8300EBA8FB0E}"/>
                </a:ext>
              </a:extLst>
            </p:cNvPr>
            <p:cNvCxnSpPr/>
            <p:nvPr/>
          </p:nvCxnSpPr>
          <p:spPr>
            <a:xfrm flipH="1">
              <a:off x="7615237" y="5105616"/>
              <a:ext cx="1391779" cy="1"/>
            </a:xfrm>
            <a:prstGeom prst="straightConnector1">
              <a:avLst/>
            </a:prstGeom>
            <a:solidFill>
              <a:srgbClr val="E81123"/>
            </a:solidFill>
            <a:ln>
              <a:solidFill>
                <a:srgbClr val="FF0000">
                  <a:alpha val="50000"/>
                </a:srgbClr>
              </a:solidFill>
              <a:tailEnd type="triangle"/>
            </a:ln>
          </p:spPr>
          <p:style>
            <a:lnRef idx="3">
              <a:schemeClr val="accent1"/>
            </a:lnRef>
            <a:fillRef idx="0">
              <a:schemeClr val="accent1"/>
            </a:fillRef>
            <a:effectRef idx="2">
              <a:schemeClr val="accent1"/>
            </a:effectRef>
            <a:fontRef idx="minor">
              <a:schemeClr val="tx1"/>
            </a:fontRef>
          </p:style>
        </p:cxnSp>
      </p:grpSp>
      <p:sp>
        <p:nvSpPr>
          <p:cNvPr id="2" name="TextBox 1"/>
          <p:cNvSpPr txBox="1"/>
          <p:nvPr/>
        </p:nvSpPr>
        <p:spPr>
          <a:xfrm>
            <a:off x="9262075" y="3204804"/>
            <a:ext cx="2080826" cy="430887"/>
          </a:xfrm>
          <a:prstGeom prst="rect">
            <a:avLst/>
          </a:prstGeom>
        </p:spPr>
        <p:txBody>
          <a:bodyPr vert="horz" wrap="none" lIns="91440" tIns="91440" rIns="91440" bIns="91440" rtlCol="0" anchor="t">
            <a:spAutoFit/>
          </a:bodyPr>
          <a:lstStyle/>
          <a:p>
            <a:r>
              <a:rPr lang="en-US" sz="1600" dirty="0">
                <a:latin typeface="Segoe UI" pitchFamily="34" charset="0"/>
                <a:ea typeface="Segoe UI" pitchFamily="34" charset="0"/>
                <a:cs typeface="Segoe UI" pitchFamily="34" charset="0"/>
              </a:rPr>
              <a:t>Contoso Ads Customer</a:t>
            </a:r>
          </a:p>
        </p:txBody>
      </p:sp>
    </p:spTree>
    <p:extLst>
      <p:ext uri="{BB962C8B-B14F-4D97-AF65-F5344CB8AC3E}">
        <p14:creationId xmlns:p14="http://schemas.microsoft.com/office/powerpoint/2010/main" val="17698887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ppt_x"/>
                                          </p:val>
                                        </p:tav>
                                        <p:tav tm="100000">
                                          <p:val>
                                            <p:strVal val="#ppt_x"/>
                                          </p:val>
                                        </p:tav>
                                      </p:tavLst>
                                    </p:anim>
                                    <p:anim calcmode="lin" valueType="num">
                                      <p:cBhvr additive="base">
                                        <p:cTn id="12"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heel(1)">
                                      <p:cBhvr>
                                        <p:cTn id="37" dur="2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4" grpId="0" animBg="1"/>
      <p:bldP spid="2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F1D2161-634A-4F9B-A596-1E11F39CB6CB}"/>
              </a:ext>
            </a:extLst>
          </p:cNvPr>
          <p:cNvSpPr>
            <a:spLocks noGrp="1"/>
          </p:cNvSpPr>
          <p:nvPr>
            <p:ph type="body" sz="quarter" idx="11"/>
          </p:nvPr>
        </p:nvSpPr>
        <p:spPr>
          <a:xfrm>
            <a:off x="361111" y="1549535"/>
            <a:ext cx="6382788" cy="3982529"/>
          </a:xfrm>
        </p:spPr>
        <p:txBody>
          <a:bodyPr/>
          <a:lstStyle/>
          <a:p>
            <a:pPr marL="0" indent="0">
              <a:buNone/>
            </a:pPr>
            <a:r>
              <a:rPr lang="en-US" sz="2400" dirty="0"/>
              <a:t>Overview</a:t>
            </a:r>
          </a:p>
          <a:p>
            <a:r>
              <a:rPr lang="en-US" sz="1600" dirty="0"/>
              <a:t>VMs that perform specific network functions</a:t>
            </a:r>
          </a:p>
          <a:p>
            <a:r>
              <a:rPr lang="en-US" sz="1600" dirty="0"/>
              <a:t>Focus: Security (Firewall, IDS , IPS), Router/VPN, ADC (Application Delivery Controller), WAN Optimization</a:t>
            </a:r>
          </a:p>
          <a:p>
            <a:r>
              <a:rPr lang="en-US" sz="1600" dirty="0"/>
              <a:t>Typically Linux or FreeBSD-based platforms</a:t>
            </a:r>
          </a:p>
          <a:p>
            <a:r>
              <a:rPr lang="en-US" sz="1600" dirty="0"/>
              <a:t>1</a:t>
            </a:r>
            <a:r>
              <a:rPr lang="en-US" sz="1600" baseline="30000" dirty="0"/>
              <a:t>st</a:t>
            </a:r>
            <a:r>
              <a:rPr lang="en-US" sz="1600" dirty="0"/>
              <a:t> and 3</a:t>
            </a:r>
            <a:r>
              <a:rPr lang="en-US" sz="1600" baseline="30000" dirty="0"/>
              <a:t>rd</a:t>
            </a:r>
            <a:r>
              <a:rPr lang="en-US" sz="1600" dirty="0"/>
              <a:t> Party Appliances </a:t>
            </a:r>
          </a:p>
          <a:p>
            <a:pPr marL="0" indent="0">
              <a:buNone/>
            </a:pPr>
            <a:r>
              <a:rPr lang="en-US" sz="2400" dirty="0"/>
              <a:t>Scenarios</a:t>
            </a:r>
          </a:p>
          <a:p>
            <a:r>
              <a:rPr lang="en-US" sz="1600" dirty="0"/>
              <a:t>IT Policy &amp; Compliance – Consistency between on premises &amp; Azure</a:t>
            </a:r>
          </a:p>
          <a:p>
            <a:r>
              <a:rPr lang="en-US" sz="1600" dirty="0"/>
              <a:t>Supplement/complement Azure capabilities</a:t>
            </a:r>
          </a:p>
          <a:p>
            <a:pPr marL="0" indent="0">
              <a:buNone/>
            </a:pPr>
            <a:r>
              <a:rPr lang="en-US" sz="2400" dirty="0"/>
              <a:t>Azure Marketplace</a:t>
            </a:r>
          </a:p>
          <a:p>
            <a:r>
              <a:rPr lang="en-US" sz="1600" dirty="0"/>
              <a:t>Available through Azure Certified Program to ensure quality</a:t>
            </a:r>
            <a:br>
              <a:rPr lang="en-US" sz="1600" dirty="0"/>
            </a:br>
            <a:r>
              <a:rPr lang="en-US" sz="1600" dirty="0"/>
              <a:t>and simplify deployment</a:t>
            </a:r>
          </a:p>
          <a:p>
            <a:r>
              <a:rPr lang="en-US" sz="1600" dirty="0"/>
              <a:t>You can also bring your own appliance and license</a:t>
            </a:r>
          </a:p>
        </p:txBody>
      </p:sp>
      <p:sp>
        <p:nvSpPr>
          <p:cNvPr id="3" name="Text Placeholder 2">
            <a:extLst>
              <a:ext uri="{FF2B5EF4-FFF2-40B4-BE49-F238E27FC236}">
                <a16:creationId xmlns:a16="http://schemas.microsoft.com/office/drawing/2014/main" id="{791D6800-7711-4ED9-BF64-4352F2B3D7AE}"/>
              </a:ext>
            </a:extLst>
          </p:cNvPr>
          <p:cNvSpPr>
            <a:spLocks noGrp="1"/>
          </p:cNvSpPr>
          <p:nvPr>
            <p:ph type="body" sz="quarter" idx="10"/>
          </p:nvPr>
        </p:nvSpPr>
        <p:spPr/>
        <p:txBody>
          <a:bodyPr/>
          <a:lstStyle/>
          <a:p>
            <a:r>
              <a:rPr lang="en-US" dirty="0"/>
              <a:t>Protecting your network </a:t>
            </a:r>
          </a:p>
        </p:txBody>
      </p:sp>
      <p:sp>
        <p:nvSpPr>
          <p:cNvPr id="4" name="Title 3">
            <a:extLst>
              <a:ext uri="{FF2B5EF4-FFF2-40B4-BE49-F238E27FC236}">
                <a16:creationId xmlns:a16="http://schemas.microsoft.com/office/drawing/2014/main" id="{1752A961-E416-43A6-9F84-2747C79C6F56}"/>
              </a:ext>
            </a:extLst>
          </p:cNvPr>
          <p:cNvSpPr>
            <a:spLocks noGrp="1"/>
          </p:cNvSpPr>
          <p:nvPr>
            <p:ph type="title"/>
          </p:nvPr>
        </p:nvSpPr>
        <p:spPr/>
        <p:txBody>
          <a:bodyPr/>
          <a:lstStyle/>
          <a:p>
            <a:r>
              <a:rPr lang="en-US" dirty="0"/>
              <a:t>Virtual Appliances</a:t>
            </a:r>
          </a:p>
        </p:txBody>
      </p:sp>
      <p:sp>
        <p:nvSpPr>
          <p:cNvPr id="7" name="Rounded Rectangle 3">
            <a:extLst>
              <a:ext uri="{FF2B5EF4-FFF2-40B4-BE49-F238E27FC236}">
                <a16:creationId xmlns:a16="http://schemas.microsoft.com/office/drawing/2014/main" id="{4C6E1006-A480-480F-B54B-9E317B652FCF}"/>
              </a:ext>
            </a:extLst>
          </p:cNvPr>
          <p:cNvSpPr/>
          <p:nvPr/>
        </p:nvSpPr>
        <p:spPr bwMode="auto">
          <a:xfrm>
            <a:off x="6998565" y="2220768"/>
            <a:ext cx="3708853" cy="4308424"/>
          </a:xfrm>
          <a:prstGeom prst="roundRect">
            <a:avLst/>
          </a:prstGeom>
          <a:noFill/>
          <a:ln w="25400">
            <a:solidFill>
              <a:srgbClr val="00BCF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a:endParaRPr>
          </a:p>
        </p:txBody>
      </p:sp>
      <p:grpSp>
        <p:nvGrpSpPr>
          <p:cNvPr id="8" name="Group 7">
            <a:extLst>
              <a:ext uri="{FF2B5EF4-FFF2-40B4-BE49-F238E27FC236}">
                <a16:creationId xmlns:a16="http://schemas.microsoft.com/office/drawing/2014/main" id="{FB822C9E-2795-490D-BEB0-21C87D86BE5D}"/>
              </a:ext>
            </a:extLst>
          </p:cNvPr>
          <p:cNvGrpSpPr/>
          <p:nvPr/>
        </p:nvGrpSpPr>
        <p:grpSpPr>
          <a:xfrm>
            <a:off x="8596356" y="542685"/>
            <a:ext cx="1227853" cy="1233631"/>
            <a:chOff x="1487553" y="2335312"/>
            <a:chExt cx="1117050" cy="1117050"/>
          </a:xfrm>
        </p:grpSpPr>
        <p:sp>
          <p:nvSpPr>
            <p:cNvPr id="9" name="Oval 8">
              <a:extLst>
                <a:ext uri="{FF2B5EF4-FFF2-40B4-BE49-F238E27FC236}">
                  <a16:creationId xmlns:a16="http://schemas.microsoft.com/office/drawing/2014/main" id="{37097500-CA0F-49B0-AAC5-9B84D5CE4BDE}"/>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13832" fontAlgn="base">
                <a:lnSpc>
                  <a:spcPct val="90000"/>
                </a:lnSpc>
                <a:spcBef>
                  <a:spcPct val="0"/>
                </a:spcBef>
                <a:spcAft>
                  <a:spcPct val="0"/>
                </a:spcAft>
                <a:defRPr/>
              </a:pPr>
              <a:endParaRPr lang="en-US" sz="2400" kern="0" spc="-50" dirty="0">
                <a:gradFill>
                  <a:gsLst>
                    <a:gs pos="36283">
                      <a:srgbClr val="505050"/>
                    </a:gs>
                    <a:gs pos="28000">
                      <a:srgbClr val="505050"/>
                    </a:gs>
                  </a:gsLst>
                  <a:lin ang="5400000" scaled="0"/>
                </a:gradFill>
                <a:latin typeface="Calibri"/>
              </a:endParaRPr>
            </a:p>
          </p:txBody>
        </p:sp>
        <p:sp>
          <p:nvSpPr>
            <p:cNvPr id="10" name="Freeform 6">
              <a:extLst>
                <a:ext uri="{FF2B5EF4-FFF2-40B4-BE49-F238E27FC236}">
                  <a16:creationId xmlns:a16="http://schemas.microsoft.com/office/drawing/2014/main" id="{84A3C931-CD71-4F4C-923C-6C98B7D4F304}"/>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15" tIns="45707" rIns="91415" bIns="45707" numCol="1" anchor="t" anchorCtr="0" compatLnSpc="1">
              <a:prstTxWarp prst="textNoShape">
                <a:avLst/>
              </a:prstTxWarp>
            </a:bodyPr>
            <a:lstStyle/>
            <a:p>
              <a:pPr defTabSz="932231">
                <a:defRPr/>
              </a:pPr>
              <a:endParaRPr lang="en-US" sz="1800" kern="0" dirty="0">
                <a:solidFill>
                  <a:srgbClr val="00188F"/>
                </a:solidFill>
                <a:latin typeface="Calibri"/>
              </a:endParaRPr>
            </a:p>
          </p:txBody>
        </p:sp>
        <p:sp>
          <p:nvSpPr>
            <p:cNvPr id="11" name="TextBox 10">
              <a:extLst>
                <a:ext uri="{FF2B5EF4-FFF2-40B4-BE49-F238E27FC236}">
                  <a16:creationId xmlns:a16="http://schemas.microsoft.com/office/drawing/2014/main" id="{D66CB8E4-AB91-42AC-BAE3-4C0F8DAEFEB3}"/>
                </a:ext>
              </a:extLst>
            </p:cNvPr>
            <p:cNvSpPr txBox="1"/>
            <p:nvPr/>
          </p:nvSpPr>
          <p:spPr>
            <a:xfrm>
              <a:off x="1585888" y="2851527"/>
              <a:ext cx="920377" cy="471979"/>
            </a:xfrm>
            <a:prstGeom prst="rect">
              <a:avLst/>
            </a:prstGeom>
            <a:noFill/>
          </p:spPr>
          <p:txBody>
            <a:bodyPr wrap="none" lIns="182831" tIns="146264" rIns="182831" bIns="146264" rtlCol="0" anchor="ctr">
              <a:spAutoFit/>
            </a:bodyPr>
            <a:lstStyle/>
            <a:p>
              <a:pPr algn="ctr" defTabSz="932231">
                <a:lnSpc>
                  <a:spcPct val="90000"/>
                </a:lnSpc>
                <a:defRPr/>
              </a:pPr>
              <a:r>
                <a:rPr lang="en-US" sz="1599" kern="0" spc="-50" dirty="0">
                  <a:solidFill>
                    <a:srgbClr val="00188F"/>
                  </a:solidFill>
                  <a:latin typeface="Calibri"/>
                </a:rPr>
                <a:t>Internet</a:t>
              </a:r>
            </a:p>
          </p:txBody>
        </p:sp>
      </p:grpSp>
      <p:sp>
        <p:nvSpPr>
          <p:cNvPr id="13" name="Rectangle 12">
            <a:extLst>
              <a:ext uri="{FF2B5EF4-FFF2-40B4-BE49-F238E27FC236}">
                <a16:creationId xmlns:a16="http://schemas.microsoft.com/office/drawing/2014/main" id="{9B6BEAB2-7648-4BDB-B399-C462E6E1DD8D}"/>
              </a:ext>
            </a:extLst>
          </p:cNvPr>
          <p:cNvSpPr/>
          <p:nvPr/>
        </p:nvSpPr>
        <p:spPr bwMode="auto">
          <a:xfrm>
            <a:off x="8240374" y="4160833"/>
            <a:ext cx="1939814" cy="1371230"/>
          </a:xfrm>
          <a:prstGeom prst="rect">
            <a:avLst/>
          </a:prstGeom>
          <a:solidFill>
            <a:schemeClr val="bg1"/>
          </a:solidFill>
          <a:ln>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a:endParaRPr>
          </a:p>
        </p:txBody>
      </p:sp>
      <p:sp>
        <p:nvSpPr>
          <p:cNvPr id="15" name="TextBox 14">
            <a:extLst>
              <a:ext uri="{FF2B5EF4-FFF2-40B4-BE49-F238E27FC236}">
                <a16:creationId xmlns:a16="http://schemas.microsoft.com/office/drawing/2014/main" id="{1C2F70A5-BE9C-4149-BCED-D120A600B99E}"/>
              </a:ext>
            </a:extLst>
          </p:cNvPr>
          <p:cNvSpPr txBox="1"/>
          <p:nvPr/>
        </p:nvSpPr>
        <p:spPr>
          <a:xfrm>
            <a:off x="8154055" y="5061603"/>
            <a:ext cx="2083932" cy="516926"/>
          </a:xfrm>
          <a:prstGeom prst="rect">
            <a:avLst/>
          </a:prstGeom>
          <a:noFill/>
        </p:spPr>
        <p:txBody>
          <a:bodyPr wrap="square" lIns="182831" tIns="146264" rIns="182831" bIns="146264" rtlCol="0">
            <a:spAutoFit/>
          </a:bodyPr>
          <a:lstStyle/>
          <a:p>
            <a:pPr algn="ctr" defTabSz="932470">
              <a:lnSpc>
                <a:spcPct val="90000"/>
              </a:lnSpc>
              <a:spcAft>
                <a:spcPts val="600"/>
              </a:spcAft>
              <a:defRPr/>
            </a:pPr>
            <a:r>
              <a:rPr lang="en-US" sz="1599" kern="0" dirty="0">
                <a:solidFill>
                  <a:srgbClr val="505050"/>
                </a:solidFill>
                <a:latin typeface="Segoe UI"/>
              </a:rPr>
              <a:t>Subnet</a:t>
            </a:r>
          </a:p>
        </p:txBody>
      </p:sp>
      <p:cxnSp>
        <p:nvCxnSpPr>
          <p:cNvPr id="17" name="Elbow Connector 17">
            <a:extLst>
              <a:ext uri="{FF2B5EF4-FFF2-40B4-BE49-F238E27FC236}">
                <a16:creationId xmlns:a16="http://schemas.microsoft.com/office/drawing/2014/main" id="{024C078C-7130-4818-84A8-997A03F29247}"/>
              </a:ext>
            </a:extLst>
          </p:cNvPr>
          <p:cNvCxnSpPr>
            <a:cxnSpLocks/>
            <a:endCxn id="9" idx="4"/>
          </p:cNvCxnSpPr>
          <p:nvPr/>
        </p:nvCxnSpPr>
        <p:spPr>
          <a:xfrm rot="16200000" flipV="1">
            <a:off x="8044086" y="2942510"/>
            <a:ext cx="2384520" cy="52128"/>
          </a:xfrm>
          <a:prstGeom prst="bentConnector3">
            <a:avLst>
              <a:gd name="adj1" fmla="val 50000"/>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7DB60A7-0384-4D5B-9694-032869D965AF}"/>
              </a:ext>
            </a:extLst>
          </p:cNvPr>
          <p:cNvSpPr txBox="1"/>
          <p:nvPr/>
        </p:nvSpPr>
        <p:spPr>
          <a:xfrm>
            <a:off x="6998564" y="2632301"/>
            <a:ext cx="1834572" cy="738271"/>
          </a:xfrm>
          <a:prstGeom prst="rect">
            <a:avLst/>
          </a:prstGeom>
          <a:noFill/>
        </p:spPr>
        <p:txBody>
          <a:bodyPr wrap="square" lIns="182831" tIns="146264" rIns="182831" bIns="146264" rtlCol="0">
            <a:spAutoFit/>
          </a:bodyPr>
          <a:lstStyle/>
          <a:p>
            <a:pPr algn="ctr" defTabSz="932470">
              <a:lnSpc>
                <a:spcPct val="90000"/>
              </a:lnSpc>
              <a:spcAft>
                <a:spcPts val="600"/>
              </a:spcAft>
              <a:defRPr/>
            </a:pPr>
            <a:r>
              <a:rPr lang="en-US" sz="1599" kern="0" dirty="0">
                <a:solidFill>
                  <a:srgbClr val="505050"/>
                </a:solidFill>
                <a:latin typeface="Segoe UI"/>
              </a:rPr>
              <a:t>Network Virtual Appliance</a:t>
            </a:r>
          </a:p>
        </p:txBody>
      </p:sp>
      <p:pic>
        <p:nvPicPr>
          <p:cNvPr id="27" name="Picture 26">
            <a:extLst>
              <a:ext uri="{FF2B5EF4-FFF2-40B4-BE49-F238E27FC236}">
                <a16:creationId xmlns:a16="http://schemas.microsoft.com/office/drawing/2014/main" id="{7A010575-50A7-4270-80CF-E9075385AE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93427" y="2521127"/>
            <a:ext cx="937963" cy="937963"/>
          </a:xfrm>
          <a:prstGeom prst="rect">
            <a:avLst/>
          </a:prstGeom>
        </p:spPr>
      </p:pic>
      <p:pic>
        <p:nvPicPr>
          <p:cNvPr id="28" name="Picture 27">
            <a:extLst>
              <a:ext uri="{FF2B5EF4-FFF2-40B4-BE49-F238E27FC236}">
                <a16:creationId xmlns:a16="http://schemas.microsoft.com/office/drawing/2014/main" id="{82CF2714-6DBA-4F06-B8DF-A09112CE5C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34169" y="5749114"/>
            <a:ext cx="780079" cy="780079"/>
          </a:xfrm>
          <a:prstGeom prst="rect">
            <a:avLst/>
          </a:prstGeom>
        </p:spPr>
      </p:pic>
      <p:pic>
        <p:nvPicPr>
          <p:cNvPr id="29" name="Picture 28">
            <a:extLst>
              <a:ext uri="{FF2B5EF4-FFF2-40B4-BE49-F238E27FC236}">
                <a16:creationId xmlns:a16="http://schemas.microsoft.com/office/drawing/2014/main" id="{2FB1A605-A1FC-40A2-B817-B5BA567702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81056" y="4438780"/>
            <a:ext cx="651582" cy="651582"/>
          </a:xfrm>
          <a:prstGeom prst="rect">
            <a:avLst/>
          </a:prstGeom>
        </p:spPr>
      </p:pic>
      <p:pic>
        <p:nvPicPr>
          <p:cNvPr id="30" name="Picture 29">
            <a:extLst>
              <a:ext uri="{FF2B5EF4-FFF2-40B4-BE49-F238E27FC236}">
                <a16:creationId xmlns:a16="http://schemas.microsoft.com/office/drawing/2014/main" id="{9538FC68-C85F-484C-9E98-64809DE50A6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73941" y="4456489"/>
            <a:ext cx="651582" cy="651582"/>
          </a:xfrm>
          <a:prstGeom prst="rect">
            <a:avLst/>
          </a:prstGeom>
        </p:spPr>
      </p:pic>
    </p:spTree>
    <p:extLst>
      <p:ext uri="{BB962C8B-B14F-4D97-AF65-F5344CB8AC3E}">
        <p14:creationId xmlns:p14="http://schemas.microsoft.com/office/powerpoint/2010/main" val="7949825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E5538F9-E47E-4AD5-9C08-621FC7C5F06A}"/>
              </a:ext>
            </a:extLst>
          </p:cNvPr>
          <p:cNvSpPr>
            <a:spLocks noGrp="1"/>
          </p:cNvSpPr>
          <p:nvPr>
            <p:ph type="title"/>
          </p:nvPr>
        </p:nvSpPr>
        <p:spPr/>
        <p:txBody>
          <a:bodyPr/>
          <a:lstStyle/>
          <a:p>
            <a:r>
              <a:rPr lang="en-US" dirty="0"/>
              <a:t>Azure Certified Firewalls from the Azure Marketplace</a:t>
            </a:r>
          </a:p>
        </p:txBody>
      </p:sp>
      <p:sp>
        <p:nvSpPr>
          <p:cNvPr id="3" name="Text Placeholder 2">
            <a:extLst>
              <a:ext uri="{FF2B5EF4-FFF2-40B4-BE49-F238E27FC236}">
                <a16:creationId xmlns:a16="http://schemas.microsoft.com/office/drawing/2014/main" id="{7E2E42F8-139A-4154-ABD5-7C65B5DD85CA}"/>
              </a:ext>
            </a:extLst>
          </p:cNvPr>
          <p:cNvSpPr>
            <a:spLocks noGrp="1"/>
          </p:cNvSpPr>
          <p:nvPr>
            <p:ph type="body" sz="quarter" idx="4294967295"/>
          </p:nvPr>
        </p:nvSpPr>
        <p:spPr>
          <a:xfrm>
            <a:off x="303409" y="801804"/>
            <a:ext cx="6704744" cy="404761"/>
          </a:xfrm>
          <a:prstGeom prst="rect">
            <a:avLst/>
          </a:prstGeom>
        </p:spPr>
        <p:txBody>
          <a:bodyPr/>
          <a:lstStyle/>
          <a:p>
            <a:pPr marL="0" indent="0">
              <a:buNone/>
            </a:pPr>
            <a:r>
              <a:rPr lang="en-US" dirty="0"/>
              <a:t>Bring Your Own License and Free Trial Solutions</a:t>
            </a:r>
          </a:p>
        </p:txBody>
      </p:sp>
      <p:pic>
        <p:nvPicPr>
          <p:cNvPr id="12" name="Picture 11">
            <a:extLst>
              <a:ext uri="{FF2B5EF4-FFF2-40B4-BE49-F238E27FC236}">
                <a16:creationId xmlns:a16="http://schemas.microsoft.com/office/drawing/2014/main" id="{ED318E0E-F1B5-4944-87A5-1E2D5C9154E6}"/>
              </a:ext>
            </a:extLst>
          </p:cNvPr>
          <p:cNvPicPr>
            <a:picLocks noChangeAspect="1"/>
          </p:cNvPicPr>
          <p:nvPr/>
        </p:nvPicPr>
        <p:blipFill>
          <a:blip r:embed="rId3"/>
          <a:stretch>
            <a:fillRect/>
          </a:stretch>
        </p:blipFill>
        <p:spPr>
          <a:xfrm>
            <a:off x="8942085" y="2000801"/>
            <a:ext cx="2433754" cy="3303652"/>
          </a:xfrm>
          <a:prstGeom prst="rect">
            <a:avLst/>
          </a:prstGeom>
          <a:ln>
            <a:solidFill>
              <a:schemeClr val="tx1"/>
            </a:solidFill>
          </a:ln>
        </p:spPr>
      </p:pic>
      <p:pic>
        <p:nvPicPr>
          <p:cNvPr id="2" name="Picture 1">
            <a:extLst>
              <a:ext uri="{FF2B5EF4-FFF2-40B4-BE49-F238E27FC236}">
                <a16:creationId xmlns:a16="http://schemas.microsoft.com/office/drawing/2014/main" id="{D35345AC-AD31-4D20-89FD-88A2994DB8E8}"/>
              </a:ext>
            </a:extLst>
          </p:cNvPr>
          <p:cNvPicPr>
            <a:picLocks noChangeAspect="1"/>
          </p:cNvPicPr>
          <p:nvPr/>
        </p:nvPicPr>
        <p:blipFill>
          <a:blip r:embed="rId4"/>
          <a:stretch>
            <a:fillRect/>
          </a:stretch>
        </p:blipFill>
        <p:spPr>
          <a:xfrm>
            <a:off x="818485" y="2000803"/>
            <a:ext cx="7573934" cy="3913307"/>
          </a:xfrm>
          <a:prstGeom prst="rect">
            <a:avLst/>
          </a:prstGeom>
          <a:ln>
            <a:solidFill>
              <a:schemeClr val="tx1"/>
            </a:solidFill>
          </a:ln>
        </p:spPr>
      </p:pic>
    </p:spTree>
    <p:extLst>
      <p:ext uri="{BB962C8B-B14F-4D97-AF65-F5344CB8AC3E}">
        <p14:creationId xmlns:p14="http://schemas.microsoft.com/office/powerpoint/2010/main" val="825594349"/>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Azure Networking</a:t>
            </a:r>
          </a:p>
        </p:txBody>
      </p:sp>
      <p:sp>
        <p:nvSpPr>
          <p:cNvPr id="3" name="Text Placeholder 2"/>
          <p:cNvSpPr>
            <a:spLocks noGrp="1"/>
          </p:cNvSpPr>
          <p:nvPr>
            <p:ph type="body" sz="quarter" idx="16"/>
          </p:nvPr>
        </p:nvSpPr>
        <p:spPr/>
        <p:txBody>
          <a:bodyPr/>
          <a:lstStyle/>
          <a:p>
            <a:r>
              <a:rPr lang="en-US" dirty="0">
                <a:latin typeface="+mj-lt"/>
              </a:rPr>
              <a:t>User-Defined Routing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292015151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45C7C51-D5BB-4287-B770-DFF6740FFBBC}"/>
              </a:ext>
            </a:extLst>
          </p:cNvPr>
          <p:cNvSpPr>
            <a:spLocks noGrp="1"/>
          </p:cNvSpPr>
          <p:nvPr>
            <p:ph type="body" sz="quarter" idx="11"/>
          </p:nvPr>
        </p:nvSpPr>
        <p:spPr/>
        <p:txBody>
          <a:bodyPr/>
          <a:lstStyle/>
          <a:p>
            <a:r>
              <a:rPr lang="en-US" sz="2400" dirty="0"/>
              <a:t>Traffic automatically flows between virtual machines in different subnets and even address spaces</a:t>
            </a:r>
          </a:p>
          <a:p>
            <a:endParaRPr lang="en-US" sz="2400" dirty="0"/>
          </a:p>
          <a:p>
            <a:r>
              <a:rPr lang="en-US" sz="2400" dirty="0"/>
              <a:t>Azure has built in default routes:</a:t>
            </a:r>
          </a:p>
          <a:p>
            <a:pPr lvl="1"/>
            <a:r>
              <a:rPr lang="en-US" sz="2400" dirty="0"/>
              <a:t>Routing within a subnet </a:t>
            </a:r>
          </a:p>
          <a:p>
            <a:pPr lvl="1"/>
            <a:r>
              <a:rPr lang="en-US" sz="2400" dirty="0"/>
              <a:t>From a subnet to another subnet in the same virtual network</a:t>
            </a:r>
          </a:p>
          <a:p>
            <a:pPr lvl="1"/>
            <a:r>
              <a:rPr lang="en-US" sz="2400" dirty="0"/>
              <a:t>To the Internet</a:t>
            </a:r>
          </a:p>
          <a:p>
            <a:pPr lvl="1"/>
            <a:r>
              <a:rPr lang="en-US" sz="2400" dirty="0"/>
              <a:t>Virtual Network to Virtual Network using a VPN Gateway</a:t>
            </a:r>
          </a:p>
          <a:p>
            <a:pPr lvl="1"/>
            <a:r>
              <a:rPr lang="en-US" sz="2400" dirty="0"/>
              <a:t>Virtual Network to on-premises using a VPN Gateway</a:t>
            </a:r>
          </a:p>
          <a:p>
            <a:endParaRPr lang="en-US" sz="2400" dirty="0"/>
          </a:p>
        </p:txBody>
      </p:sp>
      <p:sp>
        <p:nvSpPr>
          <p:cNvPr id="5" name="Text Placeholder 4">
            <a:extLst>
              <a:ext uri="{FF2B5EF4-FFF2-40B4-BE49-F238E27FC236}">
                <a16:creationId xmlns:a16="http://schemas.microsoft.com/office/drawing/2014/main" id="{BDA15A87-3E10-4FAD-B509-235B0B230699}"/>
              </a:ext>
            </a:extLst>
          </p:cNvPr>
          <p:cNvSpPr>
            <a:spLocks noGrp="1"/>
          </p:cNvSpPr>
          <p:nvPr>
            <p:ph type="body" sz="quarter" idx="10"/>
          </p:nvPr>
        </p:nvSpPr>
        <p:spPr/>
        <p:txBody>
          <a:bodyPr/>
          <a:lstStyle/>
          <a:p>
            <a:r>
              <a:rPr lang="en-US" dirty="0"/>
              <a:t>Default Behavior</a:t>
            </a:r>
          </a:p>
        </p:txBody>
      </p:sp>
      <p:sp>
        <p:nvSpPr>
          <p:cNvPr id="4" name="Title 3">
            <a:extLst>
              <a:ext uri="{FF2B5EF4-FFF2-40B4-BE49-F238E27FC236}">
                <a16:creationId xmlns:a16="http://schemas.microsoft.com/office/drawing/2014/main" id="{F61A1107-56D4-4B8D-815E-ABC645052048}"/>
              </a:ext>
            </a:extLst>
          </p:cNvPr>
          <p:cNvSpPr>
            <a:spLocks noGrp="1"/>
          </p:cNvSpPr>
          <p:nvPr>
            <p:ph type="title"/>
          </p:nvPr>
        </p:nvSpPr>
        <p:spPr/>
        <p:txBody>
          <a:bodyPr/>
          <a:lstStyle/>
          <a:p>
            <a:r>
              <a:rPr lang="en-US" dirty="0"/>
              <a:t>Azure Routing</a:t>
            </a:r>
          </a:p>
        </p:txBody>
      </p:sp>
    </p:spTree>
    <p:extLst>
      <p:ext uri="{BB962C8B-B14F-4D97-AF65-F5344CB8AC3E}">
        <p14:creationId xmlns:p14="http://schemas.microsoft.com/office/powerpoint/2010/main" val="4228342469"/>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345C7C51-D5BB-4287-B770-DFF6740FFBBC}"/>
              </a:ext>
            </a:extLst>
          </p:cNvPr>
          <p:cNvSpPr>
            <a:spLocks noGrp="1"/>
          </p:cNvSpPr>
          <p:nvPr>
            <p:ph type="body" sz="quarter" idx="11"/>
          </p:nvPr>
        </p:nvSpPr>
        <p:spPr>
          <a:xfrm>
            <a:off x="361111" y="1938538"/>
            <a:ext cx="5499966" cy="3982529"/>
          </a:xfrm>
        </p:spPr>
        <p:txBody>
          <a:bodyPr/>
          <a:lstStyle/>
          <a:p>
            <a:r>
              <a:rPr lang="en-US" sz="2400" dirty="0"/>
              <a:t>Control traffic flow in your network with custom routes</a:t>
            </a:r>
          </a:p>
          <a:p>
            <a:r>
              <a:rPr lang="en-US" sz="2400" dirty="0"/>
              <a:t>Attach route tables to subnets</a:t>
            </a:r>
          </a:p>
          <a:p>
            <a:r>
              <a:rPr lang="en-US" sz="2400" dirty="0"/>
              <a:t>Specify next hop for any address prefix</a:t>
            </a:r>
          </a:p>
          <a:p>
            <a:r>
              <a:rPr lang="en-US" sz="2400" dirty="0"/>
              <a:t>Set default route to force tunnel all traffic to on-premises or appliance</a:t>
            </a:r>
          </a:p>
          <a:p>
            <a:r>
              <a:rPr lang="en-US" sz="2400" dirty="0"/>
              <a:t>Enable IP Forwarding to receive routed traffic</a:t>
            </a:r>
          </a:p>
          <a:p>
            <a:pPr lvl="1"/>
            <a:r>
              <a:rPr lang="en-US" sz="1600" dirty="0"/>
              <a:t>IP forwarding allows a virtual machine to accept traffic that is not originally destined for it </a:t>
            </a:r>
          </a:p>
          <a:p>
            <a:endParaRPr lang="en-US" sz="2400" dirty="0"/>
          </a:p>
        </p:txBody>
      </p:sp>
      <p:sp>
        <p:nvSpPr>
          <p:cNvPr id="5" name="Text Placeholder 4">
            <a:extLst>
              <a:ext uri="{FF2B5EF4-FFF2-40B4-BE49-F238E27FC236}">
                <a16:creationId xmlns:a16="http://schemas.microsoft.com/office/drawing/2014/main" id="{BDA15A87-3E10-4FAD-B509-235B0B230699}"/>
              </a:ext>
            </a:extLst>
          </p:cNvPr>
          <p:cNvSpPr>
            <a:spLocks noGrp="1"/>
          </p:cNvSpPr>
          <p:nvPr>
            <p:ph type="body" sz="quarter" idx="10"/>
          </p:nvPr>
        </p:nvSpPr>
        <p:spPr/>
        <p:txBody>
          <a:bodyPr/>
          <a:lstStyle/>
          <a:p>
            <a:r>
              <a:rPr lang="en-US" dirty="0"/>
              <a:t>User Defined Routes</a:t>
            </a:r>
          </a:p>
        </p:txBody>
      </p:sp>
      <p:sp>
        <p:nvSpPr>
          <p:cNvPr id="4" name="Title 3">
            <a:extLst>
              <a:ext uri="{FF2B5EF4-FFF2-40B4-BE49-F238E27FC236}">
                <a16:creationId xmlns:a16="http://schemas.microsoft.com/office/drawing/2014/main" id="{F61A1107-56D4-4B8D-815E-ABC645052048}"/>
              </a:ext>
            </a:extLst>
          </p:cNvPr>
          <p:cNvSpPr>
            <a:spLocks noGrp="1"/>
          </p:cNvSpPr>
          <p:nvPr>
            <p:ph type="title"/>
          </p:nvPr>
        </p:nvSpPr>
        <p:spPr/>
        <p:txBody>
          <a:bodyPr/>
          <a:lstStyle/>
          <a:p>
            <a:r>
              <a:rPr lang="en-US" dirty="0"/>
              <a:t>Azure Routing</a:t>
            </a:r>
          </a:p>
        </p:txBody>
      </p:sp>
      <p:sp>
        <p:nvSpPr>
          <p:cNvPr id="7" name="Rounded Rectangle 3">
            <a:extLst>
              <a:ext uri="{FF2B5EF4-FFF2-40B4-BE49-F238E27FC236}">
                <a16:creationId xmlns:a16="http://schemas.microsoft.com/office/drawing/2014/main" id="{D8A32664-BCB4-4142-951A-7130B7E1F23A}"/>
              </a:ext>
            </a:extLst>
          </p:cNvPr>
          <p:cNvSpPr/>
          <p:nvPr/>
        </p:nvSpPr>
        <p:spPr bwMode="auto">
          <a:xfrm>
            <a:off x="6240643" y="2312196"/>
            <a:ext cx="6089465" cy="4308424"/>
          </a:xfrm>
          <a:prstGeom prst="roundRect">
            <a:avLst/>
          </a:prstGeom>
          <a:noFill/>
          <a:ln w="25400">
            <a:solidFill>
              <a:srgbClr val="00BCF2"/>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a:endParaRPr>
          </a:p>
        </p:txBody>
      </p:sp>
      <p:grpSp>
        <p:nvGrpSpPr>
          <p:cNvPr id="8" name="Group 7">
            <a:extLst>
              <a:ext uri="{FF2B5EF4-FFF2-40B4-BE49-F238E27FC236}">
                <a16:creationId xmlns:a16="http://schemas.microsoft.com/office/drawing/2014/main" id="{9220F6CE-E052-470F-BE6B-AB72BC3570D1}"/>
              </a:ext>
            </a:extLst>
          </p:cNvPr>
          <p:cNvGrpSpPr/>
          <p:nvPr/>
        </p:nvGrpSpPr>
        <p:grpSpPr>
          <a:xfrm>
            <a:off x="7122722" y="613042"/>
            <a:ext cx="1227853" cy="1233631"/>
            <a:chOff x="1487553" y="2335312"/>
            <a:chExt cx="1117050" cy="1117050"/>
          </a:xfrm>
        </p:grpSpPr>
        <p:sp>
          <p:nvSpPr>
            <p:cNvPr id="9" name="Oval 8">
              <a:extLst>
                <a:ext uri="{FF2B5EF4-FFF2-40B4-BE49-F238E27FC236}">
                  <a16:creationId xmlns:a16="http://schemas.microsoft.com/office/drawing/2014/main" id="{75A3F3B3-0F6B-40A8-BBF9-440593E72B3C}"/>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2831" tIns="146264" rIns="182831" bIns="146264" numCol="1" spcCol="0" rtlCol="0" fromWordArt="0" anchor="t" anchorCtr="0" forceAA="0" compatLnSpc="1">
              <a:prstTxWarp prst="textNoShape">
                <a:avLst/>
              </a:prstTxWarp>
              <a:noAutofit/>
            </a:bodyPr>
            <a:lstStyle/>
            <a:p>
              <a:pPr defTabSz="913832" fontAlgn="base">
                <a:lnSpc>
                  <a:spcPct val="90000"/>
                </a:lnSpc>
                <a:spcBef>
                  <a:spcPct val="0"/>
                </a:spcBef>
                <a:spcAft>
                  <a:spcPct val="0"/>
                </a:spcAft>
                <a:defRPr/>
              </a:pPr>
              <a:endParaRPr lang="en-US" sz="2400" kern="0" spc="-50" dirty="0">
                <a:gradFill>
                  <a:gsLst>
                    <a:gs pos="36283">
                      <a:srgbClr val="505050"/>
                    </a:gs>
                    <a:gs pos="28000">
                      <a:srgbClr val="505050"/>
                    </a:gs>
                  </a:gsLst>
                  <a:lin ang="5400000" scaled="0"/>
                </a:gradFill>
                <a:latin typeface="Calibri"/>
              </a:endParaRPr>
            </a:p>
          </p:txBody>
        </p:sp>
        <p:sp>
          <p:nvSpPr>
            <p:cNvPr id="10" name="Freeform 6">
              <a:extLst>
                <a:ext uri="{FF2B5EF4-FFF2-40B4-BE49-F238E27FC236}">
                  <a16:creationId xmlns:a16="http://schemas.microsoft.com/office/drawing/2014/main" id="{706F9BC3-8322-4CCD-8F34-FD221DCD751C}"/>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1415" tIns="45707" rIns="91415" bIns="45707" numCol="1" anchor="t" anchorCtr="0" compatLnSpc="1">
              <a:prstTxWarp prst="textNoShape">
                <a:avLst/>
              </a:prstTxWarp>
            </a:bodyPr>
            <a:lstStyle/>
            <a:p>
              <a:pPr defTabSz="932231">
                <a:defRPr/>
              </a:pPr>
              <a:endParaRPr lang="en-US" sz="1800" kern="0" dirty="0">
                <a:solidFill>
                  <a:srgbClr val="00188F"/>
                </a:solidFill>
                <a:latin typeface="Calibri"/>
              </a:endParaRPr>
            </a:p>
          </p:txBody>
        </p:sp>
        <p:sp>
          <p:nvSpPr>
            <p:cNvPr id="11" name="TextBox 10">
              <a:extLst>
                <a:ext uri="{FF2B5EF4-FFF2-40B4-BE49-F238E27FC236}">
                  <a16:creationId xmlns:a16="http://schemas.microsoft.com/office/drawing/2014/main" id="{862BC6D9-2C18-473A-AB1C-589CA68DAC87}"/>
                </a:ext>
              </a:extLst>
            </p:cNvPr>
            <p:cNvSpPr txBox="1"/>
            <p:nvPr/>
          </p:nvSpPr>
          <p:spPr>
            <a:xfrm>
              <a:off x="1585888" y="2851527"/>
              <a:ext cx="920377" cy="471979"/>
            </a:xfrm>
            <a:prstGeom prst="rect">
              <a:avLst/>
            </a:prstGeom>
            <a:noFill/>
          </p:spPr>
          <p:txBody>
            <a:bodyPr wrap="none" lIns="182831" tIns="146264" rIns="182831" bIns="146264" rtlCol="0" anchor="ctr">
              <a:spAutoFit/>
            </a:bodyPr>
            <a:lstStyle/>
            <a:p>
              <a:pPr algn="ctr" defTabSz="932231">
                <a:lnSpc>
                  <a:spcPct val="90000"/>
                </a:lnSpc>
                <a:defRPr/>
              </a:pPr>
              <a:r>
                <a:rPr lang="en-US" sz="1599" kern="0" spc="-50" dirty="0">
                  <a:solidFill>
                    <a:srgbClr val="00188F"/>
                  </a:solidFill>
                  <a:latin typeface="Calibri"/>
                </a:rPr>
                <a:t>Internet</a:t>
              </a:r>
            </a:p>
          </p:txBody>
        </p:sp>
      </p:grpSp>
      <p:sp>
        <p:nvSpPr>
          <p:cNvPr id="12" name="Rectangle 11">
            <a:extLst>
              <a:ext uri="{FF2B5EF4-FFF2-40B4-BE49-F238E27FC236}">
                <a16:creationId xmlns:a16="http://schemas.microsoft.com/office/drawing/2014/main" id="{F57B369F-F5F2-4612-BB3D-1F23D8C4B07E}"/>
              </a:ext>
            </a:extLst>
          </p:cNvPr>
          <p:cNvSpPr/>
          <p:nvPr/>
        </p:nvSpPr>
        <p:spPr bwMode="auto">
          <a:xfrm>
            <a:off x="6235748" y="2115793"/>
            <a:ext cx="1980666" cy="600069"/>
          </a:xfrm>
          <a:prstGeom prst="rect">
            <a:avLst/>
          </a:prstGeom>
          <a:solidFill>
            <a:srgbClr val="00BCF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2000" kern="0" dirty="0">
                <a:gradFill>
                  <a:gsLst>
                    <a:gs pos="16814">
                      <a:srgbClr val="FFFFFF"/>
                    </a:gs>
                    <a:gs pos="46000">
                      <a:srgbClr val="FFFFFF"/>
                    </a:gs>
                  </a:gsLst>
                  <a:lin ang="5400000" scaled="0"/>
                </a:gradFill>
                <a:latin typeface="Segoe UI"/>
              </a:rPr>
              <a:t>Virtual Network</a:t>
            </a:r>
          </a:p>
        </p:txBody>
      </p:sp>
      <p:sp>
        <p:nvSpPr>
          <p:cNvPr id="13" name="Rectangle 12">
            <a:extLst>
              <a:ext uri="{FF2B5EF4-FFF2-40B4-BE49-F238E27FC236}">
                <a16:creationId xmlns:a16="http://schemas.microsoft.com/office/drawing/2014/main" id="{041F4B6E-2DA5-4204-B537-69FDB80047FA}"/>
              </a:ext>
            </a:extLst>
          </p:cNvPr>
          <p:cNvSpPr/>
          <p:nvPr/>
        </p:nvSpPr>
        <p:spPr bwMode="auto">
          <a:xfrm>
            <a:off x="6410761" y="3914842"/>
            <a:ext cx="1939814" cy="1371230"/>
          </a:xfrm>
          <a:prstGeom prst="rect">
            <a:avLst/>
          </a:prstGeom>
          <a:solidFill>
            <a:schemeClr val="bg1"/>
          </a:solidFill>
          <a:ln>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a:endParaRPr>
          </a:p>
        </p:txBody>
      </p:sp>
      <p:sp>
        <p:nvSpPr>
          <p:cNvPr id="14" name="Rectangle 13">
            <a:extLst>
              <a:ext uri="{FF2B5EF4-FFF2-40B4-BE49-F238E27FC236}">
                <a16:creationId xmlns:a16="http://schemas.microsoft.com/office/drawing/2014/main" id="{CD13AA98-3201-4BB5-B49F-FBB58BCA4DE3}"/>
              </a:ext>
            </a:extLst>
          </p:cNvPr>
          <p:cNvSpPr/>
          <p:nvPr/>
        </p:nvSpPr>
        <p:spPr bwMode="auto">
          <a:xfrm>
            <a:off x="10231877" y="3914842"/>
            <a:ext cx="1905140" cy="1371230"/>
          </a:xfrm>
          <a:prstGeom prst="rect">
            <a:avLst/>
          </a:prstGeom>
          <a:solidFill>
            <a:schemeClr val="bg1"/>
          </a:solidFill>
          <a:ln>
            <a:solidFill>
              <a:srgbClr val="00BCF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endParaRPr lang="en-US" sz="2000" kern="0" dirty="0">
              <a:gradFill>
                <a:gsLst>
                  <a:gs pos="16814">
                    <a:srgbClr val="FFFFFF"/>
                  </a:gs>
                  <a:gs pos="46000">
                    <a:srgbClr val="FFFFFF"/>
                  </a:gs>
                </a:gsLst>
                <a:lin ang="5400000" scaled="0"/>
              </a:gradFill>
              <a:latin typeface="Segoe UI"/>
            </a:endParaRPr>
          </a:p>
        </p:txBody>
      </p:sp>
      <p:sp>
        <p:nvSpPr>
          <p:cNvPr id="15" name="TextBox 14">
            <a:extLst>
              <a:ext uri="{FF2B5EF4-FFF2-40B4-BE49-F238E27FC236}">
                <a16:creationId xmlns:a16="http://schemas.microsoft.com/office/drawing/2014/main" id="{67F5EFAB-9D8E-447A-91AC-B8C21EE74A2F}"/>
              </a:ext>
            </a:extLst>
          </p:cNvPr>
          <p:cNvSpPr txBox="1"/>
          <p:nvPr/>
        </p:nvSpPr>
        <p:spPr>
          <a:xfrm>
            <a:off x="6266642" y="3536130"/>
            <a:ext cx="2083932" cy="516926"/>
          </a:xfrm>
          <a:prstGeom prst="rect">
            <a:avLst/>
          </a:prstGeom>
          <a:noFill/>
        </p:spPr>
        <p:txBody>
          <a:bodyPr wrap="square" lIns="182831" tIns="146264" rIns="182831" bIns="146264" rtlCol="0">
            <a:spAutoFit/>
          </a:bodyPr>
          <a:lstStyle/>
          <a:p>
            <a:pPr algn="ctr" defTabSz="932470">
              <a:lnSpc>
                <a:spcPct val="90000"/>
              </a:lnSpc>
              <a:spcAft>
                <a:spcPts val="600"/>
              </a:spcAft>
              <a:defRPr/>
            </a:pPr>
            <a:r>
              <a:rPr lang="en-US" sz="1599" kern="0" dirty="0">
                <a:solidFill>
                  <a:srgbClr val="505050"/>
                </a:solidFill>
                <a:latin typeface="Segoe UI"/>
              </a:rPr>
              <a:t>FrontEnd Subnet</a:t>
            </a:r>
          </a:p>
        </p:txBody>
      </p:sp>
      <p:sp>
        <p:nvSpPr>
          <p:cNvPr id="16" name="TextBox 15">
            <a:extLst>
              <a:ext uri="{FF2B5EF4-FFF2-40B4-BE49-F238E27FC236}">
                <a16:creationId xmlns:a16="http://schemas.microsoft.com/office/drawing/2014/main" id="{9D4F95E5-F3CE-4C2B-A63D-ADA6056CAE71}"/>
              </a:ext>
            </a:extLst>
          </p:cNvPr>
          <p:cNvSpPr txBox="1"/>
          <p:nvPr/>
        </p:nvSpPr>
        <p:spPr>
          <a:xfrm>
            <a:off x="10120884" y="3505219"/>
            <a:ext cx="1980666" cy="516926"/>
          </a:xfrm>
          <a:prstGeom prst="rect">
            <a:avLst/>
          </a:prstGeom>
          <a:noFill/>
        </p:spPr>
        <p:txBody>
          <a:bodyPr wrap="square" lIns="182831" tIns="146264" rIns="182831" bIns="146264" rtlCol="0">
            <a:spAutoFit/>
          </a:bodyPr>
          <a:lstStyle/>
          <a:p>
            <a:pPr algn="ctr" defTabSz="932470">
              <a:lnSpc>
                <a:spcPct val="90000"/>
              </a:lnSpc>
              <a:spcAft>
                <a:spcPts val="600"/>
              </a:spcAft>
              <a:defRPr/>
            </a:pPr>
            <a:r>
              <a:rPr lang="en-US" sz="1599" kern="0" dirty="0">
                <a:solidFill>
                  <a:srgbClr val="505050"/>
                </a:solidFill>
                <a:latin typeface="Segoe UI"/>
              </a:rPr>
              <a:t>BackEnd Subnet</a:t>
            </a:r>
          </a:p>
        </p:txBody>
      </p:sp>
      <p:cxnSp>
        <p:nvCxnSpPr>
          <p:cNvPr id="17" name="Elbow Connector 17">
            <a:extLst>
              <a:ext uri="{FF2B5EF4-FFF2-40B4-BE49-F238E27FC236}">
                <a16:creationId xmlns:a16="http://schemas.microsoft.com/office/drawing/2014/main" id="{DD18AB15-75BC-455C-B836-B65C8CA6AC74}"/>
              </a:ext>
            </a:extLst>
          </p:cNvPr>
          <p:cNvCxnSpPr>
            <a:endCxn id="9" idx="6"/>
          </p:cNvCxnSpPr>
          <p:nvPr/>
        </p:nvCxnSpPr>
        <p:spPr>
          <a:xfrm rot="5400000" flipH="1" flipV="1">
            <a:off x="6916411" y="2480678"/>
            <a:ext cx="2684984" cy="183344"/>
          </a:xfrm>
          <a:prstGeom prst="bentConnector4">
            <a:avLst>
              <a:gd name="adj1" fmla="val 38514"/>
              <a:gd name="adj2" fmla="val 227150"/>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73DB699-C039-412A-886E-C818298B8B68}"/>
              </a:ext>
            </a:extLst>
          </p:cNvPr>
          <p:cNvCxnSpPr>
            <a:stCxn id="13" idx="3"/>
            <a:endCxn id="14" idx="1"/>
          </p:cNvCxnSpPr>
          <p:nvPr/>
        </p:nvCxnSpPr>
        <p:spPr>
          <a:xfrm>
            <a:off x="8350576" y="4600457"/>
            <a:ext cx="1881303" cy="0"/>
          </a:xfrm>
          <a:prstGeom prst="straightConnector1">
            <a:avLst/>
          </a:prstGeom>
          <a:ln w="25400">
            <a:solidFill>
              <a:srgbClr val="00BCF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9">
            <a:extLst>
              <a:ext uri="{FF2B5EF4-FFF2-40B4-BE49-F238E27FC236}">
                <a16:creationId xmlns:a16="http://schemas.microsoft.com/office/drawing/2014/main" id="{512F56ED-4EFC-4589-AE4F-CCE714B7C160}"/>
              </a:ext>
            </a:extLst>
          </p:cNvPr>
          <p:cNvCxnSpPr>
            <a:stCxn id="13" idx="2"/>
          </p:cNvCxnSpPr>
          <p:nvPr/>
        </p:nvCxnSpPr>
        <p:spPr>
          <a:xfrm rot="16200000" flipH="1">
            <a:off x="7721912" y="4944831"/>
            <a:ext cx="664924" cy="1347411"/>
          </a:xfrm>
          <a:prstGeom prst="bentConnector2">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20">
            <a:extLst>
              <a:ext uri="{FF2B5EF4-FFF2-40B4-BE49-F238E27FC236}">
                <a16:creationId xmlns:a16="http://schemas.microsoft.com/office/drawing/2014/main" id="{82FAF08A-DAD6-42CA-AF5D-959A1E0F208B}"/>
              </a:ext>
            </a:extLst>
          </p:cNvPr>
          <p:cNvCxnSpPr>
            <a:endCxn id="14" idx="2"/>
          </p:cNvCxnSpPr>
          <p:nvPr/>
        </p:nvCxnSpPr>
        <p:spPr>
          <a:xfrm flipV="1">
            <a:off x="9732181" y="5286073"/>
            <a:ext cx="1452267" cy="664924"/>
          </a:xfrm>
          <a:prstGeom prst="bentConnector2">
            <a:avLst/>
          </a:prstGeom>
          <a:ln w="2540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53A3E8AE-1C28-47D1-9783-5B6F6B38586C}"/>
              </a:ext>
            </a:extLst>
          </p:cNvPr>
          <p:cNvSpPr/>
          <p:nvPr/>
        </p:nvSpPr>
        <p:spPr bwMode="auto">
          <a:xfrm>
            <a:off x="8516664" y="2745051"/>
            <a:ext cx="901113" cy="46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1599" kern="0" dirty="0">
                <a:gradFill>
                  <a:gsLst>
                    <a:gs pos="16814">
                      <a:srgbClr val="FFFFFF"/>
                    </a:gs>
                    <a:gs pos="46000">
                      <a:srgbClr val="FFFFFF"/>
                    </a:gs>
                  </a:gsLst>
                  <a:lin ang="5400000" scaled="0"/>
                </a:gradFill>
                <a:latin typeface="Segoe UI"/>
              </a:rPr>
              <a:t>System</a:t>
            </a:r>
          </a:p>
          <a:p>
            <a:pPr algn="ctr" defTabSz="932126" fontAlgn="base">
              <a:spcBef>
                <a:spcPct val="0"/>
              </a:spcBef>
              <a:spcAft>
                <a:spcPct val="0"/>
              </a:spcAft>
              <a:defRPr/>
            </a:pPr>
            <a:r>
              <a:rPr lang="en-US" sz="1599" kern="0" dirty="0">
                <a:gradFill>
                  <a:gsLst>
                    <a:gs pos="16814">
                      <a:srgbClr val="FFFFFF"/>
                    </a:gs>
                    <a:gs pos="46000">
                      <a:srgbClr val="FFFFFF"/>
                    </a:gs>
                  </a:gsLst>
                  <a:lin ang="5400000" scaled="0"/>
                </a:gradFill>
                <a:latin typeface="Segoe UI"/>
              </a:rPr>
              <a:t>Route</a:t>
            </a:r>
          </a:p>
        </p:txBody>
      </p:sp>
      <p:sp>
        <p:nvSpPr>
          <p:cNvPr id="22" name="Rectangle 21">
            <a:extLst>
              <a:ext uri="{FF2B5EF4-FFF2-40B4-BE49-F238E27FC236}">
                <a16:creationId xmlns:a16="http://schemas.microsoft.com/office/drawing/2014/main" id="{A022D0A6-A45F-4EC2-A949-DB350809AE05}"/>
              </a:ext>
            </a:extLst>
          </p:cNvPr>
          <p:cNvSpPr/>
          <p:nvPr/>
        </p:nvSpPr>
        <p:spPr bwMode="auto">
          <a:xfrm>
            <a:off x="6980032" y="5653199"/>
            <a:ext cx="1236382" cy="466740"/>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1599" kern="0" dirty="0">
                <a:gradFill>
                  <a:gsLst>
                    <a:gs pos="16814">
                      <a:srgbClr val="FFFFFF"/>
                    </a:gs>
                    <a:gs pos="46000">
                      <a:srgbClr val="FFFFFF"/>
                    </a:gs>
                  </a:gsLst>
                  <a:lin ang="5400000" scaled="0"/>
                </a:gradFill>
                <a:latin typeface="Segoe UI"/>
              </a:rPr>
              <a:t>User Defined Route</a:t>
            </a:r>
          </a:p>
        </p:txBody>
      </p:sp>
      <p:sp>
        <p:nvSpPr>
          <p:cNvPr id="23" name="Rectangle 22">
            <a:extLst>
              <a:ext uri="{FF2B5EF4-FFF2-40B4-BE49-F238E27FC236}">
                <a16:creationId xmlns:a16="http://schemas.microsoft.com/office/drawing/2014/main" id="{2043A8D7-460B-4F98-8A57-CFA0967A95FD}"/>
              </a:ext>
            </a:extLst>
          </p:cNvPr>
          <p:cNvSpPr/>
          <p:nvPr/>
        </p:nvSpPr>
        <p:spPr bwMode="auto">
          <a:xfrm>
            <a:off x="8732160" y="4338525"/>
            <a:ext cx="1004101" cy="46674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4" rIns="0" bIns="46624" numCol="1" rtlCol="0" anchor="ctr" anchorCtr="0" compatLnSpc="1">
            <a:prstTxWarp prst="textNoShape">
              <a:avLst/>
            </a:prstTxWarp>
          </a:bodyPr>
          <a:lstStyle/>
          <a:p>
            <a:pPr algn="ctr" defTabSz="932126" fontAlgn="base">
              <a:spcBef>
                <a:spcPct val="0"/>
              </a:spcBef>
              <a:spcAft>
                <a:spcPct val="0"/>
              </a:spcAft>
              <a:defRPr/>
            </a:pPr>
            <a:r>
              <a:rPr lang="en-US" sz="1599" kern="0" dirty="0">
                <a:gradFill>
                  <a:gsLst>
                    <a:gs pos="16814">
                      <a:srgbClr val="FFFFFF"/>
                    </a:gs>
                    <a:gs pos="46000">
                      <a:srgbClr val="FFFFFF"/>
                    </a:gs>
                  </a:gsLst>
                  <a:lin ang="5400000" scaled="0"/>
                </a:gradFill>
                <a:latin typeface="Segoe UI"/>
              </a:rPr>
              <a:t>Default Route</a:t>
            </a:r>
          </a:p>
        </p:txBody>
      </p:sp>
      <p:pic>
        <p:nvPicPr>
          <p:cNvPr id="24" name="Picture 23">
            <a:extLst>
              <a:ext uri="{FF2B5EF4-FFF2-40B4-BE49-F238E27FC236}">
                <a16:creationId xmlns:a16="http://schemas.microsoft.com/office/drawing/2014/main" id="{873A4147-4464-4ADD-A8BC-A9BB5E9497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51535" y="5456444"/>
            <a:ext cx="937963" cy="937963"/>
          </a:xfrm>
          <a:prstGeom prst="rect">
            <a:avLst/>
          </a:prstGeom>
        </p:spPr>
      </p:pic>
      <p:sp>
        <p:nvSpPr>
          <p:cNvPr id="25" name="TextBox 24">
            <a:extLst>
              <a:ext uri="{FF2B5EF4-FFF2-40B4-BE49-F238E27FC236}">
                <a16:creationId xmlns:a16="http://schemas.microsoft.com/office/drawing/2014/main" id="{BE5C9ACB-5C0B-4D6D-BF3C-BD8E0D10ABC6}"/>
              </a:ext>
            </a:extLst>
          </p:cNvPr>
          <p:cNvSpPr txBox="1"/>
          <p:nvPr/>
        </p:nvSpPr>
        <p:spPr>
          <a:xfrm>
            <a:off x="8428588" y="5034014"/>
            <a:ext cx="1725279" cy="516926"/>
          </a:xfrm>
          <a:prstGeom prst="rect">
            <a:avLst/>
          </a:prstGeom>
          <a:noFill/>
        </p:spPr>
        <p:txBody>
          <a:bodyPr wrap="square" lIns="182831" tIns="146264" rIns="182831" bIns="146264" rtlCol="0">
            <a:spAutoFit/>
          </a:bodyPr>
          <a:lstStyle/>
          <a:p>
            <a:pPr defTabSz="932470">
              <a:lnSpc>
                <a:spcPct val="90000"/>
              </a:lnSpc>
              <a:spcAft>
                <a:spcPts val="600"/>
              </a:spcAft>
              <a:defRPr/>
            </a:pPr>
            <a:r>
              <a:rPr lang="en-US" sz="1599" kern="0" dirty="0">
                <a:gradFill>
                  <a:gsLst>
                    <a:gs pos="2917">
                      <a:srgbClr val="FFFFFF"/>
                    </a:gs>
                    <a:gs pos="30000">
                      <a:srgbClr val="FFFFFF"/>
                    </a:gs>
                  </a:gsLst>
                  <a:lin ang="5400000" scaled="0"/>
                </a:gradFill>
                <a:latin typeface="Segoe UI"/>
              </a:rPr>
              <a:t>VM/Appliance</a:t>
            </a:r>
          </a:p>
        </p:txBody>
      </p:sp>
      <p:sp>
        <p:nvSpPr>
          <p:cNvPr id="26" name="TextBox 25">
            <a:extLst>
              <a:ext uri="{FF2B5EF4-FFF2-40B4-BE49-F238E27FC236}">
                <a16:creationId xmlns:a16="http://schemas.microsoft.com/office/drawing/2014/main" id="{7BCBC51A-063A-4021-B593-47CE7A756730}"/>
              </a:ext>
            </a:extLst>
          </p:cNvPr>
          <p:cNvSpPr txBox="1"/>
          <p:nvPr/>
        </p:nvSpPr>
        <p:spPr>
          <a:xfrm>
            <a:off x="9307219" y="2569269"/>
            <a:ext cx="2829796" cy="516926"/>
          </a:xfrm>
          <a:prstGeom prst="rect">
            <a:avLst/>
          </a:prstGeom>
          <a:noFill/>
        </p:spPr>
        <p:txBody>
          <a:bodyPr wrap="square" lIns="182831" tIns="146264" rIns="182831" bIns="146264" rtlCol="0">
            <a:spAutoFit/>
          </a:bodyPr>
          <a:lstStyle/>
          <a:p>
            <a:pPr algn="ctr" defTabSz="932470">
              <a:lnSpc>
                <a:spcPct val="90000"/>
              </a:lnSpc>
              <a:spcAft>
                <a:spcPts val="600"/>
              </a:spcAft>
              <a:defRPr/>
            </a:pPr>
            <a:r>
              <a:rPr lang="en-US" sz="1599" kern="0" dirty="0">
                <a:solidFill>
                  <a:srgbClr val="505050"/>
                </a:solidFill>
                <a:latin typeface="Segoe UI"/>
              </a:rPr>
              <a:t>VM with IP Forwarding</a:t>
            </a:r>
          </a:p>
        </p:txBody>
      </p:sp>
      <p:pic>
        <p:nvPicPr>
          <p:cNvPr id="27" name="Picture 26">
            <a:extLst>
              <a:ext uri="{FF2B5EF4-FFF2-40B4-BE49-F238E27FC236}">
                <a16:creationId xmlns:a16="http://schemas.microsoft.com/office/drawing/2014/main" id="{F6B5265D-F26D-4700-9302-967BD00D4D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16663" y="2568756"/>
            <a:ext cx="937963" cy="937963"/>
          </a:xfrm>
          <a:prstGeom prst="rect">
            <a:avLst/>
          </a:prstGeom>
        </p:spPr>
      </p:pic>
      <p:pic>
        <p:nvPicPr>
          <p:cNvPr id="28" name="Picture 27">
            <a:extLst>
              <a:ext uri="{FF2B5EF4-FFF2-40B4-BE49-F238E27FC236}">
                <a16:creationId xmlns:a16="http://schemas.microsoft.com/office/drawing/2014/main" id="{8295DDDE-0EA8-4569-8828-488ABA7AA5A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7722" y="2576163"/>
            <a:ext cx="780079" cy="780079"/>
          </a:xfrm>
          <a:prstGeom prst="rect">
            <a:avLst/>
          </a:prstGeom>
        </p:spPr>
      </p:pic>
      <p:pic>
        <p:nvPicPr>
          <p:cNvPr id="29" name="Picture 28">
            <a:extLst>
              <a:ext uri="{FF2B5EF4-FFF2-40B4-BE49-F238E27FC236}">
                <a16:creationId xmlns:a16="http://schemas.microsoft.com/office/drawing/2014/main" id="{61663CD8-5FBA-45E3-8701-FE12B5C1F2D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51443" y="4192790"/>
            <a:ext cx="651582" cy="651582"/>
          </a:xfrm>
          <a:prstGeom prst="rect">
            <a:avLst/>
          </a:prstGeom>
        </p:spPr>
      </p:pic>
      <p:pic>
        <p:nvPicPr>
          <p:cNvPr id="30" name="Picture 29">
            <a:extLst>
              <a:ext uri="{FF2B5EF4-FFF2-40B4-BE49-F238E27FC236}">
                <a16:creationId xmlns:a16="http://schemas.microsoft.com/office/drawing/2014/main" id="{DB5D3305-3769-461B-A67C-4F6BF0F0B18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44328" y="4210498"/>
            <a:ext cx="651582" cy="651582"/>
          </a:xfrm>
          <a:prstGeom prst="rect">
            <a:avLst/>
          </a:prstGeom>
        </p:spPr>
      </p:pic>
      <p:pic>
        <p:nvPicPr>
          <p:cNvPr id="31" name="Picture 30">
            <a:extLst>
              <a:ext uri="{FF2B5EF4-FFF2-40B4-BE49-F238E27FC236}">
                <a16:creationId xmlns:a16="http://schemas.microsoft.com/office/drawing/2014/main" id="{B11BED3A-E6D1-461C-8D7D-2D110F028FD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96326" y="4218550"/>
            <a:ext cx="651582" cy="651582"/>
          </a:xfrm>
          <a:prstGeom prst="rect">
            <a:avLst/>
          </a:prstGeom>
        </p:spPr>
      </p:pic>
      <p:pic>
        <p:nvPicPr>
          <p:cNvPr id="32" name="Picture 31">
            <a:extLst>
              <a:ext uri="{FF2B5EF4-FFF2-40B4-BE49-F238E27FC236}">
                <a16:creationId xmlns:a16="http://schemas.microsoft.com/office/drawing/2014/main" id="{B43A73E4-A3E0-4E9E-86F0-A64E25CF25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352736" y="4230056"/>
            <a:ext cx="651582" cy="651582"/>
          </a:xfrm>
          <a:prstGeom prst="rect">
            <a:avLst/>
          </a:prstGeom>
        </p:spPr>
      </p:pic>
    </p:spTree>
    <p:extLst>
      <p:ext uri="{BB962C8B-B14F-4D97-AF65-F5344CB8AC3E}">
        <p14:creationId xmlns:p14="http://schemas.microsoft.com/office/powerpoint/2010/main" val="19467619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5" grpId="0"/>
      <p:bldP spid="25" grpId="1"/>
      <p:bldP spid="26"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3F3F1B-0044-45CD-A4D3-12527DC8387F}"/>
              </a:ext>
            </a:extLst>
          </p:cNvPr>
          <p:cNvSpPr>
            <a:spLocks noGrp="1"/>
          </p:cNvSpPr>
          <p:nvPr>
            <p:ph type="body" sz="quarter" idx="11"/>
          </p:nvPr>
        </p:nvSpPr>
        <p:spPr>
          <a:xfrm>
            <a:off x="361112" y="1938538"/>
            <a:ext cx="5400977" cy="3982529"/>
          </a:xfrm>
        </p:spPr>
        <p:txBody>
          <a:bodyPr/>
          <a:lstStyle/>
          <a:p>
            <a:r>
              <a:rPr lang="en-US" sz="1800" dirty="0"/>
              <a:t>“Force” or redirect Internet-bound traffic to an on-premises site (per subnet)</a:t>
            </a:r>
          </a:p>
          <a:p>
            <a:endParaRPr lang="en-US" sz="1800" dirty="0"/>
          </a:p>
          <a:p>
            <a:r>
              <a:rPr lang="en-US" sz="1800" dirty="0"/>
              <a:t>Auditing &amp; inspecting outbound traffic from Azure</a:t>
            </a:r>
          </a:p>
          <a:p>
            <a:endParaRPr lang="en-US" sz="1800" dirty="0"/>
          </a:p>
          <a:p>
            <a:r>
              <a:rPr lang="en-US" sz="1800" dirty="0"/>
              <a:t>Needed by many scenarios for critical security and IT policy requirements</a:t>
            </a:r>
          </a:p>
          <a:p>
            <a:endParaRPr lang="en-US" sz="1800" dirty="0"/>
          </a:p>
          <a:p>
            <a:r>
              <a:rPr lang="en-US" sz="1800" dirty="0"/>
              <a:t>Requires a Route-based Gateway </a:t>
            </a:r>
          </a:p>
          <a:p>
            <a:endParaRPr lang="en-US" sz="1800" dirty="0"/>
          </a:p>
        </p:txBody>
      </p:sp>
      <p:sp>
        <p:nvSpPr>
          <p:cNvPr id="3" name="Text Placeholder 2">
            <a:extLst>
              <a:ext uri="{FF2B5EF4-FFF2-40B4-BE49-F238E27FC236}">
                <a16:creationId xmlns:a16="http://schemas.microsoft.com/office/drawing/2014/main" id="{211B56F3-975D-44FA-ADD9-C669A8D36590}"/>
              </a:ext>
            </a:extLst>
          </p:cNvPr>
          <p:cNvSpPr>
            <a:spLocks noGrp="1"/>
          </p:cNvSpPr>
          <p:nvPr>
            <p:ph type="body" sz="quarter" idx="10"/>
          </p:nvPr>
        </p:nvSpPr>
        <p:spPr/>
        <p:txBody>
          <a:bodyPr/>
          <a:lstStyle/>
          <a:p>
            <a:r>
              <a:rPr lang="en-US" dirty="0"/>
              <a:t>Controlling outbound Internet traffic</a:t>
            </a:r>
          </a:p>
        </p:txBody>
      </p:sp>
      <p:sp>
        <p:nvSpPr>
          <p:cNvPr id="4" name="Title 3">
            <a:extLst>
              <a:ext uri="{FF2B5EF4-FFF2-40B4-BE49-F238E27FC236}">
                <a16:creationId xmlns:a16="http://schemas.microsoft.com/office/drawing/2014/main" id="{3A459B87-00A4-482E-8939-F9FE3DFECBCA}"/>
              </a:ext>
            </a:extLst>
          </p:cNvPr>
          <p:cNvSpPr>
            <a:spLocks noGrp="1"/>
          </p:cNvSpPr>
          <p:nvPr>
            <p:ph type="title"/>
          </p:nvPr>
        </p:nvSpPr>
        <p:spPr/>
        <p:txBody>
          <a:bodyPr/>
          <a:lstStyle/>
          <a:p>
            <a:r>
              <a:rPr lang="en-US" dirty="0"/>
              <a:t>Forced Tunneling</a:t>
            </a:r>
          </a:p>
        </p:txBody>
      </p:sp>
      <p:sp>
        <p:nvSpPr>
          <p:cNvPr id="6" name="Rectangle 5">
            <a:extLst>
              <a:ext uri="{FF2B5EF4-FFF2-40B4-BE49-F238E27FC236}">
                <a16:creationId xmlns:a16="http://schemas.microsoft.com/office/drawing/2014/main" id="{83F95129-73C7-45A4-B652-F107F5DCF7EE}"/>
              </a:ext>
            </a:extLst>
          </p:cNvPr>
          <p:cNvSpPr/>
          <p:nvPr/>
        </p:nvSpPr>
        <p:spPr bwMode="auto">
          <a:xfrm>
            <a:off x="6711214" y="4393474"/>
            <a:ext cx="5040280" cy="2167890"/>
          </a:xfrm>
          <a:prstGeom prst="rect">
            <a:avLst/>
          </a:prstGeom>
          <a:noFill/>
          <a:ln w="25400" cmpd="sng">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1" tIns="34951" rIns="69901" bIns="34951" numCol="1" rtlCol="0" anchor="ctr" anchorCtr="0" compatLnSpc="1">
            <a:prstTxWarp prst="textNoShape">
              <a:avLst/>
            </a:prstTxWarp>
          </a:bodyPr>
          <a:lstStyle/>
          <a:p>
            <a:pPr algn="ctr" defTabSz="698810" fontAlgn="base">
              <a:spcBef>
                <a:spcPct val="0"/>
              </a:spcBef>
              <a:spcAft>
                <a:spcPct val="0"/>
              </a:spcAft>
              <a:defRPr/>
            </a:pPr>
            <a:endParaRPr lang="en-US" sz="1734" kern="0" dirty="0">
              <a:solidFill>
                <a:srgbClr val="5F5F5F"/>
              </a:solidFill>
              <a:latin typeface="Segoe UI"/>
            </a:endParaRPr>
          </a:p>
        </p:txBody>
      </p:sp>
      <p:sp>
        <p:nvSpPr>
          <p:cNvPr id="7" name="TextBox 6">
            <a:extLst>
              <a:ext uri="{FF2B5EF4-FFF2-40B4-BE49-F238E27FC236}">
                <a16:creationId xmlns:a16="http://schemas.microsoft.com/office/drawing/2014/main" id="{8F57911E-BFA6-4332-9C1D-215A1C36D357}"/>
              </a:ext>
            </a:extLst>
          </p:cNvPr>
          <p:cNvSpPr txBox="1"/>
          <p:nvPr/>
        </p:nvSpPr>
        <p:spPr>
          <a:xfrm>
            <a:off x="8833504" y="4132701"/>
            <a:ext cx="1635783" cy="201657"/>
          </a:xfrm>
          <a:prstGeom prst="rect">
            <a:avLst/>
          </a:prstGeom>
          <a:solidFill>
            <a:schemeClr val="bg2"/>
          </a:solidFill>
          <a:ln>
            <a:solidFill>
              <a:schemeClr val="tx1"/>
            </a:solidFill>
          </a:ln>
        </p:spPr>
        <p:txBody>
          <a:bodyPr wrap="square" lIns="0" tIns="0" rIns="0" bIns="0" rtlCol="0">
            <a:spAutoFit/>
          </a:bodyPr>
          <a:lstStyle/>
          <a:p>
            <a:pPr algn="ctr" defTabSz="932504">
              <a:lnSpc>
                <a:spcPct val="90000"/>
              </a:lnSpc>
              <a:spcBef>
                <a:spcPct val="20000"/>
              </a:spcBef>
              <a:buSzPct val="80000"/>
              <a:defRPr/>
            </a:pPr>
            <a:r>
              <a:rPr lang="en-US" sz="1428" b="1" kern="0" dirty="0">
                <a:solidFill>
                  <a:schemeClr val="bg1"/>
                </a:solidFill>
                <a:latin typeface="Segoe UI"/>
              </a:rPr>
              <a:t>Virtual Network</a:t>
            </a:r>
          </a:p>
        </p:txBody>
      </p:sp>
      <p:sp>
        <p:nvSpPr>
          <p:cNvPr id="8" name="Rectangle 7">
            <a:extLst>
              <a:ext uri="{FF2B5EF4-FFF2-40B4-BE49-F238E27FC236}">
                <a16:creationId xmlns:a16="http://schemas.microsoft.com/office/drawing/2014/main" id="{8487C0CA-35BF-4A1C-9277-6463CCFA1378}"/>
              </a:ext>
            </a:extLst>
          </p:cNvPr>
          <p:cNvSpPr/>
          <p:nvPr/>
        </p:nvSpPr>
        <p:spPr bwMode="auto">
          <a:xfrm>
            <a:off x="6815961" y="4915482"/>
            <a:ext cx="2339256" cy="1388646"/>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9" name="Rectangle 8">
            <a:extLst>
              <a:ext uri="{FF2B5EF4-FFF2-40B4-BE49-F238E27FC236}">
                <a16:creationId xmlns:a16="http://schemas.microsoft.com/office/drawing/2014/main" id="{D62BF544-FFBC-4D49-B450-8939E9FC6E73}"/>
              </a:ext>
            </a:extLst>
          </p:cNvPr>
          <p:cNvSpPr/>
          <p:nvPr/>
        </p:nvSpPr>
        <p:spPr bwMode="auto">
          <a:xfrm>
            <a:off x="6711215" y="5000697"/>
            <a:ext cx="2354144"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defRPr/>
            </a:pPr>
            <a:r>
              <a:rPr lang="en-US" sz="1632" kern="0" dirty="0">
                <a:ln>
                  <a:solidFill>
                    <a:srgbClr val="FFFFFF">
                      <a:alpha val="0"/>
                    </a:srgbClr>
                  </a:solidFill>
                </a:ln>
                <a:solidFill>
                  <a:srgbClr val="292929">
                    <a:alpha val="99000"/>
                  </a:srgbClr>
                </a:solidFill>
                <a:latin typeface="Segoe UI"/>
              </a:rPr>
              <a:t>Subnet BackEnd</a:t>
            </a:r>
          </a:p>
        </p:txBody>
      </p:sp>
      <p:sp>
        <p:nvSpPr>
          <p:cNvPr id="10" name="Rectangle 9">
            <a:extLst>
              <a:ext uri="{FF2B5EF4-FFF2-40B4-BE49-F238E27FC236}">
                <a16:creationId xmlns:a16="http://schemas.microsoft.com/office/drawing/2014/main" id="{553E6C1C-8B6E-4EA4-9F37-B7F7177B0999}"/>
              </a:ext>
            </a:extLst>
          </p:cNvPr>
          <p:cNvSpPr/>
          <p:nvPr/>
        </p:nvSpPr>
        <p:spPr bwMode="auto">
          <a:xfrm>
            <a:off x="9299657" y="4902244"/>
            <a:ext cx="2339256" cy="1401884"/>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defRPr/>
            </a:pPr>
            <a:endParaRPr lang="en-US" sz="2244" kern="0" dirty="0">
              <a:gradFill>
                <a:gsLst>
                  <a:gs pos="0">
                    <a:srgbClr val="FFFFFF"/>
                  </a:gs>
                  <a:gs pos="100000">
                    <a:srgbClr val="FFFFFF"/>
                  </a:gs>
                </a:gsLst>
                <a:lin ang="5400000" scaled="0"/>
              </a:gradFill>
              <a:latin typeface="Segoe UI"/>
            </a:endParaRPr>
          </a:p>
        </p:txBody>
      </p:sp>
      <p:sp>
        <p:nvSpPr>
          <p:cNvPr id="11" name="Rectangle 10">
            <a:extLst>
              <a:ext uri="{FF2B5EF4-FFF2-40B4-BE49-F238E27FC236}">
                <a16:creationId xmlns:a16="http://schemas.microsoft.com/office/drawing/2014/main" id="{9B817F22-B081-4F9F-A9F1-37DEF01B82DC}"/>
              </a:ext>
            </a:extLst>
          </p:cNvPr>
          <p:cNvSpPr/>
          <p:nvPr/>
        </p:nvSpPr>
        <p:spPr bwMode="auto">
          <a:xfrm>
            <a:off x="9194911" y="4987459"/>
            <a:ext cx="2354144"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defRPr/>
            </a:pPr>
            <a:r>
              <a:rPr lang="en-US" sz="1632" kern="0" dirty="0">
                <a:ln>
                  <a:solidFill>
                    <a:srgbClr val="FFFFFF">
                      <a:alpha val="0"/>
                    </a:srgbClr>
                  </a:solidFill>
                </a:ln>
                <a:solidFill>
                  <a:srgbClr val="292929">
                    <a:alpha val="99000"/>
                  </a:srgbClr>
                </a:solidFill>
                <a:latin typeface="Segoe UI"/>
              </a:rPr>
              <a:t>Subnet FrontEnd</a:t>
            </a:r>
          </a:p>
        </p:txBody>
      </p:sp>
      <p:pic>
        <p:nvPicPr>
          <p:cNvPr id="12" name="Picture 11">
            <a:extLst>
              <a:ext uri="{FF2B5EF4-FFF2-40B4-BE49-F238E27FC236}">
                <a16:creationId xmlns:a16="http://schemas.microsoft.com/office/drawing/2014/main" id="{A7637D40-77C6-404B-BE5A-38ABD3983F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30816" y="5393022"/>
            <a:ext cx="795722" cy="795722"/>
          </a:xfrm>
          <a:prstGeom prst="rect">
            <a:avLst/>
          </a:prstGeom>
        </p:spPr>
      </p:pic>
      <p:pic>
        <p:nvPicPr>
          <p:cNvPr id="13" name="Picture 12">
            <a:extLst>
              <a:ext uri="{FF2B5EF4-FFF2-40B4-BE49-F238E27FC236}">
                <a16:creationId xmlns:a16="http://schemas.microsoft.com/office/drawing/2014/main" id="{178D54A9-E071-476E-8FBD-748561F1DF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27274" y="5396954"/>
            <a:ext cx="795722" cy="795722"/>
          </a:xfrm>
          <a:prstGeom prst="rect">
            <a:avLst/>
          </a:prstGeom>
        </p:spPr>
      </p:pic>
      <p:pic>
        <p:nvPicPr>
          <p:cNvPr id="14" name="Picture 13">
            <a:extLst>
              <a:ext uri="{FF2B5EF4-FFF2-40B4-BE49-F238E27FC236}">
                <a16:creationId xmlns:a16="http://schemas.microsoft.com/office/drawing/2014/main" id="{8C4CA2BB-A556-4D68-A696-2F7BEAFF82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58662" y="5387288"/>
            <a:ext cx="795722" cy="795722"/>
          </a:xfrm>
          <a:prstGeom prst="rect">
            <a:avLst/>
          </a:prstGeom>
        </p:spPr>
      </p:pic>
      <p:pic>
        <p:nvPicPr>
          <p:cNvPr id="15" name="Picture 14">
            <a:extLst>
              <a:ext uri="{FF2B5EF4-FFF2-40B4-BE49-F238E27FC236}">
                <a16:creationId xmlns:a16="http://schemas.microsoft.com/office/drawing/2014/main" id="{46D22949-DEAF-484A-BA5C-71FDC87136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03532" y="5381452"/>
            <a:ext cx="795722" cy="795722"/>
          </a:xfrm>
          <a:prstGeom prst="rect">
            <a:avLst/>
          </a:prstGeom>
        </p:spPr>
      </p:pic>
      <p:pic>
        <p:nvPicPr>
          <p:cNvPr id="16" name="Picture 15">
            <a:extLst>
              <a:ext uri="{FF2B5EF4-FFF2-40B4-BE49-F238E27FC236}">
                <a16:creationId xmlns:a16="http://schemas.microsoft.com/office/drawing/2014/main" id="{4F004CF8-4A9F-4823-9902-784E995FA4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72828" y="3737376"/>
            <a:ext cx="795722" cy="795722"/>
          </a:xfrm>
          <a:prstGeom prst="rect">
            <a:avLst/>
          </a:prstGeom>
        </p:spPr>
      </p:pic>
      <p:grpSp>
        <p:nvGrpSpPr>
          <p:cNvPr id="17" name="Group 16">
            <a:extLst>
              <a:ext uri="{FF2B5EF4-FFF2-40B4-BE49-F238E27FC236}">
                <a16:creationId xmlns:a16="http://schemas.microsoft.com/office/drawing/2014/main" id="{B0115A44-67A9-43A5-8846-4FAAF29FDDB3}"/>
              </a:ext>
            </a:extLst>
          </p:cNvPr>
          <p:cNvGrpSpPr/>
          <p:nvPr/>
        </p:nvGrpSpPr>
        <p:grpSpPr>
          <a:xfrm>
            <a:off x="11051479" y="180751"/>
            <a:ext cx="1384203" cy="1261610"/>
            <a:chOff x="1433277" y="2335312"/>
            <a:chExt cx="1225596" cy="1117050"/>
          </a:xfrm>
        </p:grpSpPr>
        <p:sp>
          <p:nvSpPr>
            <p:cNvPr id="18" name="Oval 17">
              <a:extLst>
                <a:ext uri="{FF2B5EF4-FFF2-40B4-BE49-F238E27FC236}">
                  <a16:creationId xmlns:a16="http://schemas.microsoft.com/office/drawing/2014/main" id="{BA5D947A-2017-4BA0-AE0F-CFD0D7373278}"/>
                </a:ext>
              </a:extLst>
            </p:cNvPr>
            <p:cNvSpPr/>
            <p:nvPr/>
          </p:nvSpPr>
          <p:spPr bwMode="auto">
            <a:xfrm>
              <a:off x="1487553" y="2335312"/>
              <a:ext cx="1117050" cy="1117050"/>
            </a:xfrm>
            <a:prstGeom prst="ellipse">
              <a:avLst/>
            </a:prstGeom>
            <a:pattFill prst="ltUpDiag">
              <a:fgClr>
                <a:srgbClr val="CDCDCD"/>
              </a:fgClr>
              <a:bgClr>
                <a:srgbClr val="FFFFFF"/>
              </a:bgClr>
            </a:pattFill>
            <a:ln w="57150" cap="flat" cmpd="sng" algn="ctr">
              <a:solidFill>
                <a:srgbClr val="4F81BD"/>
              </a:solidFill>
              <a:prstDash val="solid"/>
              <a:headEnd type="none" w="med" len="med"/>
              <a:tailEnd type="none" w="med" len="med"/>
            </a:ln>
            <a:effectLst/>
          </p:spPr>
          <p:txBody>
            <a:bodyPr rot="0" spcFirstLastPara="0" vertOverflow="overflow" horzOverflow="overflow" vert="horz" wrap="square" lIns="186497" tIns="149198" rIns="186497" bIns="149198" numCol="1" spcCol="0" rtlCol="0" fromWordArt="0" anchor="t" anchorCtr="0" forceAA="0" compatLnSpc="1">
              <a:prstTxWarp prst="textNoShape">
                <a:avLst/>
              </a:prstTxWarp>
              <a:noAutofit/>
            </a:bodyPr>
            <a:lstStyle/>
            <a:p>
              <a:pPr defTabSz="932197" fontAlgn="base">
                <a:lnSpc>
                  <a:spcPct val="90000"/>
                </a:lnSpc>
                <a:spcBef>
                  <a:spcPct val="0"/>
                </a:spcBef>
                <a:spcAft>
                  <a:spcPct val="0"/>
                </a:spcAft>
                <a:defRPr/>
              </a:pPr>
              <a:endParaRPr lang="en-US" sz="3672" kern="0" spc="-51" dirty="0">
                <a:gradFill>
                  <a:gsLst>
                    <a:gs pos="36283">
                      <a:srgbClr val="505050"/>
                    </a:gs>
                    <a:gs pos="28000">
                      <a:srgbClr val="505050"/>
                    </a:gs>
                  </a:gsLst>
                  <a:lin ang="5400000" scaled="0"/>
                </a:gradFill>
                <a:latin typeface="Calibri"/>
              </a:endParaRPr>
            </a:p>
          </p:txBody>
        </p:sp>
        <p:sp>
          <p:nvSpPr>
            <p:cNvPr id="19" name="Freeform 23">
              <a:extLst>
                <a:ext uri="{FF2B5EF4-FFF2-40B4-BE49-F238E27FC236}">
                  <a16:creationId xmlns:a16="http://schemas.microsoft.com/office/drawing/2014/main" id="{A7E32A9E-293E-4E1F-8F65-5371A8FACB7D}"/>
                </a:ext>
              </a:extLst>
            </p:cNvPr>
            <p:cNvSpPr>
              <a:spLocks noChangeAspect="1" noEditPoints="1"/>
            </p:cNvSpPr>
            <p:nvPr/>
          </p:nvSpPr>
          <p:spPr bwMode="auto">
            <a:xfrm>
              <a:off x="1794197" y="2563571"/>
              <a:ext cx="514350" cy="386305"/>
            </a:xfrm>
            <a:custGeom>
              <a:avLst/>
              <a:gdLst>
                <a:gd name="T0" fmla="*/ 224 w 400"/>
                <a:gd name="T1" fmla="*/ 276 h 300"/>
                <a:gd name="T2" fmla="*/ 200 w 400"/>
                <a:gd name="T3" fmla="*/ 300 h 300"/>
                <a:gd name="T4" fmla="*/ 176 w 400"/>
                <a:gd name="T5" fmla="*/ 276 h 300"/>
                <a:gd name="T6" fmla="*/ 200 w 400"/>
                <a:gd name="T7" fmla="*/ 252 h 300"/>
                <a:gd name="T8" fmla="*/ 224 w 400"/>
                <a:gd name="T9" fmla="*/ 276 h 300"/>
                <a:gd name="T10" fmla="*/ 122 w 400"/>
                <a:gd name="T11" fmla="*/ 205 h 300"/>
                <a:gd name="T12" fmla="*/ 156 w 400"/>
                <a:gd name="T13" fmla="*/ 239 h 300"/>
                <a:gd name="T14" fmla="*/ 200 w 400"/>
                <a:gd name="T15" fmla="*/ 221 h 300"/>
                <a:gd name="T16" fmla="*/ 244 w 400"/>
                <a:gd name="T17" fmla="*/ 239 h 300"/>
                <a:gd name="T18" fmla="*/ 278 w 400"/>
                <a:gd name="T19" fmla="*/ 205 h 300"/>
                <a:gd name="T20" fmla="*/ 200 w 400"/>
                <a:gd name="T21" fmla="*/ 173 h 300"/>
                <a:gd name="T22" fmla="*/ 122 w 400"/>
                <a:gd name="T23" fmla="*/ 205 h 300"/>
                <a:gd name="T24" fmla="*/ 61 w 400"/>
                <a:gd name="T25" fmla="*/ 144 h 300"/>
                <a:gd name="T26" fmla="*/ 95 w 400"/>
                <a:gd name="T27" fmla="*/ 178 h 300"/>
                <a:gd name="T28" fmla="*/ 200 w 400"/>
                <a:gd name="T29" fmla="*/ 134 h 300"/>
                <a:gd name="T30" fmla="*/ 305 w 400"/>
                <a:gd name="T31" fmla="*/ 178 h 300"/>
                <a:gd name="T32" fmla="*/ 339 w 400"/>
                <a:gd name="T33" fmla="*/ 144 h 300"/>
                <a:gd name="T34" fmla="*/ 200 w 400"/>
                <a:gd name="T35" fmla="*/ 86 h 300"/>
                <a:gd name="T36" fmla="*/ 61 w 400"/>
                <a:gd name="T37" fmla="*/ 144 h 300"/>
                <a:gd name="T38" fmla="*/ 200 w 400"/>
                <a:gd name="T39" fmla="*/ 48 h 300"/>
                <a:gd name="T40" fmla="*/ 366 w 400"/>
                <a:gd name="T41" fmla="*/ 117 h 300"/>
                <a:gd name="T42" fmla="*/ 400 w 400"/>
                <a:gd name="T43" fmla="*/ 83 h 300"/>
                <a:gd name="T44" fmla="*/ 200 w 400"/>
                <a:gd name="T45" fmla="*/ 0 h 300"/>
                <a:gd name="T46" fmla="*/ 0 w 400"/>
                <a:gd name="T47" fmla="*/ 83 h 300"/>
                <a:gd name="T48" fmla="*/ 34 w 400"/>
                <a:gd name="T49" fmla="*/ 117 h 300"/>
                <a:gd name="T50" fmla="*/ 200 w 400"/>
                <a:gd name="T51" fmla="*/ 4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00" h="300">
                  <a:moveTo>
                    <a:pt x="224" y="276"/>
                  </a:moveTo>
                  <a:cubicBezTo>
                    <a:pt x="224" y="289"/>
                    <a:pt x="213" y="300"/>
                    <a:pt x="200" y="300"/>
                  </a:cubicBezTo>
                  <a:cubicBezTo>
                    <a:pt x="187" y="300"/>
                    <a:pt x="176" y="289"/>
                    <a:pt x="176" y="276"/>
                  </a:cubicBezTo>
                  <a:cubicBezTo>
                    <a:pt x="176" y="263"/>
                    <a:pt x="187" y="252"/>
                    <a:pt x="200" y="252"/>
                  </a:cubicBezTo>
                  <a:cubicBezTo>
                    <a:pt x="213" y="252"/>
                    <a:pt x="224" y="263"/>
                    <a:pt x="224" y="276"/>
                  </a:cubicBezTo>
                  <a:close/>
                  <a:moveTo>
                    <a:pt x="122" y="205"/>
                  </a:moveTo>
                  <a:cubicBezTo>
                    <a:pt x="156" y="239"/>
                    <a:pt x="156" y="239"/>
                    <a:pt x="156" y="239"/>
                  </a:cubicBezTo>
                  <a:cubicBezTo>
                    <a:pt x="167" y="228"/>
                    <a:pt x="183" y="221"/>
                    <a:pt x="200" y="221"/>
                  </a:cubicBezTo>
                  <a:cubicBezTo>
                    <a:pt x="217" y="221"/>
                    <a:pt x="233" y="228"/>
                    <a:pt x="244" y="239"/>
                  </a:cubicBezTo>
                  <a:cubicBezTo>
                    <a:pt x="278" y="205"/>
                    <a:pt x="278" y="205"/>
                    <a:pt x="278" y="205"/>
                  </a:cubicBezTo>
                  <a:cubicBezTo>
                    <a:pt x="258" y="185"/>
                    <a:pt x="230" y="173"/>
                    <a:pt x="200" y="173"/>
                  </a:cubicBezTo>
                  <a:cubicBezTo>
                    <a:pt x="170" y="173"/>
                    <a:pt x="142" y="185"/>
                    <a:pt x="122" y="205"/>
                  </a:cubicBezTo>
                  <a:close/>
                  <a:moveTo>
                    <a:pt x="61" y="144"/>
                  </a:moveTo>
                  <a:cubicBezTo>
                    <a:pt x="95" y="178"/>
                    <a:pt x="95" y="178"/>
                    <a:pt x="95" y="178"/>
                  </a:cubicBezTo>
                  <a:cubicBezTo>
                    <a:pt x="122" y="151"/>
                    <a:pt x="159" y="134"/>
                    <a:pt x="200" y="134"/>
                  </a:cubicBezTo>
                  <a:cubicBezTo>
                    <a:pt x="241" y="134"/>
                    <a:pt x="278" y="151"/>
                    <a:pt x="305" y="178"/>
                  </a:cubicBezTo>
                  <a:cubicBezTo>
                    <a:pt x="339" y="144"/>
                    <a:pt x="339" y="144"/>
                    <a:pt x="339" y="144"/>
                  </a:cubicBezTo>
                  <a:cubicBezTo>
                    <a:pt x="303" y="109"/>
                    <a:pt x="254" y="86"/>
                    <a:pt x="200" y="86"/>
                  </a:cubicBezTo>
                  <a:cubicBezTo>
                    <a:pt x="146" y="86"/>
                    <a:pt x="97" y="109"/>
                    <a:pt x="61" y="144"/>
                  </a:cubicBezTo>
                  <a:close/>
                  <a:moveTo>
                    <a:pt x="200" y="48"/>
                  </a:moveTo>
                  <a:cubicBezTo>
                    <a:pt x="265" y="48"/>
                    <a:pt x="324" y="74"/>
                    <a:pt x="366" y="117"/>
                  </a:cubicBezTo>
                  <a:cubicBezTo>
                    <a:pt x="400" y="83"/>
                    <a:pt x="400" y="83"/>
                    <a:pt x="400" y="83"/>
                  </a:cubicBezTo>
                  <a:cubicBezTo>
                    <a:pt x="349" y="32"/>
                    <a:pt x="278" y="0"/>
                    <a:pt x="200" y="0"/>
                  </a:cubicBezTo>
                  <a:cubicBezTo>
                    <a:pt x="122" y="0"/>
                    <a:pt x="51" y="32"/>
                    <a:pt x="0" y="83"/>
                  </a:cubicBezTo>
                  <a:cubicBezTo>
                    <a:pt x="34" y="117"/>
                    <a:pt x="34" y="117"/>
                    <a:pt x="34" y="117"/>
                  </a:cubicBezTo>
                  <a:cubicBezTo>
                    <a:pt x="76" y="74"/>
                    <a:pt x="135" y="48"/>
                    <a:pt x="200" y="48"/>
                  </a:cubicBezTo>
                  <a:close/>
                </a:path>
              </a:pathLst>
            </a:custGeom>
            <a:solidFill>
              <a:srgbClr val="1F497D"/>
            </a:solidFill>
            <a:ln>
              <a:noFill/>
            </a:ln>
            <a:extLst/>
          </p:spPr>
          <p:txBody>
            <a:bodyPr vert="horz" wrap="square" lIns="93248" tIns="46624" rIns="93248" bIns="46624" numCol="1" anchor="t" anchorCtr="0" compatLnSpc="1">
              <a:prstTxWarp prst="textNoShape">
                <a:avLst/>
              </a:prstTxWarp>
            </a:bodyPr>
            <a:lstStyle/>
            <a:p>
              <a:pPr defTabSz="950965">
                <a:defRPr/>
              </a:pPr>
              <a:endParaRPr lang="en-US" sz="2856" kern="0">
                <a:solidFill>
                  <a:srgbClr val="00188F"/>
                </a:solidFill>
                <a:latin typeface="Calibri"/>
              </a:endParaRPr>
            </a:p>
          </p:txBody>
        </p:sp>
        <p:sp>
          <p:nvSpPr>
            <p:cNvPr id="20" name="TextBox 19">
              <a:extLst>
                <a:ext uri="{FF2B5EF4-FFF2-40B4-BE49-F238E27FC236}">
                  <a16:creationId xmlns:a16="http://schemas.microsoft.com/office/drawing/2014/main" id="{B26A33F2-8B42-40B7-A29C-A1A8E4D360A3}"/>
                </a:ext>
              </a:extLst>
            </p:cNvPr>
            <p:cNvSpPr txBox="1"/>
            <p:nvPr/>
          </p:nvSpPr>
          <p:spPr>
            <a:xfrm>
              <a:off x="1433277" y="2801049"/>
              <a:ext cx="1225596" cy="572937"/>
            </a:xfrm>
            <a:prstGeom prst="rect">
              <a:avLst/>
            </a:prstGeom>
            <a:noFill/>
          </p:spPr>
          <p:txBody>
            <a:bodyPr wrap="none" lIns="186497" tIns="149198" rIns="186497" bIns="149198" rtlCol="0" anchor="ctr">
              <a:spAutoFit/>
            </a:bodyPr>
            <a:lstStyle/>
            <a:p>
              <a:pPr algn="ctr" defTabSz="950965">
                <a:lnSpc>
                  <a:spcPct val="90000"/>
                </a:lnSpc>
                <a:defRPr/>
              </a:pPr>
              <a:r>
                <a:rPr lang="en-US" sz="2448" kern="0" spc="-51" dirty="0">
                  <a:solidFill>
                    <a:srgbClr val="00188F"/>
                  </a:solidFill>
                  <a:latin typeface="Calibri"/>
                </a:rPr>
                <a:t>Internet</a:t>
              </a:r>
            </a:p>
          </p:txBody>
        </p:sp>
      </p:grpSp>
      <p:cxnSp>
        <p:nvCxnSpPr>
          <p:cNvPr id="21" name="Straight Arrow Connector 20">
            <a:extLst>
              <a:ext uri="{FF2B5EF4-FFF2-40B4-BE49-F238E27FC236}">
                <a16:creationId xmlns:a16="http://schemas.microsoft.com/office/drawing/2014/main" id="{358BF184-59E7-495C-ABA3-ECA9F4C25FFD}"/>
              </a:ext>
            </a:extLst>
          </p:cNvPr>
          <p:cNvCxnSpPr>
            <a:stCxn id="18" idx="4"/>
            <a:endCxn id="10" idx="0"/>
          </p:cNvCxnSpPr>
          <p:nvPr/>
        </p:nvCxnSpPr>
        <p:spPr>
          <a:xfrm flipH="1">
            <a:off x="10469286" y="1442359"/>
            <a:ext cx="1274296" cy="3459884"/>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8D0B767-6338-4821-8D5C-7590B7F6C7B1}"/>
              </a:ext>
            </a:extLst>
          </p:cNvPr>
          <p:cNvCxnSpPr>
            <a:stCxn id="18" idx="2"/>
            <a:endCxn id="8" idx="0"/>
          </p:cNvCxnSpPr>
          <p:nvPr/>
        </p:nvCxnSpPr>
        <p:spPr>
          <a:xfrm flipH="1">
            <a:off x="7985590" y="811556"/>
            <a:ext cx="3127187" cy="4103926"/>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E20BD75-4B12-449F-AF44-BAEFB8089BFA}"/>
              </a:ext>
            </a:extLst>
          </p:cNvPr>
          <p:cNvSpPr/>
          <p:nvPr/>
        </p:nvSpPr>
        <p:spPr bwMode="auto">
          <a:xfrm>
            <a:off x="6011399" y="555633"/>
            <a:ext cx="2254877" cy="1562865"/>
          </a:xfrm>
          <a:prstGeom prst="rect">
            <a:avLst/>
          </a:prstGeom>
          <a:noFill/>
          <a:ln w="25400" cmpd="sng">
            <a:solidFill>
              <a:schemeClr val="accent2"/>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9901" tIns="34951" rIns="69901" bIns="34951" numCol="1" rtlCol="0" anchor="ctr" anchorCtr="0" compatLnSpc="1">
            <a:prstTxWarp prst="textNoShape">
              <a:avLst/>
            </a:prstTxWarp>
          </a:bodyPr>
          <a:lstStyle/>
          <a:p>
            <a:pPr algn="ctr" defTabSz="698810" fontAlgn="base">
              <a:spcBef>
                <a:spcPct val="0"/>
              </a:spcBef>
              <a:spcAft>
                <a:spcPct val="0"/>
              </a:spcAft>
              <a:defRPr/>
            </a:pPr>
            <a:endParaRPr lang="en-US" sz="1734" kern="0" dirty="0">
              <a:solidFill>
                <a:srgbClr val="5F5F5F"/>
              </a:solidFill>
              <a:latin typeface="Segoe UI"/>
            </a:endParaRPr>
          </a:p>
        </p:txBody>
      </p:sp>
      <p:sp>
        <p:nvSpPr>
          <p:cNvPr id="24" name="TextBox 23">
            <a:extLst>
              <a:ext uri="{FF2B5EF4-FFF2-40B4-BE49-F238E27FC236}">
                <a16:creationId xmlns:a16="http://schemas.microsoft.com/office/drawing/2014/main" id="{D1B662D1-F575-4A0F-B3CD-E8DA4032001C}"/>
              </a:ext>
            </a:extLst>
          </p:cNvPr>
          <p:cNvSpPr txBox="1"/>
          <p:nvPr/>
        </p:nvSpPr>
        <p:spPr>
          <a:xfrm>
            <a:off x="6068126" y="933168"/>
            <a:ext cx="782078" cy="403315"/>
          </a:xfrm>
          <a:prstGeom prst="rect">
            <a:avLst/>
          </a:prstGeom>
          <a:noFill/>
        </p:spPr>
        <p:txBody>
          <a:bodyPr wrap="square" lIns="0" tIns="0" rIns="0" bIns="0" rtlCol="0">
            <a:spAutoFit/>
          </a:bodyPr>
          <a:lstStyle/>
          <a:p>
            <a:pPr defTabSz="932504">
              <a:lnSpc>
                <a:spcPct val="90000"/>
              </a:lnSpc>
              <a:spcBef>
                <a:spcPct val="20000"/>
              </a:spcBef>
              <a:buSzPct val="80000"/>
              <a:defRPr/>
            </a:pPr>
            <a:r>
              <a:rPr lang="en-US" sz="1428" kern="0" dirty="0">
                <a:gradFill>
                  <a:gsLst>
                    <a:gs pos="0">
                      <a:srgbClr val="292929">
                        <a:lumMod val="90000"/>
                        <a:lumOff val="10000"/>
                      </a:srgbClr>
                    </a:gs>
                    <a:gs pos="86000">
                      <a:srgbClr val="292929">
                        <a:lumMod val="90000"/>
                        <a:lumOff val="10000"/>
                      </a:srgbClr>
                    </a:gs>
                  </a:gsLst>
                  <a:lin ang="5400000" scaled="0"/>
                </a:gradFill>
                <a:latin typeface="Segoe UI"/>
              </a:rPr>
              <a:t>Security Device</a:t>
            </a:r>
          </a:p>
        </p:txBody>
      </p:sp>
      <p:sp>
        <p:nvSpPr>
          <p:cNvPr id="25" name="TextBox 24">
            <a:extLst>
              <a:ext uri="{FF2B5EF4-FFF2-40B4-BE49-F238E27FC236}">
                <a16:creationId xmlns:a16="http://schemas.microsoft.com/office/drawing/2014/main" id="{8128736D-2B55-441D-9F89-27A79A5503E4}"/>
              </a:ext>
            </a:extLst>
          </p:cNvPr>
          <p:cNvSpPr txBox="1"/>
          <p:nvPr/>
        </p:nvSpPr>
        <p:spPr>
          <a:xfrm>
            <a:off x="6129545" y="310685"/>
            <a:ext cx="2018583" cy="201657"/>
          </a:xfrm>
          <a:prstGeom prst="rect">
            <a:avLst/>
          </a:prstGeom>
          <a:solidFill>
            <a:schemeClr val="bg2"/>
          </a:solidFill>
          <a:ln>
            <a:solidFill>
              <a:schemeClr val="tx1"/>
            </a:solidFill>
          </a:ln>
        </p:spPr>
        <p:txBody>
          <a:bodyPr wrap="square" lIns="0" tIns="0" rIns="0" bIns="0" rtlCol="0">
            <a:spAutoFit/>
          </a:bodyPr>
          <a:lstStyle/>
          <a:p>
            <a:pPr algn="ctr" defTabSz="932504">
              <a:lnSpc>
                <a:spcPct val="90000"/>
              </a:lnSpc>
              <a:spcBef>
                <a:spcPct val="20000"/>
              </a:spcBef>
              <a:buSzPct val="80000"/>
              <a:defRPr/>
            </a:pPr>
            <a:r>
              <a:rPr lang="en-US" sz="1428" b="1" kern="0" dirty="0">
                <a:solidFill>
                  <a:schemeClr val="bg1"/>
                </a:solidFill>
                <a:latin typeface="Segoe UI"/>
              </a:rPr>
              <a:t>On-Premise Network</a:t>
            </a:r>
          </a:p>
        </p:txBody>
      </p:sp>
      <p:pic>
        <p:nvPicPr>
          <p:cNvPr id="26" name="Picture 25">
            <a:extLst>
              <a:ext uri="{FF2B5EF4-FFF2-40B4-BE49-F238E27FC236}">
                <a16:creationId xmlns:a16="http://schemas.microsoft.com/office/drawing/2014/main" id="{92ABC5BF-20EA-4358-B1B4-0BC00FB0F1C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78568" y="692523"/>
            <a:ext cx="795722" cy="795722"/>
          </a:xfrm>
          <a:prstGeom prst="rect">
            <a:avLst/>
          </a:prstGeom>
        </p:spPr>
      </p:pic>
      <p:pic>
        <p:nvPicPr>
          <p:cNvPr id="27" name="Picture 26">
            <a:extLst>
              <a:ext uri="{FF2B5EF4-FFF2-40B4-BE49-F238E27FC236}">
                <a16:creationId xmlns:a16="http://schemas.microsoft.com/office/drawing/2014/main" id="{915D1EA1-DA35-4217-8DA8-7B4AC260651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86915" y="2062561"/>
            <a:ext cx="795722" cy="795722"/>
          </a:xfrm>
          <a:prstGeom prst="rect">
            <a:avLst/>
          </a:prstGeom>
        </p:spPr>
      </p:pic>
      <p:cxnSp>
        <p:nvCxnSpPr>
          <p:cNvPr id="28" name="Straight Arrow Connector 27">
            <a:extLst>
              <a:ext uri="{FF2B5EF4-FFF2-40B4-BE49-F238E27FC236}">
                <a16:creationId xmlns:a16="http://schemas.microsoft.com/office/drawing/2014/main" id="{66912184-81E5-4D9B-9BC9-EC7401EA3113}"/>
              </a:ext>
            </a:extLst>
          </p:cNvPr>
          <p:cNvCxnSpPr>
            <a:cxnSpLocks/>
          </p:cNvCxnSpPr>
          <p:nvPr/>
        </p:nvCxnSpPr>
        <p:spPr>
          <a:xfrm>
            <a:off x="7070689" y="2854625"/>
            <a:ext cx="0" cy="1035409"/>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EE52FC0C-4752-4CDA-AE1F-C507A9599F2B}"/>
              </a:ext>
            </a:extLst>
          </p:cNvPr>
          <p:cNvSpPr txBox="1"/>
          <p:nvPr/>
        </p:nvSpPr>
        <p:spPr>
          <a:xfrm>
            <a:off x="6200522" y="3170673"/>
            <a:ext cx="1767622" cy="201657"/>
          </a:xfrm>
          <a:prstGeom prst="rect">
            <a:avLst/>
          </a:prstGeom>
          <a:solidFill>
            <a:schemeClr val="bg2"/>
          </a:solidFill>
          <a:ln>
            <a:solidFill>
              <a:schemeClr val="tx1"/>
            </a:solidFill>
          </a:ln>
        </p:spPr>
        <p:txBody>
          <a:bodyPr wrap="square" lIns="0" tIns="0" rIns="0" bIns="0" rtlCol="0">
            <a:spAutoFit/>
          </a:bodyPr>
          <a:lstStyle/>
          <a:p>
            <a:pPr algn="ctr" defTabSz="932504">
              <a:lnSpc>
                <a:spcPct val="90000"/>
              </a:lnSpc>
              <a:spcBef>
                <a:spcPct val="20000"/>
              </a:spcBef>
              <a:buSzPct val="80000"/>
              <a:defRPr/>
            </a:pPr>
            <a:r>
              <a:rPr lang="en-US" sz="1428" b="1" kern="0" dirty="0">
                <a:solidFill>
                  <a:schemeClr val="bg1"/>
                </a:solidFill>
                <a:latin typeface="Segoe UI"/>
              </a:rPr>
              <a:t>INTERNET - IPSEC</a:t>
            </a:r>
          </a:p>
        </p:txBody>
      </p:sp>
      <p:cxnSp>
        <p:nvCxnSpPr>
          <p:cNvPr id="30" name="Straight Arrow Connector 29">
            <a:extLst>
              <a:ext uri="{FF2B5EF4-FFF2-40B4-BE49-F238E27FC236}">
                <a16:creationId xmlns:a16="http://schemas.microsoft.com/office/drawing/2014/main" id="{37994633-F649-46DB-A769-CF186668AF9D}"/>
              </a:ext>
            </a:extLst>
          </p:cNvPr>
          <p:cNvCxnSpPr>
            <a:stCxn id="18" idx="2"/>
            <a:endCxn id="26" idx="3"/>
          </p:cNvCxnSpPr>
          <p:nvPr/>
        </p:nvCxnSpPr>
        <p:spPr>
          <a:xfrm flipH="1">
            <a:off x="7474292" y="811556"/>
            <a:ext cx="3638487" cy="278828"/>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DCDEE4A8-37A7-469D-B701-E8709F6E26E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36863" y="2426002"/>
            <a:ext cx="843598" cy="843598"/>
          </a:xfrm>
          <a:prstGeom prst="rect">
            <a:avLst/>
          </a:prstGeom>
        </p:spPr>
      </p:pic>
      <p:cxnSp>
        <p:nvCxnSpPr>
          <p:cNvPr id="32" name="Straight Arrow Connector 31">
            <a:extLst>
              <a:ext uri="{FF2B5EF4-FFF2-40B4-BE49-F238E27FC236}">
                <a16:creationId xmlns:a16="http://schemas.microsoft.com/office/drawing/2014/main" id="{FFFD28EA-B09A-4A38-AEF3-0F3E5663CED7}"/>
              </a:ext>
            </a:extLst>
          </p:cNvPr>
          <p:cNvCxnSpPr>
            <a:stCxn id="16" idx="2"/>
            <a:endCxn id="8" idx="0"/>
          </p:cNvCxnSpPr>
          <p:nvPr/>
        </p:nvCxnSpPr>
        <p:spPr>
          <a:xfrm>
            <a:off x="7070690" y="4533098"/>
            <a:ext cx="914900" cy="382384"/>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635D654-E06E-4A4E-B932-3C5F4AB5F4EB}"/>
              </a:ext>
            </a:extLst>
          </p:cNvPr>
          <p:cNvCxnSpPr>
            <a:cxnSpLocks/>
            <a:stCxn id="26" idx="2"/>
            <a:endCxn id="27" idx="0"/>
          </p:cNvCxnSpPr>
          <p:nvPr/>
        </p:nvCxnSpPr>
        <p:spPr>
          <a:xfrm>
            <a:off x="7076431" y="1488246"/>
            <a:ext cx="8347" cy="574316"/>
          </a:xfrm>
          <a:prstGeom prst="straightConnector1">
            <a:avLst/>
          </a:prstGeom>
          <a:ln w="63500">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773075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t>Azure Networking</a:t>
            </a:r>
          </a:p>
        </p:txBody>
      </p:sp>
      <p:sp>
        <p:nvSpPr>
          <p:cNvPr id="3" name="Text Placeholder 2"/>
          <p:cNvSpPr>
            <a:spLocks noGrp="1"/>
          </p:cNvSpPr>
          <p:nvPr>
            <p:ph type="body" sz="quarter" idx="16"/>
          </p:nvPr>
        </p:nvSpPr>
        <p:spPr/>
        <p:txBody>
          <a:bodyPr/>
          <a:lstStyle/>
          <a:p>
            <a:r>
              <a:rPr lang="en-US" dirty="0">
                <a:latin typeface="+mj-lt"/>
              </a:rPr>
              <a:t>Load Balancing</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13423398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Lift n’ Shift</a:t>
            </a:r>
          </a:p>
        </p:txBody>
      </p:sp>
      <p:sp>
        <p:nvSpPr>
          <p:cNvPr id="3" name="Title 2"/>
          <p:cNvSpPr>
            <a:spLocks noGrp="1"/>
          </p:cNvSpPr>
          <p:nvPr>
            <p:ph type="title"/>
          </p:nvPr>
        </p:nvSpPr>
        <p:spPr>
          <a:xfrm>
            <a:off x="353507" y="262928"/>
            <a:ext cx="9931464" cy="553818"/>
          </a:xfrm>
        </p:spPr>
        <p:txBody>
          <a:bodyPr/>
          <a:lstStyle/>
          <a:p>
            <a:r>
              <a:rPr lang="en-US" dirty="0"/>
              <a:t>Common Reasons for IaaS</a:t>
            </a:r>
          </a:p>
        </p:txBody>
      </p:sp>
      <p:sp>
        <p:nvSpPr>
          <p:cNvPr id="4" name="Flowchart: Process 3">
            <a:extLst>
              <a:ext uri="{FF2B5EF4-FFF2-40B4-BE49-F238E27FC236}">
                <a16:creationId xmlns:a16="http://schemas.microsoft.com/office/drawing/2014/main" id="{61571ABD-FC2A-4224-A0F6-1BA582112348}"/>
              </a:ext>
            </a:extLst>
          </p:cNvPr>
          <p:cNvSpPr/>
          <p:nvPr/>
        </p:nvSpPr>
        <p:spPr>
          <a:xfrm>
            <a:off x="719760" y="3120685"/>
            <a:ext cx="11146971" cy="943428"/>
          </a:xfrm>
          <a:prstGeom prst="flowChartProcess">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5" name="Hexagon 4">
            <a:extLst>
              <a:ext uri="{FF2B5EF4-FFF2-40B4-BE49-F238E27FC236}">
                <a16:creationId xmlns:a16="http://schemas.microsoft.com/office/drawing/2014/main" id="{97DEC8DD-C664-40D2-AE5F-E60036B5C522}"/>
              </a:ext>
            </a:extLst>
          </p:cNvPr>
          <p:cNvSpPr/>
          <p:nvPr/>
        </p:nvSpPr>
        <p:spPr>
          <a:xfrm>
            <a:off x="838868" y="3279591"/>
            <a:ext cx="725714" cy="625616"/>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7" name="Hexagon 6">
            <a:extLst>
              <a:ext uri="{FF2B5EF4-FFF2-40B4-BE49-F238E27FC236}">
                <a16:creationId xmlns:a16="http://schemas.microsoft.com/office/drawing/2014/main" id="{780D8B5A-EC4B-4DD5-BE6A-E0A234171A54}"/>
              </a:ext>
            </a:extLst>
          </p:cNvPr>
          <p:cNvSpPr/>
          <p:nvPr/>
        </p:nvSpPr>
        <p:spPr>
          <a:xfrm>
            <a:off x="3384628" y="3279591"/>
            <a:ext cx="725714" cy="625616"/>
          </a:xfrm>
          <a:prstGeom prst="hexag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8" name="Hexagon 7">
            <a:extLst>
              <a:ext uri="{FF2B5EF4-FFF2-40B4-BE49-F238E27FC236}">
                <a16:creationId xmlns:a16="http://schemas.microsoft.com/office/drawing/2014/main" id="{8F2FDD24-D534-46E7-BF08-6ADE4953A87B}"/>
              </a:ext>
            </a:extLst>
          </p:cNvPr>
          <p:cNvSpPr/>
          <p:nvPr/>
        </p:nvSpPr>
        <p:spPr>
          <a:xfrm>
            <a:off x="5930388" y="3279591"/>
            <a:ext cx="725714" cy="625616"/>
          </a:xfrm>
          <a:prstGeom prst="hexag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9" name="Hexagon 8">
            <a:extLst>
              <a:ext uri="{FF2B5EF4-FFF2-40B4-BE49-F238E27FC236}">
                <a16:creationId xmlns:a16="http://schemas.microsoft.com/office/drawing/2014/main" id="{4C932875-C60C-41C8-8163-969BBCD92B7B}"/>
              </a:ext>
            </a:extLst>
          </p:cNvPr>
          <p:cNvSpPr/>
          <p:nvPr/>
        </p:nvSpPr>
        <p:spPr>
          <a:xfrm>
            <a:off x="8476148" y="3279591"/>
            <a:ext cx="725714" cy="625616"/>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0" name="Hexagon 9">
            <a:extLst>
              <a:ext uri="{FF2B5EF4-FFF2-40B4-BE49-F238E27FC236}">
                <a16:creationId xmlns:a16="http://schemas.microsoft.com/office/drawing/2014/main" id="{5122D91F-D937-4DD6-9248-055771EF93C5}"/>
              </a:ext>
            </a:extLst>
          </p:cNvPr>
          <p:cNvSpPr/>
          <p:nvPr/>
        </p:nvSpPr>
        <p:spPr>
          <a:xfrm>
            <a:off x="11021906" y="3279591"/>
            <a:ext cx="725714" cy="625616"/>
          </a:xfrm>
          <a:prstGeom prst="hexag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3" name="Right Brace 12">
            <a:extLst>
              <a:ext uri="{FF2B5EF4-FFF2-40B4-BE49-F238E27FC236}">
                <a16:creationId xmlns:a16="http://schemas.microsoft.com/office/drawing/2014/main" id="{C2D6A57A-F7C9-448B-932B-A30F3B486096}"/>
              </a:ext>
            </a:extLst>
          </p:cNvPr>
          <p:cNvSpPr/>
          <p:nvPr/>
        </p:nvSpPr>
        <p:spPr>
          <a:xfrm rot="5400000">
            <a:off x="1016502" y="4223293"/>
            <a:ext cx="402029" cy="841829"/>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5" name="Right Brace 14">
            <a:extLst>
              <a:ext uri="{FF2B5EF4-FFF2-40B4-BE49-F238E27FC236}">
                <a16:creationId xmlns:a16="http://schemas.microsoft.com/office/drawing/2014/main" id="{C506A942-4978-4084-A018-E9C1EE8664D6}"/>
              </a:ext>
            </a:extLst>
          </p:cNvPr>
          <p:cNvSpPr/>
          <p:nvPr/>
        </p:nvSpPr>
        <p:spPr>
          <a:xfrm rot="5400000">
            <a:off x="3562262" y="4223293"/>
            <a:ext cx="402029" cy="841829"/>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C58307BB-B881-4757-B6DC-35274E4FE5A0}"/>
              </a:ext>
            </a:extLst>
          </p:cNvPr>
          <p:cNvSpPr/>
          <p:nvPr/>
        </p:nvSpPr>
        <p:spPr>
          <a:xfrm rot="5400000">
            <a:off x="6108021" y="4223292"/>
            <a:ext cx="402029" cy="841829"/>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515FA650-7EA4-408A-AA27-F9ADB8289DE3}"/>
              </a:ext>
            </a:extLst>
          </p:cNvPr>
          <p:cNvSpPr/>
          <p:nvPr/>
        </p:nvSpPr>
        <p:spPr>
          <a:xfrm rot="5400000">
            <a:off x="8653782" y="4223292"/>
            <a:ext cx="402029" cy="841829"/>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A5018107-4A1A-444A-8800-5FCF5D00F91E}"/>
              </a:ext>
            </a:extLst>
          </p:cNvPr>
          <p:cNvSpPr/>
          <p:nvPr/>
        </p:nvSpPr>
        <p:spPr>
          <a:xfrm rot="5400000">
            <a:off x="11199540" y="4223292"/>
            <a:ext cx="402029" cy="841829"/>
          </a:xfrm>
          <a:prstGeom prst="rightBrace">
            <a:avLst/>
          </a:prstGeom>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4" name="TextBox 13">
            <a:extLst>
              <a:ext uri="{FF2B5EF4-FFF2-40B4-BE49-F238E27FC236}">
                <a16:creationId xmlns:a16="http://schemas.microsoft.com/office/drawing/2014/main" id="{09C85892-A209-457A-B1D2-684908AFD74C}"/>
              </a:ext>
            </a:extLst>
          </p:cNvPr>
          <p:cNvSpPr txBox="1"/>
          <p:nvPr/>
        </p:nvSpPr>
        <p:spPr>
          <a:xfrm>
            <a:off x="510480" y="2311230"/>
            <a:ext cx="1210909" cy="615553"/>
          </a:xfrm>
          <a:prstGeom prst="rect">
            <a:avLst/>
          </a:prstGeom>
        </p:spPr>
        <p:txBody>
          <a:bodyPr vert="horz" wrap="none" lIns="91440" tIns="91440" rIns="91440" bIns="91440" rtlCol="0" anchor="t">
            <a:spAutoFit/>
          </a:bodyPr>
          <a:lstStyle/>
          <a:p>
            <a:r>
              <a:rPr lang="en-US" sz="2800" b="1" dirty="0" err="1">
                <a:latin typeface="Segoe UI" pitchFamily="34" charset="0"/>
                <a:ea typeface="Segoe UI" pitchFamily="34" charset="0"/>
                <a:cs typeface="Segoe UI" pitchFamily="34" charset="0"/>
              </a:rPr>
              <a:t>Rehost</a:t>
            </a:r>
            <a:endParaRPr lang="en-US" sz="2800" b="1" dirty="0">
              <a:latin typeface="Segoe UI" pitchFamily="34" charset="0"/>
              <a:ea typeface="Segoe UI" pitchFamily="34" charset="0"/>
              <a:cs typeface="Segoe UI" pitchFamily="34" charset="0"/>
            </a:endParaRPr>
          </a:p>
        </p:txBody>
      </p:sp>
      <p:sp>
        <p:nvSpPr>
          <p:cNvPr id="20" name="TextBox 19">
            <a:extLst>
              <a:ext uri="{FF2B5EF4-FFF2-40B4-BE49-F238E27FC236}">
                <a16:creationId xmlns:a16="http://schemas.microsoft.com/office/drawing/2014/main" id="{DECD0219-1873-4626-A276-7CD092F21BBB}"/>
              </a:ext>
            </a:extLst>
          </p:cNvPr>
          <p:cNvSpPr txBox="1"/>
          <p:nvPr/>
        </p:nvSpPr>
        <p:spPr>
          <a:xfrm>
            <a:off x="2919388" y="2311230"/>
            <a:ext cx="1438664" cy="615553"/>
          </a:xfrm>
          <a:prstGeom prst="rect">
            <a:avLst/>
          </a:prstGeom>
        </p:spPr>
        <p:txBody>
          <a:bodyPr vert="horz" wrap="none" lIns="91440" tIns="91440" rIns="91440" bIns="91440" rtlCol="0" anchor="t">
            <a:spAutoFit/>
          </a:bodyPr>
          <a:lstStyle/>
          <a:p>
            <a:r>
              <a:rPr lang="en-US" sz="2800" b="1" dirty="0">
                <a:latin typeface="Segoe UI" pitchFamily="34" charset="0"/>
                <a:ea typeface="Segoe UI" pitchFamily="34" charset="0"/>
                <a:cs typeface="Segoe UI" pitchFamily="34" charset="0"/>
              </a:rPr>
              <a:t>Refactor</a:t>
            </a:r>
          </a:p>
        </p:txBody>
      </p:sp>
      <p:sp>
        <p:nvSpPr>
          <p:cNvPr id="21" name="TextBox 20">
            <a:extLst>
              <a:ext uri="{FF2B5EF4-FFF2-40B4-BE49-F238E27FC236}">
                <a16:creationId xmlns:a16="http://schemas.microsoft.com/office/drawing/2014/main" id="{61471C52-EBED-4230-8D65-E735A691E4F0}"/>
              </a:ext>
            </a:extLst>
          </p:cNvPr>
          <p:cNvSpPr txBox="1"/>
          <p:nvPr/>
        </p:nvSpPr>
        <p:spPr>
          <a:xfrm>
            <a:off x="5410352" y="2329128"/>
            <a:ext cx="1529137" cy="615553"/>
          </a:xfrm>
          <a:prstGeom prst="rect">
            <a:avLst/>
          </a:prstGeom>
        </p:spPr>
        <p:txBody>
          <a:bodyPr vert="horz" wrap="none" lIns="91440" tIns="91440" rIns="91440" bIns="91440" rtlCol="0" anchor="t">
            <a:spAutoFit/>
          </a:bodyPr>
          <a:lstStyle/>
          <a:p>
            <a:r>
              <a:rPr lang="en-US" sz="2800" b="1" dirty="0">
                <a:latin typeface="Segoe UI" pitchFamily="34" charset="0"/>
                <a:ea typeface="Segoe UI" pitchFamily="34" charset="0"/>
                <a:cs typeface="Segoe UI" pitchFamily="34" charset="0"/>
              </a:rPr>
              <a:t>Redesign</a:t>
            </a:r>
          </a:p>
        </p:txBody>
      </p:sp>
      <p:sp>
        <p:nvSpPr>
          <p:cNvPr id="22" name="TextBox 21">
            <a:extLst>
              <a:ext uri="{FF2B5EF4-FFF2-40B4-BE49-F238E27FC236}">
                <a16:creationId xmlns:a16="http://schemas.microsoft.com/office/drawing/2014/main" id="{16C9E8BC-9984-4B91-816A-D7C418D70F82}"/>
              </a:ext>
            </a:extLst>
          </p:cNvPr>
          <p:cNvSpPr txBox="1"/>
          <p:nvPr/>
        </p:nvSpPr>
        <p:spPr>
          <a:xfrm>
            <a:off x="8074700" y="2324113"/>
            <a:ext cx="1315938" cy="615553"/>
          </a:xfrm>
          <a:prstGeom prst="rect">
            <a:avLst/>
          </a:prstGeom>
        </p:spPr>
        <p:txBody>
          <a:bodyPr vert="horz" wrap="none" lIns="91440" tIns="91440" rIns="91440" bIns="91440" rtlCol="0" anchor="t">
            <a:spAutoFit/>
          </a:bodyPr>
          <a:lstStyle/>
          <a:p>
            <a:r>
              <a:rPr lang="en-US" sz="2800" b="1" dirty="0">
                <a:latin typeface="Segoe UI" pitchFamily="34" charset="0"/>
                <a:ea typeface="Segoe UI" pitchFamily="34" charset="0"/>
                <a:cs typeface="Segoe UI" pitchFamily="34" charset="0"/>
              </a:rPr>
              <a:t>Rebuild</a:t>
            </a:r>
          </a:p>
        </p:txBody>
      </p:sp>
      <p:sp>
        <p:nvSpPr>
          <p:cNvPr id="23" name="TextBox 22">
            <a:extLst>
              <a:ext uri="{FF2B5EF4-FFF2-40B4-BE49-F238E27FC236}">
                <a16:creationId xmlns:a16="http://schemas.microsoft.com/office/drawing/2014/main" id="{119F6166-1883-4688-8A63-0DE2865A4561}"/>
              </a:ext>
            </a:extLst>
          </p:cNvPr>
          <p:cNvSpPr txBox="1"/>
          <p:nvPr/>
        </p:nvSpPr>
        <p:spPr>
          <a:xfrm>
            <a:off x="10617374" y="2311230"/>
            <a:ext cx="1352806" cy="615553"/>
          </a:xfrm>
          <a:prstGeom prst="rect">
            <a:avLst/>
          </a:prstGeom>
        </p:spPr>
        <p:txBody>
          <a:bodyPr vert="horz" wrap="none" lIns="91440" tIns="91440" rIns="91440" bIns="91440" rtlCol="0" anchor="t">
            <a:spAutoFit/>
          </a:bodyPr>
          <a:lstStyle/>
          <a:p>
            <a:r>
              <a:rPr lang="en-US" sz="2800" b="1" dirty="0">
                <a:latin typeface="Segoe UI" pitchFamily="34" charset="0"/>
                <a:ea typeface="Segoe UI" pitchFamily="34" charset="0"/>
                <a:cs typeface="Segoe UI" pitchFamily="34" charset="0"/>
              </a:rPr>
              <a:t>Replace</a:t>
            </a:r>
          </a:p>
        </p:txBody>
      </p:sp>
      <p:sp>
        <p:nvSpPr>
          <p:cNvPr id="28" name="TextBox 27">
            <a:extLst>
              <a:ext uri="{FF2B5EF4-FFF2-40B4-BE49-F238E27FC236}">
                <a16:creationId xmlns:a16="http://schemas.microsoft.com/office/drawing/2014/main" id="{2B67800D-7E23-4D44-9A0B-6A4FDDB23798}"/>
              </a:ext>
            </a:extLst>
          </p:cNvPr>
          <p:cNvSpPr txBox="1"/>
          <p:nvPr/>
        </p:nvSpPr>
        <p:spPr>
          <a:xfrm>
            <a:off x="555956" y="5327875"/>
            <a:ext cx="1246977" cy="800219"/>
          </a:xfrm>
          <a:prstGeom prst="rect">
            <a:avLst/>
          </a:prstGeom>
        </p:spPr>
        <p:txBody>
          <a:bodyPr vert="horz" wrap="square" lIns="91440" tIns="91440" rIns="91440" bIns="91440" rtlCol="0" anchor="t">
            <a:spAutoFit/>
          </a:bodyPr>
          <a:lstStyle/>
          <a:p>
            <a:pPr algn="ctr"/>
            <a:r>
              <a:rPr lang="en-US" sz="2000" b="1" dirty="0">
                <a:latin typeface="Segoe UI" pitchFamily="34" charset="0"/>
                <a:ea typeface="Segoe UI" pitchFamily="34" charset="0"/>
                <a:cs typeface="Segoe UI" pitchFamily="34" charset="0"/>
              </a:rPr>
              <a:t>Lift and shift</a:t>
            </a:r>
          </a:p>
        </p:txBody>
      </p:sp>
      <p:sp>
        <p:nvSpPr>
          <p:cNvPr id="29" name="TextBox 28">
            <a:extLst>
              <a:ext uri="{FF2B5EF4-FFF2-40B4-BE49-F238E27FC236}">
                <a16:creationId xmlns:a16="http://schemas.microsoft.com/office/drawing/2014/main" id="{3CB3FD0F-1E60-4458-99A9-735EBF4B409A}"/>
              </a:ext>
            </a:extLst>
          </p:cNvPr>
          <p:cNvSpPr txBox="1"/>
          <p:nvPr/>
        </p:nvSpPr>
        <p:spPr>
          <a:xfrm>
            <a:off x="2991660" y="5260057"/>
            <a:ext cx="1511650" cy="800219"/>
          </a:xfrm>
          <a:prstGeom prst="rect">
            <a:avLst/>
          </a:prstGeom>
        </p:spPr>
        <p:txBody>
          <a:bodyPr vert="horz" wrap="square" lIns="91440" tIns="91440" rIns="91440" bIns="91440" rtlCol="0" anchor="t">
            <a:spAutoFit/>
          </a:bodyPr>
          <a:lstStyle/>
          <a:p>
            <a:pPr algn="ctr"/>
            <a:r>
              <a:rPr lang="en-US" sz="2000" b="1" dirty="0">
                <a:latin typeface="Segoe UI" pitchFamily="34" charset="0"/>
                <a:ea typeface="Segoe UI" pitchFamily="34" charset="0"/>
                <a:cs typeface="Segoe UI" pitchFamily="34" charset="0"/>
              </a:rPr>
              <a:t>DevOps and Containers</a:t>
            </a:r>
          </a:p>
        </p:txBody>
      </p:sp>
      <p:sp>
        <p:nvSpPr>
          <p:cNvPr id="30" name="TextBox 29">
            <a:extLst>
              <a:ext uri="{FF2B5EF4-FFF2-40B4-BE49-F238E27FC236}">
                <a16:creationId xmlns:a16="http://schemas.microsoft.com/office/drawing/2014/main" id="{0D54F9E8-E6AD-488F-A43F-E02D2A079EB0}"/>
              </a:ext>
            </a:extLst>
          </p:cNvPr>
          <p:cNvSpPr txBox="1"/>
          <p:nvPr/>
        </p:nvSpPr>
        <p:spPr>
          <a:xfrm>
            <a:off x="5510984" y="5327874"/>
            <a:ext cx="1564521" cy="1107996"/>
          </a:xfrm>
          <a:prstGeom prst="rect">
            <a:avLst/>
          </a:prstGeom>
        </p:spPr>
        <p:txBody>
          <a:bodyPr vert="horz" wrap="square" lIns="91440" tIns="91440" rIns="91440" bIns="91440" rtlCol="0" anchor="t">
            <a:spAutoFit/>
          </a:bodyPr>
          <a:lstStyle/>
          <a:p>
            <a:pPr algn="ctr"/>
            <a:r>
              <a:rPr lang="en-US" sz="2000" b="1" dirty="0">
                <a:latin typeface="Segoe UI" pitchFamily="34" charset="0"/>
                <a:ea typeface="Segoe UI" pitchFamily="34" charset="0"/>
                <a:cs typeface="Segoe UI" pitchFamily="34" charset="0"/>
              </a:rPr>
              <a:t>Modernize apps with</a:t>
            </a:r>
          </a:p>
          <a:p>
            <a:pPr algn="ctr"/>
            <a:r>
              <a:rPr lang="en-US" sz="2000" b="1" dirty="0">
                <a:latin typeface="Segoe UI" pitchFamily="34" charset="0"/>
                <a:ea typeface="Segoe UI" pitchFamily="34" charset="0"/>
                <a:cs typeface="Segoe UI" pitchFamily="34" charset="0"/>
              </a:rPr>
              <a:t>PaaS</a:t>
            </a:r>
          </a:p>
        </p:txBody>
      </p:sp>
      <p:sp>
        <p:nvSpPr>
          <p:cNvPr id="31" name="TextBox 30">
            <a:extLst>
              <a:ext uri="{FF2B5EF4-FFF2-40B4-BE49-F238E27FC236}">
                <a16:creationId xmlns:a16="http://schemas.microsoft.com/office/drawing/2014/main" id="{FF756709-FC82-4B2E-9964-F05608DE7E34}"/>
              </a:ext>
            </a:extLst>
          </p:cNvPr>
          <p:cNvSpPr txBox="1"/>
          <p:nvPr/>
        </p:nvSpPr>
        <p:spPr>
          <a:xfrm>
            <a:off x="8056745" y="5327875"/>
            <a:ext cx="1564521" cy="492443"/>
          </a:xfrm>
          <a:prstGeom prst="rect">
            <a:avLst/>
          </a:prstGeom>
        </p:spPr>
        <p:txBody>
          <a:bodyPr vert="horz" wrap="square" lIns="91440" tIns="91440" rIns="91440" bIns="91440" rtlCol="0" anchor="t">
            <a:spAutoFit/>
          </a:bodyPr>
          <a:lstStyle/>
          <a:p>
            <a:pPr algn="ctr"/>
            <a:r>
              <a:rPr lang="en-US" sz="2000" b="1" dirty="0">
                <a:latin typeface="Segoe UI" pitchFamily="34" charset="0"/>
                <a:ea typeface="Segoe UI" pitchFamily="34" charset="0"/>
                <a:cs typeface="Segoe UI" pitchFamily="34" charset="0"/>
              </a:rPr>
              <a:t>Cloud native</a:t>
            </a:r>
          </a:p>
        </p:txBody>
      </p:sp>
      <p:sp>
        <p:nvSpPr>
          <p:cNvPr id="32" name="TextBox 31">
            <a:extLst>
              <a:ext uri="{FF2B5EF4-FFF2-40B4-BE49-F238E27FC236}">
                <a16:creationId xmlns:a16="http://schemas.microsoft.com/office/drawing/2014/main" id="{FF3BC70D-3016-468A-8067-4D480E148771}"/>
              </a:ext>
            </a:extLst>
          </p:cNvPr>
          <p:cNvSpPr txBox="1"/>
          <p:nvPr/>
        </p:nvSpPr>
        <p:spPr>
          <a:xfrm>
            <a:off x="10577079" y="5327875"/>
            <a:ext cx="1564521" cy="800219"/>
          </a:xfrm>
          <a:prstGeom prst="rect">
            <a:avLst/>
          </a:prstGeom>
        </p:spPr>
        <p:txBody>
          <a:bodyPr vert="horz" wrap="square" lIns="91440" tIns="91440" rIns="91440" bIns="91440" rtlCol="0" anchor="t">
            <a:spAutoFit/>
          </a:bodyPr>
          <a:lstStyle/>
          <a:p>
            <a:pPr algn="ctr"/>
            <a:r>
              <a:rPr lang="en-US" sz="2000" b="1" dirty="0">
                <a:latin typeface="Segoe UI" pitchFamily="34" charset="0"/>
                <a:ea typeface="Segoe UI" pitchFamily="34" charset="0"/>
                <a:cs typeface="Segoe UI" pitchFamily="34" charset="0"/>
              </a:rPr>
              <a:t>3</a:t>
            </a:r>
            <a:r>
              <a:rPr lang="en-US" sz="2000" b="1" baseline="30000" dirty="0">
                <a:latin typeface="Segoe UI" pitchFamily="34" charset="0"/>
                <a:ea typeface="Segoe UI" pitchFamily="34" charset="0"/>
                <a:cs typeface="Segoe UI" pitchFamily="34" charset="0"/>
              </a:rPr>
              <a:t>rd</a:t>
            </a:r>
            <a:r>
              <a:rPr lang="en-US" sz="2000" b="1" dirty="0">
                <a:latin typeface="Segoe UI" pitchFamily="34" charset="0"/>
                <a:ea typeface="Segoe UI" pitchFamily="34" charset="0"/>
                <a:cs typeface="Segoe UI" pitchFamily="34" charset="0"/>
              </a:rPr>
              <a:t> party</a:t>
            </a:r>
          </a:p>
          <a:p>
            <a:pPr algn="ctr"/>
            <a:r>
              <a:rPr lang="en-US" sz="2000" b="1" dirty="0">
                <a:latin typeface="Segoe UI" pitchFamily="34" charset="0"/>
                <a:ea typeface="Segoe UI" pitchFamily="34" charset="0"/>
                <a:cs typeface="Segoe UI" pitchFamily="34" charset="0"/>
              </a:rPr>
              <a:t>SaaS</a:t>
            </a:r>
          </a:p>
        </p:txBody>
      </p:sp>
      <p:sp>
        <p:nvSpPr>
          <p:cNvPr id="33" name="Rectangle 32">
            <a:extLst>
              <a:ext uri="{FF2B5EF4-FFF2-40B4-BE49-F238E27FC236}">
                <a16:creationId xmlns:a16="http://schemas.microsoft.com/office/drawing/2014/main" id="{AC01FCFD-5F61-4B2A-B287-E262D1FA08E7}"/>
              </a:ext>
            </a:extLst>
          </p:cNvPr>
          <p:cNvSpPr/>
          <p:nvPr/>
        </p:nvSpPr>
        <p:spPr>
          <a:xfrm>
            <a:off x="296768" y="1878384"/>
            <a:ext cx="1809915" cy="4557486"/>
          </a:xfrm>
          <a:prstGeom prst="rect">
            <a:avLst/>
          </a:prstGeom>
          <a:noFill/>
          <a:ln w="38100"/>
          <a:effectLst/>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Tree>
    <p:extLst>
      <p:ext uri="{BB962C8B-B14F-4D97-AF65-F5344CB8AC3E}">
        <p14:creationId xmlns:p14="http://schemas.microsoft.com/office/powerpoint/2010/main" val="1368825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30"/>
                                        </p:tgtEl>
                                        <p:attrNameLst>
                                          <p:attrName>style.visibility</p:attrName>
                                        </p:attrNameLst>
                                      </p:cBhvr>
                                      <p:to>
                                        <p:strVal val="visible"/>
                                      </p:to>
                                    </p:set>
                                    <p:animEffect transition="in" filter="fade">
                                      <p:cBhvr>
                                        <p:cTn id="48" dur="500"/>
                                        <p:tgtEl>
                                          <p:spTgt spid="30"/>
                                        </p:tgtEl>
                                      </p:cBhvr>
                                    </p:animEffect>
                                  </p:childTnLst>
                                </p:cTn>
                              </p:par>
                            </p:childTnLst>
                          </p:cTn>
                        </p:par>
                        <p:par>
                          <p:cTn id="49" fill="hold">
                            <p:stCondLst>
                              <p:cond delay="4500"/>
                            </p:stCondLst>
                            <p:childTnLst>
                              <p:par>
                                <p:cTn id="50" presetID="10" presetClass="entr" presetSubtype="0" fill="hold" grpId="0" nodeType="after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par>
                          <p:cTn id="64" fill="hold">
                            <p:stCondLst>
                              <p:cond delay="60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0"/>
                                        </p:tgtEl>
                                        <p:attrNameLst>
                                          <p:attrName>style.visibility</p:attrName>
                                        </p:attrNameLst>
                                      </p:cBhvr>
                                      <p:to>
                                        <p:strVal val="visible"/>
                                      </p:to>
                                    </p:set>
                                    <p:animEffect transition="in" filter="fade">
                                      <p:cBhvr>
                                        <p:cTn id="70" dur="500"/>
                                        <p:tgtEl>
                                          <p:spTgt spid="10"/>
                                        </p:tgtEl>
                                      </p:cBhvr>
                                    </p:animEffect>
                                  </p:childTnLst>
                                </p:cTn>
                              </p:par>
                            </p:childTnLst>
                          </p:cTn>
                        </p:par>
                        <p:par>
                          <p:cTn id="71" fill="hold">
                            <p:stCondLst>
                              <p:cond delay="6500"/>
                            </p:stCondLst>
                            <p:childTnLst>
                              <p:par>
                                <p:cTn id="72" presetID="10" presetClass="entr" presetSubtype="0" fill="hold" grpId="0" nodeType="after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fade">
                                      <p:cBhvr>
                                        <p:cTn id="74" dur="500"/>
                                        <p:tgtEl>
                                          <p:spTgt spid="18"/>
                                        </p:tgtEl>
                                      </p:cBhvr>
                                    </p:animEffect>
                                  </p:childTnLst>
                                </p:cTn>
                              </p:par>
                            </p:childTnLst>
                          </p:cTn>
                        </p:par>
                        <p:par>
                          <p:cTn id="75" fill="hold">
                            <p:stCondLst>
                              <p:cond delay="7000"/>
                            </p:stCondLst>
                            <p:childTnLst>
                              <p:par>
                                <p:cTn id="76" presetID="10" presetClass="entr" presetSubtype="0" fill="hold" grpId="0" nodeType="afterEffect">
                                  <p:stCondLst>
                                    <p:cond delay="0"/>
                                  </p:stCondLst>
                                  <p:childTnLst>
                                    <p:set>
                                      <p:cBhvr>
                                        <p:cTn id="77" dur="1" fill="hold">
                                          <p:stCondLst>
                                            <p:cond delay="0"/>
                                          </p:stCondLst>
                                        </p:cTn>
                                        <p:tgtEl>
                                          <p:spTgt spid="32"/>
                                        </p:tgtEl>
                                        <p:attrNameLst>
                                          <p:attrName>style.visibility</p:attrName>
                                        </p:attrNameLst>
                                      </p:cBhvr>
                                      <p:to>
                                        <p:strVal val="visible"/>
                                      </p:to>
                                    </p:set>
                                    <p:animEffect transition="in" filter="fade">
                                      <p:cBhvr>
                                        <p:cTn id="78" dur="500"/>
                                        <p:tgtEl>
                                          <p:spTgt spid="32"/>
                                        </p:tgtEl>
                                      </p:cBhvr>
                                    </p:animEffect>
                                  </p:childTnLst>
                                </p:cTn>
                              </p:par>
                            </p:childTnLst>
                          </p:cTn>
                        </p:par>
                        <p:par>
                          <p:cTn id="79" fill="hold">
                            <p:stCondLst>
                              <p:cond delay="7500"/>
                            </p:stCondLst>
                            <p:childTnLst>
                              <p:par>
                                <p:cTn id="80" presetID="10" presetClass="entr" presetSubtype="0" fill="hold" grpId="0" nodeType="after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3" grpId="0" animBg="1"/>
      <p:bldP spid="15" grpId="0" animBg="1"/>
      <p:bldP spid="16" grpId="0" animBg="1"/>
      <p:bldP spid="17" grpId="0" animBg="1"/>
      <p:bldP spid="18" grpId="0" animBg="1"/>
      <p:bldP spid="14" grpId="0"/>
      <p:bldP spid="20" grpId="0"/>
      <p:bldP spid="21" grpId="0"/>
      <p:bldP spid="22" grpId="0"/>
      <p:bldP spid="23" grpId="0"/>
      <p:bldP spid="28" grpId="0"/>
      <p:bldP spid="29" grpId="0"/>
      <p:bldP spid="30" grpId="0"/>
      <p:bldP spid="31" grpId="0"/>
      <p:bldP spid="32" grpId="0"/>
      <p:bldP spid="3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dirty="0"/>
              <a:t>Load Balancing Options</a:t>
            </a:r>
          </a:p>
        </p:txBody>
      </p:sp>
      <p:sp>
        <p:nvSpPr>
          <p:cNvPr id="15" name="Text Placeholder 2">
            <a:extLst>
              <a:ext uri="{FF2B5EF4-FFF2-40B4-BE49-F238E27FC236}">
                <a16:creationId xmlns:a16="http://schemas.microsoft.com/office/drawing/2014/main" id="{1B372BBC-4209-4E95-9770-86D49406D416}"/>
              </a:ext>
            </a:extLst>
          </p:cNvPr>
          <p:cNvSpPr txBox="1">
            <a:spLocks/>
          </p:cNvSpPr>
          <p:nvPr/>
        </p:nvSpPr>
        <p:spPr>
          <a:xfrm>
            <a:off x="2659337" y="1342836"/>
            <a:ext cx="9430362" cy="75355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rPr>
              <a:t>Load Balancer</a:t>
            </a:r>
          </a:p>
          <a:p>
            <a:pPr marL="0" indent="0">
              <a:buNone/>
            </a:pPr>
            <a:r>
              <a:rPr lang="en-US" sz="2400" dirty="0">
                <a:solidFill>
                  <a:schemeClr val="tx1"/>
                </a:solidFill>
              </a:rPr>
              <a:t>Basic and Standard SKU (Standard works across Availability Zones)</a:t>
            </a:r>
          </a:p>
        </p:txBody>
      </p:sp>
      <p:pic>
        <p:nvPicPr>
          <p:cNvPr id="16" name="Picture 15">
            <a:extLst>
              <a:ext uri="{FF2B5EF4-FFF2-40B4-BE49-F238E27FC236}">
                <a16:creationId xmlns:a16="http://schemas.microsoft.com/office/drawing/2014/main" id="{8638DEB8-1192-487C-93E1-00C31BAC50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0936" y="1203240"/>
            <a:ext cx="1032743" cy="1032743"/>
          </a:xfrm>
          <a:prstGeom prst="rect">
            <a:avLst/>
          </a:prstGeom>
        </p:spPr>
      </p:pic>
      <p:pic>
        <p:nvPicPr>
          <p:cNvPr id="17" name="Picture 16">
            <a:extLst>
              <a:ext uri="{FF2B5EF4-FFF2-40B4-BE49-F238E27FC236}">
                <a16:creationId xmlns:a16="http://schemas.microsoft.com/office/drawing/2014/main" id="{67724EDF-DDDF-47E8-B402-C5CB4A7FAA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0936" y="2629556"/>
            <a:ext cx="1032743" cy="1032743"/>
          </a:xfrm>
          <a:prstGeom prst="rect">
            <a:avLst/>
          </a:prstGeom>
        </p:spPr>
      </p:pic>
      <p:pic>
        <p:nvPicPr>
          <p:cNvPr id="19" name="Picture 18">
            <a:extLst>
              <a:ext uri="{FF2B5EF4-FFF2-40B4-BE49-F238E27FC236}">
                <a16:creationId xmlns:a16="http://schemas.microsoft.com/office/drawing/2014/main" id="{CC30DBC4-5F46-4A1D-A311-8756F1D947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40935" y="4408774"/>
            <a:ext cx="999618" cy="999618"/>
          </a:xfrm>
          <a:prstGeom prst="rect">
            <a:avLst/>
          </a:prstGeom>
        </p:spPr>
      </p:pic>
      <p:sp>
        <p:nvSpPr>
          <p:cNvPr id="20" name="Text Placeholder 2">
            <a:extLst>
              <a:ext uri="{FF2B5EF4-FFF2-40B4-BE49-F238E27FC236}">
                <a16:creationId xmlns:a16="http://schemas.microsoft.com/office/drawing/2014/main" id="{2E0FEEB1-3C80-457A-842D-0D774C2E3EA7}"/>
              </a:ext>
            </a:extLst>
          </p:cNvPr>
          <p:cNvSpPr txBox="1">
            <a:spLocks/>
          </p:cNvSpPr>
          <p:nvPr/>
        </p:nvSpPr>
        <p:spPr>
          <a:xfrm>
            <a:off x="2659337" y="2849832"/>
            <a:ext cx="7923788" cy="115739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rPr>
              <a:t>Application Gateway</a:t>
            </a:r>
          </a:p>
          <a:p>
            <a:pPr marL="0" indent="0">
              <a:buNone/>
            </a:pPr>
            <a:r>
              <a:rPr lang="en-US" sz="2400" dirty="0">
                <a:solidFill>
                  <a:schemeClr val="tx1"/>
                </a:solidFill>
              </a:rPr>
              <a:t>Small, Medium and Large SKUs</a:t>
            </a:r>
          </a:p>
          <a:p>
            <a:pPr marL="0" indent="0">
              <a:buNone/>
            </a:pPr>
            <a:r>
              <a:rPr lang="en-US" sz="2400" dirty="0">
                <a:solidFill>
                  <a:schemeClr val="tx1"/>
                </a:solidFill>
              </a:rPr>
              <a:t>Web Application Firewall available on Med./Lg. SKUs</a:t>
            </a:r>
          </a:p>
        </p:txBody>
      </p:sp>
      <p:sp>
        <p:nvSpPr>
          <p:cNvPr id="22" name="Text Placeholder 2">
            <a:extLst>
              <a:ext uri="{FF2B5EF4-FFF2-40B4-BE49-F238E27FC236}">
                <a16:creationId xmlns:a16="http://schemas.microsoft.com/office/drawing/2014/main" id="{5E83A16B-BFF1-4584-9B64-B91A4448A3F5}"/>
              </a:ext>
            </a:extLst>
          </p:cNvPr>
          <p:cNvSpPr txBox="1">
            <a:spLocks/>
          </p:cNvSpPr>
          <p:nvPr/>
        </p:nvSpPr>
        <p:spPr>
          <a:xfrm>
            <a:off x="2659337" y="4824278"/>
            <a:ext cx="9115130" cy="753553"/>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solidFill>
                  <a:schemeClr val="tx1"/>
                </a:solidFill>
              </a:rPr>
              <a:t>3</a:t>
            </a:r>
            <a:r>
              <a:rPr lang="en-US" baseline="30000" dirty="0">
                <a:solidFill>
                  <a:schemeClr val="tx1"/>
                </a:solidFill>
              </a:rPr>
              <a:t>rd</a:t>
            </a:r>
            <a:r>
              <a:rPr lang="en-US" dirty="0">
                <a:solidFill>
                  <a:schemeClr val="tx1"/>
                </a:solidFill>
              </a:rPr>
              <a:t> Party Solutions from Marketplace</a:t>
            </a:r>
          </a:p>
        </p:txBody>
      </p:sp>
    </p:spTree>
    <p:extLst>
      <p:ext uri="{BB962C8B-B14F-4D97-AF65-F5344CB8AC3E}">
        <p14:creationId xmlns:p14="http://schemas.microsoft.com/office/powerpoint/2010/main" val="3470347878"/>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1DB06-087C-43F0-A7A9-156BF8EC561D}"/>
              </a:ext>
            </a:extLst>
          </p:cNvPr>
          <p:cNvSpPr>
            <a:spLocks noGrp="1"/>
          </p:cNvSpPr>
          <p:nvPr>
            <p:ph type="title"/>
          </p:nvPr>
        </p:nvSpPr>
        <p:spPr/>
        <p:txBody>
          <a:bodyPr/>
          <a:lstStyle/>
          <a:p>
            <a:r>
              <a:rPr lang="en-US" dirty="0"/>
              <a:t>Load Balancing Options</a:t>
            </a:r>
          </a:p>
        </p:txBody>
      </p:sp>
      <p:pic>
        <p:nvPicPr>
          <p:cNvPr id="4" name="Picture 3"/>
          <p:cNvPicPr>
            <a:picLocks noChangeAspect="1"/>
          </p:cNvPicPr>
          <p:nvPr/>
        </p:nvPicPr>
        <p:blipFill>
          <a:blip r:embed="rId3"/>
          <a:stretch>
            <a:fillRect/>
          </a:stretch>
        </p:blipFill>
        <p:spPr>
          <a:xfrm>
            <a:off x="78590" y="1344707"/>
            <a:ext cx="6184278" cy="4689428"/>
          </a:xfrm>
          <a:prstGeom prst="rect">
            <a:avLst/>
          </a:prstGeom>
        </p:spPr>
      </p:pic>
      <p:pic>
        <p:nvPicPr>
          <p:cNvPr id="5" name="Picture 4"/>
          <p:cNvPicPr>
            <a:picLocks noChangeAspect="1"/>
          </p:cNvPicPr>
          <p:nvPr/>
        </p:nvPicPr>
        <p:blipFill>
          <a:blip r:embed="rId4"/>
          <a:stretch>
            <a:fillRect/>
          </a:stretch>
        </p:blipFill>
        <p:spPr>
          <a:xfrm>
            <a:off x="6714386" y="1660371"/>
            <a:ext cx="5394736" cy="3006903"/>
          </a:xfrm>
          <a:prstGeom prst="rect">
            <a:avLst/>
          </a:prstGeom>
        </p:spPr>
      </p:pic>
      <p:sp>
        <p:nvSpPr>
          <p:cNvPr id="6" name="Rectangle 5"/>
          <p:cNvSpPr/>
          <p:nvPr/>
        </p:nvSpPr>
        <p:spPr>
          <a:xfrm>
            <a:off x="6813971" y="2071805"/>
            <a:ext cx="5223435" cy="1041936"/>
          </a:xfrm>
          <a:prstGeom prst="rect">
            <a:avLst/>
          </a:prstGeom>
          <a:no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4" name="Rectangle 13"/>
          <p:cNvSpPr/>
          <p:nvPr/>
        </p:nvSpPr>
        <p:spPr>
          <a:xfrm>
            <a:off x="6813971" y="3163822"/>
            <a:ext cx="5223435" cy="361355"/>
          </a:xfrm>
          <a:prstGeom prst="rect">
            <a:avLst/>
          </a:prstGeom>
          <a:noFill/>
          <a:ln w="57150">
            <a:solidFill>
              <a:srgbClr val="87C44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8" name="Rectangle 17"/>
          <p:cNvSpPr/>
          <p:nvPr/>
        </p:nvSpPr>
        <p:spPr>
          <a:xfrm>
            <a:off x="6813970" y="3508744"/>
            <a:ext cx="5223436" cy="361355"/>
          </a:xfrm>
          <a:prstGeom prst="rect">
            <a:avLst/>
          </a:prstGeom>
          <a:noFill/>
          <a:ln w="57150">
            <a:solidFill>
              <a:srgbClr val="FFF1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8" name="TextBox 7"/>
          <p:cNvSpPr txBox="1"/>
          <p:nvPr/>
        </p:nvSpPr>
        <p:spPr>
          <a:xfrm>
            <a:off x="6766158" y="4962114"/>
            <a:ext cx="3990964" cy="677108"/>
          </a:xfrm>
          <a:prstGeom prst="rect">
            <a:avLst/>
          </a:prstGeom>
        </p:spPr>
        <p:txBody>
          <a:bodyPr vert="horz" wrap="none" lIns="91440" tIns="91440" rIns="91440" bIns="91440" rtlCol="0" anchor="t">
            <a:spAutoFit/>
          </a:bodyPr>
          <a:lstStyle/>
          <a:p>
            <a:r>
              <a:rPr lang="en-US" sz="3200" b="1" dirty="0">
                <a:latin typeface="Segoe UI" pitchFamily="34" charset="0"/>
                <a:ea typeface="Segoe UI" pitchFamily="34" charset="0"/>
                <a:cs typeface="Segoe UI" pitchFamily="34" charset="0"/>
              </a:rPr>
              <a:t>Layer 3 </a:t>
            </a:r>
            <a:r>
              <a:rPr lang="en-US" sz="3200" dirty="0">
                <a:latin typeface="Segoe UI" pitchFamily="34" charset="0"/>
                <a:ea typeface="Segoe UI" pitchFamily="34" charset="0"/>
                <a:cs typeface="Segoe UI" pitchFamily="34" charset="0"/>
              </a:rPr>
              <a:t>Load Balancing</a:t>
            </a:r>
          </a:p>
        </p:txBody>
      </p:sp>
      <p:sp>
        <p:nvSpPr>
          <p:cNvPr id="21" name="TextBox 20"/>
          <p:cNvSpPr txBox="1"/>
          <p:nvPr/>
        </p:nvSpPr>
        <p:spPr>
          <a:xfrm>
            <a:off x="6766157" y="4962114"/>
            <a:ext cx="3990964" cy="677108"/>
          </a:xfrm>
          <a:prstGeom prst="rect">
            <a:avLst/>
          </a:prstGeom>
        </p:spPr>
        <p:txBody>
          <a:bodyPr vert="horz" wrap="none" lIns="91440" tIns="91440" rIns="91440" bIns="91440" rtlCol="0" anchor="t">
            <a:spAutoFit/>
          </a:bodyPr>
          <a:lstStyle/>
          <a:p>
            <a:r>
              <a:rPr lang="en-US" sz="3200" b="1" dirty="0">
                <a:latin typeface="Segoe UI" pitchFamily="34" charset="0"/>
                <a:ea typeface="Segoe UI" pitchFamily="34" charset="0"/>
                <a:cs typeface="Segoe UI" pitchFamily="34" charset="0"/>
              </a:rPr>
              <a:t>Layer 4 </a:t>
            </a:r>
            <a:r>
              <a:rPr lang="en-US" sz="3200" dirty="0">
                <a:latin typeface="Segoe UI" pitchFamily="34" charset="0"/>
                <a:ea typeface="Segoe UI" pitchFamily="34" charset="0"/>
                <a:cs typeface="Segoe UI" pitchFamily="34" charset="0"/>
              </a:rPr>
              <a:t>Load Balancing</a:t>
            </a:r>
          </a:p>
        </p:txBody>
      </p:sp>
      <p:sp>
        <p:nvSpPr>
          <p:cNvPr id="23" name="TextBox 22"/>
          <p:cNvSpPr txBox="1"/>
          <p:nvPr/>
        </p:nvSpPr>
        <p:spPr>
          <a:xfrm>
            <a:off x="6813970" y="4962114"/>
            <a:ext cx="3990964" cy="677108"/>
          </a:xfrm>
          <a:prstGeom prst="rect">
            <a:avLst/>
          </a:prstGeom>
        </p:spPr>
        <p:txBody>
          <a:bodyPr vert="horz" wrap="none" lIns="91440" tIns="91440" rIns="91440" bIns="91440" rtlCol="0" anchor="t">
            <a:spAutoFit/>
          </a:bodyPr>
          <a:lstStyle/>
          <a:p>
            <a:r>
              <a:rPr lang="en-US" sz="3200" b="1" dirty="0">
                <a:latin typeface="Segoe UI" pitchFamily="34" charset="0"/>
                <a:ea typeface="Segoe UI" pitchFamily="34" charset="0"/>
                <a:cs typeface="Segoe UI" pitchFamily="34" charset="0"/>
              </a:rPr>
              <a:t>Layer 7 </a:t>
            </a:r>
            <a:r>
              <a:rPr lang="en-US" sz="3200" dirty="0">
                <a:latin typeface="Segoe UI" pitchFamily="34" charset="0"/>
                <a:ea typeface="Segoe UI" pitchFamily="34" charset="0"/>
                <a:cs typeface="Segoe UI" pitchFamily="34" charset="0"/>
              </a:rPr>
              <a:t>Load Balancing</a:t>
            </a:r>
          </a:p>
        </p:txBody>
      </p:sp>
    </p:spTree>
    <p:extLst>
      <p:ext uri="{BB962C8B-B14F-4D97-AF65-F5344CB8AC3E}">
        <p14:creationId xmlns:p14="http://schemas.microsoft.com/office/powerpoint/2010/main" val="660439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hidden"/>
                                      </p:to>
                                    </p:set>
                                  </p:childTnLst>
                                </p:cTn>
                              </p:par>
                              <p:par>
                                <p:cTn id="19" presetID="42"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1000"/>
                                        <p:tgtEl>
                                          <p:spTgt spid="21"/>
                                        </p:tgtEl>
                                      </p:cBhvr>
                                    </p:animEffect>
                                    <p:anim calcmode="lin" valueType="num">
                                      <p:cBhvr>
                                        <p:cTn id="22" dur="1000" fill="hold"/>
                                        <p:tgtEl>
                                          <p:spTgt spid="21"/>
                                        </p:tgtEl>
                                        <p:attrNameLst>
                                          <p:attrName>ppt_x</p:attrName>
                                        </p:attrNameLst>
                                      </p:cBhvr>
                                      <p:tavLst>
                                        <p:tav tm="0">
                                          <p:val>
                                            <p:strVal val="#ppt_x"/>
                                          </p:val>
                                        </p:tav>
                                        <p:tav tm="100000">
                                          <p:val>
                                            <p:strVal val="#ppt_x"/>
                                          </p:val>
                                        </p:tav>
                                      </p:tavLst>
                                    </p:anim>
                                    <p:anim calcmode="lin" valueType="num">
                                      <p:cBhvr>
                                        <p:cTn id="23" dur="1000" fill="hold"/>
                                        <p:tgtEl>
                                          <p:spTgt spid="21"/>
                                        </p:tgtEl>
                                        <p:attrNameLst>
                                          <p:attrName>ppt_y</p:attrName>
                                        </p:attrNameLst>
                                      </p:cBhvr>
                                      <p:tavLst>
                                        <p:tav tm="0">
                                          <p:val>
                                            <p:strVal val="#ppt_y+.1"/>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additive="base">
                                        <p:cTn id="26" dur="500" fill="hold"/>
                                        <p:tgtEl>
                                          <p:spTgt spid="14"/>
                                        </p:tgtEl>
                                        <p:attrNameLst>
                                          <p:attrName>ppt_x</p:attrName>
                                        </p:attrNameLst>
                                      </p:cBhvr>
                                      <p:tavLst>
                                        <p:tav tm="0">
                                          <p:val>
                                            <p:strVal val="#ppt_x"/>
                                          </p:val>
                                        </p:tav>
                                        <p:tav tm="100000">
                                          <p:val>
                                            <p:strVal val="#ppt_x"/>
                                          </p:val>
                                        </p:tav>
                                      </p:tavLst>
                                    </p:anim>
                                    <p:anim calcmode="lin" valueType="num">
                                      <p:cBhvr additive="base">
                                        <p:cTn id="27"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21"/>
                                        </p:tgtEl>
                                        <p:attrNameLst>
                                          <p:attrName>style.visibility</p:attrName>
                                        </p:attrNameLst>
                                      </p:cBhvr>
                                      <p:to>
                                        <p:strVal val="hidden"/>
                                      </p:to>
                                    </p:set>
                                  </p:childTnLst>
                                </p:cTn>
                              </p:par>
                              <p:par>
                                <p:cTn id="32" presetID="42" presetClass="entr" presetSubtype="0" fill="hold" grpId="0"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additive="base">
                                        <p:cTn id="39" dur="500" fill="hold"/>
                                        <p:tgtEl>
                                          <p:spTgt spid="6"/>
                                        </p:tgtEl>
                                        <p:attrNameLst>
                                          <p:attrName>ppt_x</p:attrName>
                                        </p:attrNameLst>
                                      </p:cBhvr>
                                      <p:tavLst>
                                        <p:tav tm="0">
                                          <p:val>
                                            <p:strVal val="#ppt_x"/>
                                          </p:val>
                                        </p:tav>
                                        <p:tav tm="100000">
                                          <p:val>
                                            <p:strVal val="#ppt_x"/>
                                          </p:val>
                                        </p:tav>
                                      </p:tavLst>
                                    </p:anim>
                                    <p:anim calcmode="lin" valueType="num">
                                      <p:cBhvr additive="base">
                                        <p:cTn id="4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4" grpId="0" animBg="1"/>
      <p:bldP spid="18" grpId="0" animBg="1"/>
      <p:bldP spid="8" grpId="0"/>
      <p:bldP spid="8" grpId="1"/>
      <p:bldP spid="21" grpId="0"/>
      <p:bldP spid="21" grpId="1"/>
      <p:bldP spid="2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DBA7E-4196-4DE8-86E9-60A3C380A523}"/>
              </a:ext>
            </a:extLst>
          </p:cNvPr>
          <p:cNvSpPr>
            <a:spLocks noGrp="1"/>
          </p:cNvSpPr>
          <p:nvPr>
            <p:ph type="body" sz="quarter" idx="11"/>
          </p:nvPr>
        </p:nvSpPr>
        <p:spPr>
          <a:xfrm>
            <a:off x="353508" y="1642705"/>
            <a:ext cx="6611139" cy="3982529"/>
          </a:xfrm>
        </p:spPr>
        <p:txBody>
          <a:bodyPr/>
          <a:lstStyle/>
          <a:p>
            <a:pPr lvl="1">
              <a:spcAft>
                <a:spcPts val="1200"/>
              </a:spcAft>
              <a:buFont typeface="Arial" panose="020B0604020202020204" pitchFamily="34" charset="0"/>
              <a:buChar char="•"/>
            </a:pPr>
            <a:r>
              <a:rPr lang="en-US" sz="2400" dirty="0"/>
              <a:t>“Typical Load Balancing” on Layer 4</a:t>
            </a:r>
          </a:p>
          <a:p>
            <a:pPr lvl="1">
              <a:spcAft>
                <a:spcPts val="1200"/>
              </a:spcAft>
              <a:buFont typeface="Arial" panose="020B0604020202020204" pitchFamily="34" charset="0"/>
              <a:buChar char="•"/>
            </a:pPr>
            <a:r>
              <a:rPr lang="en-US" sz="2400" dirty="0"/>
              <a:t>External or Internal Load Balancing</a:t>
            </a:r>
          </a:p>
          <a:p>
            <a:pPr lvl="1">
              <a:spcAft>
                <a:spcPts val="1200"/>
              </a:spcAft>
              <a:buFont typeface="Arial" panose="020B0604020202020204" pitchFamily="34" charset="0"/>
              <a:buChar char="•"/>
            </a:pPr>
            <a:r>
              <a:rPr lang="en-US" sz="2400" dirty="0"/>
              <a:t>Support for TCP and UDP Protocols</a:t>
            </a:r>
          </a:p>
          <a:p>
            <a:pPr lvl="1">
              <a:spcAft>
                <a:spcPts val="1200"/>
              </a:spcAft>
              <a:buFont typeface="Arial" panose="020B0604020202020204" pitchFamily="34" charset="0"/>
              <a:buChar char="•"/>
            </a:pPr>
            <a:r>
              <a:rPr lang="en-US" sz="2400" dirty="0"/>
              <a:t>Health Probe (http or </a:t>
            </a:r>
            <a:r>
              <a:rPr lang="en-US" sz="2400" dirty="0" err="1"/>
              <a:t>tcp</a:t>
            </a:r>
            <a:r>
              <a:rPr lang="en-US" sz="2400" dirty="0"/>
              <a:t>)</a:t>
            </a:r>
          </a:p>
          <a:p>
            <a:pPr lvl="1">
              <a:spcAft>
                <a:spcPts val="600"/>
              </a:spcAft>
              <a:buFont typeface="Arial" panose="020B0604020202020204" pitchFamily="34" charset="0"/>
              <a:buChar char="•"/>
            </a:pPr>
            <a:r>
              <a:rPr lang="en-US" sz="2400" dirty="0"/>
              <a:t>NAT rules allow addressing specific VMs through the public IP on the load balancer front end</a:t>
            </a:r>
          </a:p>
          <a:p>
            <a:pPr lvl="2">
              <a:spcAft>
                <a:spcPts val="1200"/>
              </a:spcAft>
              <a:buFont typeface="Arial" panose="020B0604020202020204" pitchFamily="34" charset="0"/>
              <a:buChar char="•"/>
            </a:pPr>
            <a:r>
              <a:rPr lang="en-US" sz="2000" dirty="0"/>
              <a:t>Useful with VM Scale Sets</a:t>
            </a:r>
          </a:p>
        </p:txBody>
      </p:sp>
      <p:sp>
        <p:nvSpPr>
          <p:cNvPr id="3" name="Title 2"/>
          <p:cNvSpPr>
            <a:spLocks noGrp="1"/>
          </p:cNvSpPr>
          <p:nvPr>
            <p:ph type="title"/>
          </p:nvPr>
        </p:nvSpPr>
        <p:spPr/>
        <p:txBody>
          <a:bodyPr/>
          <a:lstStyle/>
          <a:p>
            <a:r>
              <a:rPr lang="en-US" dirty="0"/>
              <a:t>Azure Load Balancer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0035" y="441630"/>
            <a:ext cx="3107403" cy="4743667"/>
          </a:xfrm>
          <a:prstGeom prst="rect">
            <a:avLst/>
          </a:prstGeom>
        </p:spPr>
      </p:pic>
      <p:sp>
        <p:nvSpPr>
          <p:cNvPr id="7" name="Text Placeholder 6">
            <a:extLst>
              <a:ext uri="{FF2B5EF4-FFF2-40B4-BE49-F238E27FC236}">
                <a16:creationId xmlns:a16="http://schemas.microsoft.com/office/drawing/2014/main" id="{87A4FBCC-4A38-424D-A869-69E1EC9338D3}"/>
              </a:ext>
            </a:extLst>
          </p:cNvPr>
          <p:cNvSpPr>
            <a:spLocks noGrp="1"/>
          </p:cNvSpPr>
          <p:nvPr>
            <p:ph type="body" sz="quarter" idx="10"/>
          </p:nvPr>
        </p:nvSpPr>
        <p:spPr/>
        <p:txBody>
          <a:bodyPr/>
          <a:lstStyle/>
          <a:p>
            <a:r>
              <a:rPr lang="en-US" dirty="0"/>
              <a:t>Load Balancing Solutions</a:t>
            </a:r>
          </a:p>
          <a:p>
            <a:endParaRPr lang="en-US" dirty="0"/>
          </a:p>
        </p:txBody>
      </p:sp>
      <p:pic>
        <p:nvPicPr>
          <p:cNvPr id="5" name="Picture 4">
            <a:extLst>
              <a:ext uri="{FF2B5EF4-FFF2-40B4-BE49-F238E27FC236}">
                <a16:creationId xmlns:a16="http://schemas.microsoft.com/office/drawing/2014/main" id="{6F3A8D71-4482-4E71-8492-4D3DA16CC0EE}"/>
              </a:ext>
            </a:extLst>
          </p:cNvPr>
          <p:cNvPicPr>
            <a:picLocks noChangeAspect="1"/>
          </p:cNvPicPr>
          <p:nvPr/>
        </p:nvPicPr>
        <p:blipFill>
          <a:blip r:embed="rId4"/>
          <a:stretch>
            <a:fillRect/>
          </a:stretch>
        </p:blipFill>
        <p:spPr>
          <a:xfrm>
            <a:off x="7320716" y="5420012"/>
            <a:ext cx="780290" cy="780290"/>
          </a:xfrm>
          <a:prstGeom prst="rect">
            <a:avLst/>
          </a:prstGeom>
        </p:spPr>
      </p:pic>
      <p:pic>
        <p:nvPicPr>
          <p:cNvPr id="8" name="Picture 7">
            <a:extLst>
              <a:ext uri="{FF2B5EF4-FFF2-40B4-BE49-F238E27FC236}">
                <a16:creationId xmlns:a16="http://schemas.microsoft.com/office/drawing/2014/main" id="{4AB1072A-595C-4385-BC1C-A5D4C296B0F7}"/>
              </a:ext>
            </a:extLst>
          </p:cNvPr>
          <p:cNvPicPr>
            <a:picLocks noChangeAspect="1"/>
          </p:cNvPicPr>
          <p:nvPr/>
        </p:nvPicPr>
        <p:blipFill>
          <a:blip r:embed="rId4"/>
          <a:stretch>
            <a:fillRect/>
          </a:stretch>
        </p:blipFill>
        <p:spPr>
          <a:xfrm>
            <a:off x="8212705" y="5420012"/>
            <a:ext cx="780290" cy="780290"/>
          </a:xfrm>
          <a:prstGeom prst="rect">
            <a:avLst/>
          </a:prstGeom>
        </p:spPr>
      </p:pic>
      <p:pic>
        <p:nvPicPr>
          <p:cNvPr id="9" name="Picture 8">
            <a:extLst>
              <a:ext uri="{FF2B5EF4-FFF2-40B4-BE49-F238E27FC236}">
                <a16:creationId xmlns:a16="http://schemas.microsoft.com/office/drawing/2014/main" id="{13265667-BE61-4A3B-B946-FDC844994B36}"/>
              </a:ext>
            </a:extLst>
          </p:cNvPr>
          <p:cNvPicPr>
            <a:picLocks noChangeAspect="1"/>
          </p:cNvPicPr>
          <p:nvPr/>
        </p:nvPicPr>
        <p:blipFill>
          <a:blip r:embed="rId4"/>
          <a:stretch>
            <a:fillRect/>
          </a:stretch>
        </p:blipFill>
        <p:spPr>
          <a:xfrm>
            <a:off x="9104694" y="5420012"/>
            <a:ext cx="780290" cy="780290"/>
          </a:xfrm>
          <a:prstGeom prst="rect">
            <a:avLst/>
          </a:prstGeom>
        </p:spPr>
      </p:pic>
      <p:pic>
        <p:nvPicPr>
          <p:cNvPr id="10" name="Picture 9">
            <a:extLst>
              <a:ext uri="{FF2B5EF4-FFF2-40B4-BE49-F238E27FC236}">
                <a16:creationId xmlns:a16="http://schemas.microsoft.com/office/drawing/2014/main" id="{F39ED830-4848-4586-86F6-456E43B5B7C4}"/>
              </a:ext>
            </a:extLst>
          </p:cNvPr>
          <p:cNvPicPr>
            <a:picLocks noChangeAspect="1"/>
          </p:cNvPicPr>
          <p:nvPr/>
        </p:nvPicPr>
        <p:blipFill>
          <a:blip r:embed="rId4"/>
          <a:stretch>
            <a:fillRect/>
          </a:stretch>
        </p:blipFill>
        <p:spPr>
          <a:xfrm>
            <a:off x="9996683" y="5420012"/>
            <a:ext cx="780290" cy="780290"/>
          </a:xfrm>
          <a:prstGeom prst="rect">
            <a:avLst/>
          </a:prstGeom>
        </p:spPr>
      </p:pic>
      <p:pic>
        <p:nvPicPr>
          <p:cNvPr id="11" name="Picture 10">
            <a:extLst>
              <a:ext uri="{FF2B5EF4-FFF2-40B4-BE49-F238E27FC236}">
                <a16:creationId xmlns:a16="http://schemas.microsoft.com/office/drawing/2014/main" id="{44EA79D1-A76D-4870-BD13-5A39B4B2C72E}"/>
              </a:ext>
            </a:extLst>
          </p:cNvPr>
          <p:cNvPicPr>
            <a:picLocks noChangeAspect="1"/>
          </p:cNvPicPr>
          <p:nvPr/>
        </p:nvPicPr>
        <p:blipFill>
          <a:blip r:embed="rId4"/>
          <a:stretch>
            <a:fillRect/>
          </a:stretch>
        </p:blipFill>
        <p:spPr>
          <a:xfrm>
            <a:off x="10888672" y="5420012"/>
            <a:ext cx="780290" cy="780290"/>
          </a:xfrm>
          <a:prstGeom prst="rect">
            <a:avLst/>
          </a:prstGeom>
        </p:spPr>
      </p:pic>
    </p:spTree>
    <p:extLst>
      <p:ext uri="{BB962C8B-B14F-4D97-AF65-F5344CB8AC3E}">
        <p14:creationId xmlns:p14="http://schemas.microsoft.com/office/powerpoint/2010/main" val="162587481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B959B-59A0-49EC-BE6E-B11B2A760AD4}"/>
              </a:ext>
            </a:extLst>
          </p:cNvPr>
          <p:cNvSpPr>
            <a:spLocks noGrp="1"/>
          </p:cNvSpPr>
          <p:nvPr>
            <p:ph type="body" sz="quarter" idx="11"/>
          </p:nvPr>
        </p:nvSpPr>
        <p:spPr>
          <a:xfrm>
            <a:off x="269683" y="1719657"/>
            <a:ext cx="11729447" cy="3982529"/>
          </a:xfrm>
        </p:spPr>
        <p:txBody>
          <a:bodyPr/>
          <a:lstStyle/>
          <a:p>
            <a:pPr lvl="1">
              <a:buFont typeface="Arial" panose="020B0604020202020204" pitchFamily="34" charset="0"/>
              <a:buChar char="•"/>
            </a:pPr>
            <a:r>
              <a:rPr lang="en-US" sz="2400" dirty="0"/>
              <a:t>Application Load Balancing on Layer 7</a:t>
            </a:r>
            <a:br>
              <a:rPr lang="en-US" sz="2400" dirty="0"/>
            </a:br>
            <a:endParaRPr lang="en-US" sz="2400" dirty="0"/>
          </a:p>
          <a:p>
            <a:pPr lvl="1">
              <a:buFont typeface="Arial" panose="020B0604020202020204" pitchFamily="34" charset="0"/>
              <a:buChar char="•"/>
            </a:pPr>
            <a:r>
              <a:rPr lang="en-US" sz="2400" dirty="0"/>
              <a:t>HTTP/HTTPS protocols only</a:t>
            </a:r>
            <a:br>
              <a:rPr lang="en-US" sz="2400" dirty="0"/>
            </a:br>
            <a:endParaRPr lang="en-US" sz="2400" dirty="0"/>
          </a:p>
          <a:p>
            <a:pPr lvl="1">
              <a:buFont typeface="Arial" panose="020B0604020202020204" pitchFamily="34" charset="0"/>
              <a:buChar char="•"/>
            </a:pPr>
            <a:r>
              <a:rPr lang="en-US" sz="2400" dirty="0"/>
              <a:t>Session cookie affinity </a:t>
            </a:r>
            <a:br>
              <a:rPr lang="en-US" sz="2400" dirty="0"/>
            </a:br>
            <a:endParaRPr lang="en-US" sz="2400" dirty="0"/>
          </a:p>
          <a:p>
            <a:pPr lvl="1">
              <a:buFont typeface="Arial" panose="020B0604020202020204" pitchFamily="34" charset="0"/>
              <a:buChar char="•"/>
            </a:pPr>
            <a:r>
              <a:rPr lang="en-US" sz="2400" dirty="0"/>
              <a:t>SSL offloading</a:t>
            </a:r>
            <a:br>
              <a:rPr lang="en-US" sz="2400" dirty="0"/>
            </a:br>
            <a:endParaRPr lang="en-US" sz="2400" dirty="0"/>
          </a:p>
          <a:p>
            <a:pPr lvl="1">
              <a:buFont typeface="Arial" panose="020B0604020202020204" pitchFamily="34" charset="0"/>
              <a:buChar char="•"/>
            </a:pPr>
            <a:r>
              <a:rPr lang="en-US" sz="2400" dirty="0"/>
              <a:t>URL rerouting</a:t>
            </a:r>
            <a:br>
              <a:rPr lang="en-US" sz="2400" dirty="0"/>
            </a:br>
            <a:br>
              <a:rPr lang="en-US" sz="2400" dirty="0"/>
            </a:br>
            <a:br>
              <a:rPr lang="en-US" sz="2400" dirty="0"/>
            </a:br>
            <a:endParaRPr lang="en-US" sz="2400" dirty="0"/>
          </a:p>
          <a:p>
            <a:endParaRPr lang="en-US" sz="2400" dirty="0"/>
          </a:p>
        </p:txBody>
      </p:sp>
      <p:sp>
        <p:nvSpPr>
          <p:cNvPr id="4" name="Content Placeholder 3"/>
          <p:cNvSpPr>
            <a:spLocks noGrp="1"/>
          </p:cNvSpPr>
          <p:nvPr>
            <p:ph type="body" sz="quarter" idx="10"/>
          </p:nvPr>
        </p:nvSpPr>
        <p:spPr/>
        <p:txBody>
          <a:bodyPr/>
          <a:lstStyle/>
          <a:p>
            <a:r>
              <a:rPr lang="en-US" dirty="0"/>
              <a:t>Load Balancing Solutions</a:t>
            </a:r>
          </a:p>
        </p:txBody>
      </p:sp>
      <p:sp>
        <p:nvSpPr>
          <p:cNvPr id="3" name="Title 2"/>
          <p:cNvSpPr>
            <a:spLocks noGrp="1"/>
          </p:cNvSpPr>
          <p:nvPr>
            <p:ph type="title"/>
          </p:nvPr>
        </p:nvSpPr>
        <p:spPr/>
        <p:txBody>
          <a:bodyPr/>
          <a:lstStyle/>
          <a:p>
            <a:r>
              <a:rPr lang="en-US" dirty="0"/>
              <a:t>Application Gateway</a:t>
            </a:r>
          </a:p>
        </p:txBody>
      </p:sp>
      <p:grpSp>
        <p:nvGrpSpPr>
          <p:cNvPr id="6" name="Group 5">
            <a:extLst>
              <a:ext uri="{FF2B5EF4-FFF2-40B4-BE49-F238E27FC236}">
                <a16:creationId xmlns:a16="http://schemas.microsoft.com/office/drawing/2014/main" id="{F83E2A89-061A-4F1C-AF35-2279C437338D}"/>
              </a:ext>
            </a:extLst>
          </p:cNvPr>
          <p:cNvGrpSpPr/>
          <p:nvPr/>
        </p:nvGrpSpPr>
        <p:grpSpPr>
          <a:xfrm>
            <a:off x="6849412" y="1719656"/>
            <a:ext cx="5194704" cy="3317066"/>
            <a:chOff x="5999430" y="1530869"/>
            <a:chExt cx="6020075" cy="3966983"/>
          </a:xfrm>
        </p:grpSpPr>
        <p:sp>
          <p:nvSpPr>
            <p:cNvPr id="5" name="Rounded Rectangle 3"/>
            <p:cNvSpPr/>
            <p:nvPr/>
          </p:nvSpPr>
          <p:spPr>
            <a:xfrm>
              <a:off x="8784077" y="2589480"/>
              <a:ext cx="1218854" cy="1582534"/>
            </a:xfrm>
            <a:prstGeom prst="roundRect">
              <a:avLst>
                <a:gd name="adj" fmla="val 9414"/>
              </a:avLst>
            </a:prstGeom>
            <a:solidFill>
              <a:srgbClr val="92D050"/>
            </a:solidFill>
            <a:ln>
              <a:solidFill>
                <a:srgbClr val="92D050"/>
              </a:solidFill>
            </a:ln>
          </p:spPr>
          <p:style>
            <a:lnRef idx="1">
              <a:schemeClr val="accent2"/>
            </a:lnRef>
            <a:fillRef idx="3">
              <a:schemeClr val="accent2"/>
            </a:fillRef>
            <a:effectRef idx="2">
              <a:schemeClr val="accent2"/>
            </a:effectRef>
            <a:fontRef idx="minor">
              <a:schemeClr val="lt1"/>
            </a:fontRef>
          </p:style>
          <p:txBody>
            <a:bodyPr rtlCol="0" anchor="t"/>
            <a:lstStyle/>
            <a:p>
              <a:pPr algn="ctr" defTabSz="932470">
                <a:defRPr/>
              </a:pPr>
              <a:r>
                <a:rPr lang="en-US" sz="1400" kern="0" dirty="0">
                  <a:solidFill>
                    <a:schemeClr val="bg1"/>
                  </a:solidFill>
                </a:rPr>
                <a:t>App</a:t>
              </a:r>
              <a:br>
                <a:rPr lang="en-US" sz="1400" kern="0" dirty="0">
                  <a:solidFill>
                    <a:schemeClr val="bg1"/>
                  </a:solidFill>
                </a:rPr>
              </a:br>
              <a:r>
                <a:rPr lang="en-US" sz="1400" kern="0" dirty="0">
                  <a:solidFill>
                    <a:schemeClr val="bg1"/>
                  </a:solidFill>
                </a:rPr>
                <a:t>Gateway</a:t>
              </a:r>
            </a:p>
          </p:txBody>
        </p:sp>
        <p:sp>
          <p:nvSpPr>
            <p:cNvPr id="7" name="Left Arrow 4"/>
            <p:cNvSpPr/>
            <p:nvPr/>
          </p:nvSpPr>
          <p:spPr>
            <a:xfrm>
              <a:off x="10002929" y="3143262"/>
              <a:ext cx="1939260" cy="469035"/>
            </a:xfrm>
            <a:prstGeom prst="leftArrow">
              <a:avLst/>
            </a:prstGeom>
            <a:solidFill>
              <a:srgbClr val="7030A0"/>
            </a:solidFill>
            <a:ln>
              <a:solidFill>
                <a:srgbClr val="7030A0"/>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32470">
                <a:defRPr/>
              </a:pPr>
              <a:endParaRPr lang="en-US" sz="1800" kern="0" dirty="0">
                <a:solidFill>
                  <a:schemeClr val="tx1"/>
                </a:solidFill>
              </a:endParaRPr>
            </a:p>
          </p:txBody>
        </p:sp>
        <p:cxnSp>
          <p:nvCxnSpPr>
            <p:cNvPr id="8" name="Straight Arrow Connector 7"/>
            <p:cNvCxnSpPr>
              <a:stCxn id="5" idx="1"/>
            </p:cNvCxnSpPr>
            <p:nvPr/>
          </p:nvCxnSpPr>
          <p:spPr>
            <a:xfrm flipH="1" flipV="1">
              <a:off x="7000134" y="2082749"/>
              <a:ext cx="1783940" cy="129799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9" name="Straight Arrow Connector 8"/>
            <p:cNvCxnSpPr>
              <a:stCxn id="5" idx="1"/>
            </p:cNvCxnSpPr>
            <p:nvPr/>
          </p:nvCxnSpPr>
          <p:spPr>
            <a:xfrm flipH="1" flipV="1">
              <a:off x="7000134" y="3377780"/>
              <a:ext cx="1783940" cy="296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Straight Arrow Connector 9"/>
            <p:cNvCxnSpPr>
              <a:stCxn id="5" idx="1"/>
            </p:cNvCxnSpPr>
            <p:nvPr/>
          </p:nvCxnSpPr>
          <p:spPr>
            <a:xfrm flipH="1">
              <a:off x="7000134" y="3380747"/>
              <a:ext cx="1783940" cy="129206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10248747" y="2823088"/>
              <a:ext cx="1770758" cy="441696"/>
            </a:xfrm>
            <a:prstGeom prst="rect">
              <a:avLst/>
            </a:prstGeom>
            <a:noFill/>
          </p:spPr>
          <p:txBody>
            <a:bodyPr wrap="none" rtlCol="0">
              <a:spAutoFit/>
            </a:bodyPr>
            <a:lstStyle/>
            <a:p>
              <a:pPr defTabSz="932470">
                <a:defRPr/>
              </a:pPr>
              <a:r>
                <a:rPr lang="en-US" sz="1800" kern="0" dirty="0">
                  <a:solidFill>
                    <a:sysClr val="windowText" lastClr="000000"/>
                  </a:solidFill>
                </a:rPr>
                <a:t>HTTP &amp; HTTPS</a:t>
              </a:r>
            </a:p>
          </p:txBody>
        </p:sp>
        <p:sp>
          <p:nvSpPr>
            <p:cNvPr id="12" name="TextBox 11"/>
            <p:cNvSpPr txBox="1"/>
            <p:nvPr/>
          </p:nvSpPr>
          <p:spPr>
            <a:xfrm>
              <a:off x="7386988" y="1530869"/>
              <a:ext cx="2179453" cy="772968"/>
            </a:xfrm>
            <a:prstGeom prst="rect">
              <a:avLst/>
            </a:prstGeom>
            <a:noFill/>
          </p:spPr>
          <p:txBody>
            <a:bodyPr wrap="none" rtlCol="0">
              <a:spAutoFit/>
            </a:bodyPr>
            <a:lstStyle/>
            <a:p>
              <a:pPr marL="285611" indent="-285611" defTabSz="932470">
                <a:buFont typeface="Arial" panose="020B0604020202020204" pitchFamily="34" charset="0"/>
                <a:buChar char="•"/>
                <a:defRPr/>
              </a:pPr>
              <a:r>
                <a:rPr lang="en-US" sz="1800" kern="0" dirty="0">
                  <a:solidFill>
                    <a:sysClr val="windowText" lastClr="000000"/>
                  </a:solidFill>
                </a:rPr>
                <a:t>Load Balancing</a:t>
              </a:r>
            </a:p>
            <a:p>
              <a:pPr marL="285611" indent="-285611" defTabSz="932470">
                <a:buFont typeface="Arial" panose="020B0604020202020204" pitchFamily="34" charset="0"/>
                <a:buChar char="•"/>
                <a:defRPr/>
              </a:pPr>
              <a:r>
                <a:rPr lang="en-US" sz="1800" kern="0" dirty="0">
                  <a:solidFill>
                    <a:sysClr val="windowText" lastClr="000000"/>
                  </a:solidFill>
                </a:rPr>
                <a:t>Cookie Affinity</a:t>
              </a: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69802" y="3502476"/>
              <a:ext cx="647404" cy="647404"/>
            </a:xfrm>
            <a:prstGeom prst="rect">
              <a:avLst/>
            </a:prstGeom>
          </p:spPr>
        </p:pic>
        <p:sp>
          <p:nvSpPr>
            <p:cNvPr id="14" name="TextBox 13"/>
            <p:cNvSpPr txBox="1"/>
            <p:nvPr/>
          </p:nvSpPr>
          <p:spPr>
            <a:xfrm>
              <a:off x="8575870" y="4190750"/>
              <a:ext cx="1780048" cy="441696"/>
            </a:xfrm>
            <a:prstGeom prst="rect">
              <a:avLst/>
            </a:prstGeom>
            <a:noFill/>
          </p:spPr>
          <p:txBody>
            <a:bodyPr wrap="none" rtlCol="0">
              <a:spAutoFit/>
            </a:bodyPr>
            <a:lstStyle/>
            <a:p>
              <a:pPr marL="285611" indent="-285611" defTabSz="932470">
                <a:buFont typeface="Arial" panose="020B0604020202020204" pitchFamily="34" charset="0"/>
                <a:buChar char="•"/>
                <a:defRPr/>
              </a:pPr>
              <a:r>
                <a:rPr lang="en-US" sz="1800" kern="0" dirty="0">
                  <a:solidFill>
                    <a:sysClr val="windowText" lastClr="000000"/>
                  </a:solidFill>
                </a:rPr>
                <a:t>SSL Offload</a:t>
              </a:r>
            </a:p>
          </p:txBody>
        </p:sp>
        <p:cxnSp>
          <p:nvCxnSpPr>
            <p:cNvPr id="15" name="Straight Arrow Connector 14"/>
            <p:cNvCxnSpPr>
              <a:stCxn id="5" idx="1"/>
            </p:cNvCxnSpPr>
            <p:nvPr/>
          </p:nvCxnSpPr>
          <p:spPr>
            <a:xfrm flipH="1" flipV="1">
              <a:off x="7000132" y="3378589"/>
              <a:ext cx="1783942" cy="2158"/>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a:stCxn id="5" idx="1"/>
            </p:cNvCxnSpPr>
            <p:nvPr/>
          </p:nvCxnSpPr>
          <p:spPr>
            <a:xfrm flipH="1">
              <a:off x="7000132" y="3380746"/>
              <a:ext cx="1783942" cy="1285010"/>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5" idx="1"/>
            </p:cNvCxnSpPr>
            <p:nvPr/>
          </p:nvCxnSpPr>
          <p:spPr>
            <a:xfrm flipH="1" flipV="1">
              <a:off x="7000134" y="2085528"/>
              <a:ext cx="1783940" cy="1295219"/>
            </a:xfrm>
            <a:prstGeom prst="straightConnector1">
              <a:avLst/>
            </a:prstGeom>
            <a:ln w="41275">
              <a:solidFill>
                <a:schemeClr val="tx1"/>
              </a:solidFill>
              <a:tailEnd type="triangle"/>
            </a:ln>
          </p:spPr>
          <p:style>
            <a:lnRef idx="3">
              <a:schemeClr val="dk1"/>
            </a:lnRef>
            <a:fillRef idx="0">
              <a:schemeClr val="dk1"/>
            </a:fillRef>
            <a:effectRef idx="2">
              <a:schemeClr val="dk1"/>
            </a:effectRef>
            <a:fontRef idx="minor">
              <a:schemeClr val="tx1"/>
            </a:fontRef>
          </p:style>
        </p:cxnSp>
        <p:pic>
          <p:nvPicPr>
            <p:cNvPr id="18" name="Picture 17"/>
            <p:cNvPicPr>
              <a:picLocks noChangeAspect="1"/>
            </p:cNvPicPr>
            <p:nvPr/>
          </p:nvPicPr>
          <p:blipFill>
            <a:blip r:embed="rId4"/>
            <a:stretch>
              <a:fillRect/>
            </a:stretch>
          </p:blipFill>
          <p:spPr>
            <a:xfrm>
              <a:off x="5999430" y="1699892"/>
              <a:ext cx="972644" cy="777231"/>
            </a:xfrm>
            <a:prstGeom prst="rect">
              <a:avLst/>
            </a:prstGeom>
          </p:spPr>
        </p:pic>
        <p:pic>
          <p:nvPicPr>
            <p:cNvPr id="19" name="Picture 18"/>
            <p:cNvPicPr>
              <a:picLocks noChangeAspect="1"/>
            </p:cNvPicPr>
            <p:nvPr/>
          </p:nvPicPr>
          <p:blipFill>
            <a:blip r:embed="rId4"/>
            <a:stretch>
              <a:fillRect/>
            </a:stretch>
          </p:blipFill>
          <p:spPr>
            <a:xfrm>
              <a:off x="5999432" y="3018812"/>
              <a:ext cx="972644" cy="777231"/>
            </a:xfrm>
            <a:prstGeom prst="rect">
              <a:avLst/>
            </a:prstGeom>
          </p:spPr>
        </p:pic>
        <p:pic>
          <p:nvPicPr>
            <p:cNvPr id="20" name="Picture 19"/>
            <p:cNvPicPr>
              <a:picLocks noChangeAspect="1"/>
            </p:cNvPicPr>
            <p:nvPr/>
          </p:nvPicPr>
          <p:blipFill>
            <a:blip r:embed="rId4"/>
            <a:stretch>
              <a:fillRect/>
            </a:stretch>
          </p:blipFill>
          <p:spPr>
            <a:xfrm>
              <a:off x="5999431" y="4284197"/>
              <a:ext cx="972644" cy="777231"/>
            </a:xfrm>
            <a:prstGeom prst="rect">
              <a:avLst/>
            </a:prstGeom>
          </p:spPr>
        </p:pic>
        <p:sp>
          <p:nvSpPr>
            <p:cNvPr id="21" name="Rectangle 20"/>
            <p:cNvSpPr/>
            <p:nvPr/>
          </p:nvSpPr>
          <p:spPr bwMode="auto">
            <a:xfrm>
              <a:off x="6025589" y="2552253"/>
              <a:ext cx="842909" cy="3378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defRPr/>
              </a:pPr>
              <a:r>
                <a:rPr lang="en-US" sz="1224" kern="0" dirty="0">
                  <a:ln>
                    <a:solidFill>
                      <a:schemeClr val="bg1">
                        <a:alpha val="0"/>
                      </a:schemeClr>
                    </a:solidFill>
                  </a:ln>
                  <a:solidFill>
                    <a:schemeClr val="tx1">
                      <a:alpha val="99000"/>
                    </a:schemeClr>
                  </a:solidFill>
                  <a:latin typeface="Segoe UI" panose="020B0502040204020203" pitchFamily="34" charset="0"/>
                </a:rPr>
                <a:t>IIS-VM-01</a:t>
              </a:r>
            </a:p>
          </p:txBody>
        </p:sp>
        <p:sp>
          <p:nvSpPr>
            <p:cNvPr id="22" name="Rectangle 21"/>
            <p:cNvSpPr/>
            <p:nvPr/>
          </p:nvSpPr>
          <p:spPr bwMode="auto">
            <a:xfrm>
              <a:off x="6073255" y="3861811"/>
              <a:ext cx="842910" cy="3378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defRPr/>
              </a:pPr>
              <a:r>
                <a:rPr lang="en-US" sz="1224" kern="0" dirty="0">
                  <a:ln>
                    <a:solidFill>
                      <a:schemeClr val="bg1">
                        <a:alpha val="0"/>
                      </a:schemeClr>
                    </a:solidFill>
                  </a:ln>
                  <a:solidFill>
                    <a:schemeClr val="tx1">
                      <a:alpha val="99000"/>
                    </a:schemeClr>
                  </a:solidFill>
                  <a:latin typeface="Segoe UI" panose="020B0502040204020203" pitchFamily="34" charset="0"/>
                </a:rPr>
                <a:t>IIS-VM-02</a:t>
              </a:r>
            </a:p>
          </p:txBody>
        </p:sp>
        <p:sp>
          <p:nvSpPr>
            <p:cNvPr id="23" name="Rectangle 22"/>
            <p:cNvSpPr/>
            <p:nvPr/>
          </p:nvSpPr>
          <p:spPr bwMode="auto">
            <a:xfrm>
              <a:off x="6092261" y="5159955"/>
              <a:ext cx="842910" cy="3378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defRPr/>
              </a:pPr>
              <a:r>
                <a:rPr lang="en-US" sz="1224" kern="0" dirty="0">
                  <a:ln>
                    <a:solidFill>
                      <a:schemeClr val="bg1">
                        <a:alpha val="0"/>
                      </a:schemeClr>
                    </a:solidFill>
                  </a:ln>
                  <a:solidFill>
                    <a:schemeClr val="tx1">
                      <a:alpha val="99000"/>
                    </a:schemeClr>
                  </a:solidFill>
                  <a:latin typeface="Segoe UI" panose="020B0502040204020203" pitchFamily="34" charset="0"/>
                </a:rPr>
                <a:t>IIS-VM-03</a:t>
              </a:r>
            </a:p>
          </p:txBody>
        </p:sp>
      </p:grpSp>
    </p:spTree>
    <p:extLst>
      <p:ext uri="{BB962C8B-B14F-4D97-AF65-F5344CB8AC3E}">
        <p14:creationId xmlns:p14="http://schemas.microsoft.com/office/powerpoint/2010/main" val="1268886591"/>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9B959B-59A0-49EC-BE6E-B11B2A760AD4}"/>
              </a:ext>
            </a:extLst>
          </p:cNvPr>
          <p:cNvSpPr>
            <a:spLocks noGrp="1"/>
          </p:cNvSpPr>
          <p:nvPr>
            <p:ph type="body" sz="quarter" idx="11"/>
          </p:nvPr>
        </p:nvSpPr>
        <p:spPr>
          <a:xfrm>
            <a:off x="226525" y="1872038"/>
            <a:ext cx="6344427" cy="3776649"/>
          </a:xfrm>
        </p:spPr>
        <p:txBody>
          <a:bodyPr/>
          <a:lstStyle/>
          <a:p>
            <a:r>
              <a:rPr lang="en-US" sz="2000" dirty="0"/>
              <a:t>SQL injection protection</a:t>
            </a:r>
          </a:p>
          <a:p>
            <a:r>
              <a:rPr lang="en-US" sz="2000" dirty="0"/>
              <a:t>Cross site scripting protection</a:t>
            </a:r>
          </a:p>
          <a:p>
            <a:r>
              <a:rPr lang="en-US" sz="2000" dirty="0"/>
              <a:t>Common Web Attacks Protection such as command injection, HTTP request smuggling, HTTP response splitting, and remote file inclusion attack</a:t>
            </a:r>
          </a:p>
          <a:p>
            <a:r>
              <a:rPr lang="en-US" sz="2000" dirty="0"/>
              <a:t>Protection against HTTP protocol violations</a:t>
            </a:r>
          </a:p>
          <a:p>
            <a:r>
              <a:rPr lang="en-US" sz="2000" dirty="0"/>
              <a:t>Protection against HTTP protocol anomalies such as missing host user-agent and accept headers</a:t>
            </a:r>
          </a:p>
          <a:p>
            <a:r>
              <a:rPr lang="en-US" sz="2000" dirty="0"/>
              <a:t>Prevention against bots, crawlers, and scanners</a:t>
            </a:r>
          </a:p>
          <a:p>
            <a:r>
              <a:rPr lang="en-US" sz="2000" dirty="0"/>
              <a:t>Detection of common application misconfigurations (i.e. Apache, IIS, etc.)</a:t>
            </a:r>
          </a:p>
        </p:txBody>
      </p:sp>
      <p:sp>
        <p:nvSpPr>
          <p:cNvPr id="4" name="Content Placeholder 3"/>
          <p:cNvSpPr>
            <a:spLocks noGrp="1"/>
          </p:cNvSpPr>
          <p:nvPr>
            <p:ph type="body" sz="quarter" idx="10"/>
          </p:nvPr>
        </p:nvSpPr>
        <p:spPr/>
        <p:txBody>
          <a:bodyPr/>
          <a:lstStyle/>
          <a:p>
            <a:r>
              <a:rPr lang="en-US" dirty="0"/>
              <a:t>Built in Protection</a:t>
            </a:r>
          </a:p>
        </p:txBody>
      </p:sp>
      <p:sp>
        <p:nvSpPr>
          <p:cNvPr id="3" name="Title 2"/>
          <p:cNvSpPr>
            <a:spLocks noGrp="1"/>
          </p:cNvSpPr>
          <p:nvPr>
            <p:ph type="title"/>
          </p:nvPr>
        </p:nvSpPr>
        <p:spPr/>
        <p:txBody>
          <a:bodyPr/>
          <a:lstStyle/>
          <a:p>
            <a:r>
              <a:rPr lang="en-US" dirty="0"/>
              <a:t>Application Gateway with WAF</a:t>
            </a:r>
          </a:p>
        </p:txBody>
      </p:sp>
      <p:pic>
        <p:nvPicPr>
          <p:cNvPr id="1026" name="Picture 2" descr="imageURLroute">
            <a:extLst>
              <a:ext uri="{FF2B5EF4-FFF2-40B4-BE49-F238E27FC236}">
                <a16:creationId xmlns:a16="http://schemas.microsoft.com/office/drawing/2014/main" id="{AF2BC3C3-A1AF-4F89-BCAA-89A0AFC02B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2894" y="2199974"/>
            <a:ext cx="4750711" cy="2910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186280"/>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E2E42F8-139A-4154-ABD5-7C65B5DD85CA}"/>
              </a:ext>
            </a:extLst>
          </p:cNvPr>
          <p:cNvSpPr>
            <a:spLocks noGrp="1"/>
          </p:cNvSpPr>
          <p:nvPr>
            <p:ph type="body" sz="quarter" idx="10"/>
          </p:nvPr>
        </p:nvSpPr>
        <p:spPr>
          <a:xfrm>
            <a:off x="353508" y="800445"/>
            <a:ext cx="6703802" cy="404527"/>
          </a:xfrm>
        </p:spPr>
        <p:txBody>
          <a:bodyPr/>
          <a:lstStyle/>
          <a:p>
            <a:r>
              <a:rPr lang="en-US" dirty="0"/>
              <a:t>Bring Your Own License and Free Trial Solutions</a:t>
            </a:r>
          </a:p>
        </p:txBody>
      </p:sp>
      <p:sp>
        <p:nvSpPr>
          <p:cNvPr id="4" name="Title 3">
            <a:extLst>
              <a:ext uri="{FF2B5EF4-FFF2-40B4-BE49-F238E27FC236}">
                <a16:creationId xmlns:a16="http://schemas.microsoft.com/office/drawing/2014/main" id="{4E5538F9-E47E-4AD5-9C08-621FC7C5F06A}"/>
              </a:ext>
            </a:extLst>
          </p:cNvPr>
          <p:cNvSpPr>
            <a:spLocks noGrp="1"/>
          </p:cNvSpPr>
          <p:nvPr>
            <p:ph type="title"/>
          </p:nvPr>
        </p:nvSpPr>
        <p:spPr/>
        <p:txBody>
          <a:bodyPr/>
          <a:lstStyle/>
          <a:p>
            <a:r>
              <a:rPr lang="en-US" dirty="0"/>
              <a:t>Azure Certified Load Balancers from the Azure Marketplace</a:t>
            </a:r>
          </a:p>
        </p:txBody>
      </p:sp>
      <p:pic>
        <p:nvPicPr>
          <p:cNvPr id="5" name="Picture 4">
            <a:extLst>
              <a:ext uri="{FF2B5EF4-FFF2-40B4-BE49-F238E27FC236}">
                <a16:creationId xmlns:a16="http://schemas.microsoft.com/office/drawing/2014/main" id="{061363C8-E335-43D7-A7DB-E5986918DB7B}"/>
              </a:ext>
            </a:extLst>
          </p:cNvPr>
          <p:cNvPicPr>
            <a:picLocks noChangeAspect="1"/>
          </p:cNvPicPr>
          <p:nvPr/>
        </p:nvPicPr>
        <p:blipFill>
          <a:blip r:embed="rId3"/>
          <a:stretch>
            <a:fillRect/>
          </a:stretch>
        </p:blipFill>
        <p:spPr>
          <a:xfrm>
            <a:off x="744511" y="2030850"/>
            <a:ext cx="7534169" cy="4179915"/>
          </a:xfrm>
          <a:prstGeom prst="rect">
            <a:avLst/>
          </a:prstGeom>
        </p:spPr>
      </p:pic>
      <p:pic>
        <p:nvPicPr>
          <p:cNvPr id="12" name="Picture 11">
            <a:extLst>
              <a:ext uri="{FF2B5EF4-FFF2-40B4-BE49-F238E27FC236}">
                <a16:creationId xmlns:a16="http://schemas.microsoft.com/office/drawing/2014/main" id="{ED318E0E-F1B5-4944-87A5-1E2D5C9154E6}"/>
              </a:ext>
            </a:extLst>
          </p:cNvPr>
          <p:cNvPicPr>
            <a:picLocks noChangeAspect="1"/>
          </p:cNvPicPr>
          <p:nvPr/>
        </p:nvPicPr>
        <p:blipFill>
          <a:blip r:embed="rId4"/>
          <a:stretch>
            <a:fillRect/>
          </a:stretch>
        </p:blipFill>
        <p:spPr>
          <a:xfrm>
            <a:off x="8705733" y="2351822"/>
            <a:ext cx="1786948" cy="2425657"/>
          </a:xfrm>
          <a:prstGeom prst="rect">
            <a:avLst/>
          </a:prstGeom>
        </p:spPr>
      </p:pic>
    </p:spTree>
    <p:extLst>
      <p:ext uri="{BB962C8B-B14F-4D97-AF65-F5344CB8AC3E}">
        <p14:creationId xmlns:p14="http://schemas.microsoft.com/office/powerpoint/2010/main" val="979383115"/>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Azure Networking</a:t>
            </a:r>
          </a:p>
        </p:txBody>
      </p:sp>
      <p:sp>
        <p:nvSpPr>
          <p:cNvPr id="3" name="Text Placeholder 2"/>
          <p:cNvSpPr>
            <a:spLocks noGrp="1"/>
          </p:cNvSpPr>
          <p:nvPr>
            <p:ph type="body" sz="quarter" idx="16"/>
          </p:nvPr>
        </p:nvSpPr>
        <p:spPr/>
        <p:txBody>
          <a:bodyPr/>
          <a:lstStyle/>
          <a:p>
            <a:r>
              <a:rPr lang="en-US" dirty="0">
                <a:latin typeface="+mj-lt"/>
              </a:rPr>
              <a:t>DNS </a:t>
            </a:r>
            <a:r>
              <a:rPr lang="en-US" dirty="0"/>
              <a:t>&amp; </a:t>
            </a:r>
            <a:r>
              <a:rPr lang="en-US" dirty="0">
                <a:latin typeface="+mj-lt"/>
              </a:rPr>
              <a:t>Traffic Manager</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1287587052"/>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5A91B2B-5C8B-426A-A171-784A00560FC9}"/>
              </a:ext>
            </a:extLst>
          </p:cNvPr>
          <p:cNvSpPr>
            <a:spLocks noGrp="1"/>
          </p:cNvSpPr>
          <p:nvPr>
            <p:ph type="title"/>
          </p:nvPr>
        </p:nvSpPr>
        <p:spPr/>
        <p:txBody>
          <a:bodyPr/>
          <a:lstStyle/>
          <a:p>
            <a:r>
              <a:rPr lang="en-US" dirty="0"/>
              <a:t>DNS Services</a:t>
            </a:r>
          </a:p>
        </p:txBody>
      </p:sp>
      <p:sp>
        <p:nvSpPr>
          <p:cNvPr id="22" name="Rectangle 21">
            <a:extLst>
              <a:ext uri="{FF2B5EF4-FFF2-40B4-BE49-F238E27FC236}">
                <a16:creationId xmlns:a16="http://schemas.microsoft.com/office/drawing/2014/main" id="{22D87EFA-66E6-4281-8680-33008653AD9A}"/>
              </a:ext>
            </a:extLst>
          </p:cNvPr>
          <p:cNvSpPr/>
          <p:nvPr/>
        </p:nvSpPr>
        <p:spPr>
          <a:xfrm>
            <a:off x="7847376" y="1777801"/>
            <a:ext cx="1281248" cy="400110"/>
          </a:xfrm>
          <a:prstGeom prst="rect">
            <a:avLst/>
          </a:prstGeom>
        </p:spPr>
        <p:txBody>
          <a:bodyPr wrap="none">
            <a:spAutoFit/>
          </a:bodyPr>
          <a:lstStyle/>
          <a:p>
            <a:r>
              <a:rPr lang="en-US" sz="2000" dirty="0"/>
              <a:t>Azure DNS</a:t>
            </a:r>
          </a:p>
        </p:txBody>
      </p:sp>
      <p:sp>
        <p:nvSpPr>
          <p:cNvPr id="23" name="Rectangle 22">
            <a:extLst>
              <a:ext uri="{FF2B5EF4-FFF2-40B4-BE49-F238E27FC236}">
                <a16:creationId xmlns:a16="http://schemas.microsoft.com/office/drawing/2014/main" id="{AA3A64FD-B66C-49CC-BFB1-CCDCF10C7A12}"/>
              </a:ext>
            </a:extLst>
          </p:cNvPr>
          <p:cNvSpPr/>
          <p:nvPr/>
        </p:nvSpPr>
        <p:spPr>
          <a:xfrm>
            <a:off x="1654871" y="1777801"/>
            <a:ext cx="2473882" cy="400110"/>
          </a:xfrm>
          <a:prstGeom prst="rect">
            <a:avLst/>
          </a:prstGeom>
        </p:spPr>
        <p:txBody>
          <a:bodyPr wrap="none">
            <a:spAutoFit/>
          </a:bodyPr>
          <a:lstStyle/>
          <a:p>
            <a:r>
              <a:rPr lang="en-US" sz="2000" dirty="0"/>
              <a:t>Azure Traffic Manager</a:t>
            </a:r>
          </a:p>
        </p:txBody>
      </p:sp>
      <p:sp>
        <p:nvSpPr>
          <p:cNvPr id="24" name="Rectangle 23">
            <a:extLst>
              <a:ext uri="{FF2B5EF4-FFF2-40B4-BE49-F238E27FC236}">
                <a16:creationId xmlns:a16="http://schemas.microsoft.com/office/drawing/2014/main" id="{46AD2E19-A095-4F03-ABEC-0F897AECA79D}"/>
              </a:ext>
            </a:extLst>
          </p:cNvPr>
          <p:cNvSpPr/>
          <p:nvPr/>
        </p:nvSpPr>
        <p:spPr>
          <a:xfrm>
            <a:off x="7136700" y="4080914"/>
            <a:ext cx="3517994" cy="1774204"/>
          </a:xfrm>
          <a:prstGeom prst="rect">
            <a:avLst/>
          </a:prstGeom>
        </p:spPr>
        <p:txBody>
          <a:bodyPr wrap="square">
            <a:spAutoFit/>
          </a:bodyPr>
          <a:lstStyle/>
          <a:p>
            <a:pPr marL="342900" indent="-342900">
              <a:buFont typeface="Arial" panose="020B0604020202020204" pitchFamily="34" charset="0"/>
              <a:buChar char="•"/>
            </a:pPr>
            <a:r>
              <a:rPr lang="en-US" dirty="0"/>
              <a:t>Host your DNS domains in Azure</a:t>
            </a:r>
          </a:p>
          <a:p>
            <a:pPr marL="342900" indent="-342900">
              <a:buFont typeface="Arial" panose="020B0604020202020204" pitchFamily="34" charset="0"/>
              <a:buChar char="•"/>
            </a:pPr>
            <a:r>
              <a:rPr lang="en-US" dirty="0"/>
              <a:t>Integrate your Web and Domain hosting</a:t>
            </a:r>
          </a:p>
          <a:p>
            <a:endParaRPr lang="en-US" dirty="0"/>
          </a:p>
        </p:txBody>
      </p:sp>
      <p:sp>
        <p:nvSpPr>
          <p:cNvPr id="25" name="Rectangle 24">
            <a:extLst>
              <a:ext uri="{FF2B5EF4-FFF2-40B4-BE49-F238E27FC236}">
                <a16:creationId xmlns:a16="http://schemas.microsoft.com/office/drawing/2014/main" id="{45453C03-510A-4D64-AF3B-0DB9A1C46873}"/>
              </a:ext>
            </a:extLst>
          </p:cNvPr>
          <p:cNvSpPr/>
          <p:nvPr/>
        </p:nvSpPr>
        <p:spPr>
          <a:xfrm>
            <a:off x="1449158" y="3796281"/>
            <a:ext cx="3393324" cy="2446952"/>
          </a:xfrm>
          <a:prstGeom prst="rect">
            <a:avLst/>
          </a:prstGeom>
        </p:spPr>
        <p:txBody>
          <a:bodyPr wrap="square">
            <a:spAutoFit/>
          </a:bodyPr>
          <a:lstStyle/>
          <a:p>
            <a:endParaRPr lang="en-US" dirty="0"/>
          </a:p>
          <a:p>
            <a:pPr marL="342900" indent="-342900">
              <a:buFont typeface="Arial" panose="020B0604020202020204" pitchFamily="34" charset="0"/>
              <a:buChar char="•"/>
            </a:pPr>
            <a:r>
              <a:rPr lang="en-US" dirty="0"/>
              <a:t>Globally route user traffic with flexible policies</a:t>
            </a:r>
          </a:p>
          <a:p>
            <a:pPr marL="342900" indent="-342900">
              <a:buFont typeface="Arial" panose="020B0604020202020204" pitchFamily="34" charset="0"/>
              <a:buChar char="•"/>
            </a:pPr>
            <a:r>
              <a:rPr lang="en-US" dirty="0"/>
              <a:t>Enable best-of-class end to end user experience</a:t>
            </a:r>
            <a:br>
              <a:rPr lang="en-US" dirty="0"/>
            </a:br>
            <a:r>
              <a:rPr lang="en-US" dirty="0"/>
              <a:t>  </a:t>
            </a:r>
          </a:p>
        </p:txBody>
      </p:sp>
      <p:pic>
        <p:nvPicPr>
          <p:cNvPr id="38" name="Picture 37">
            <a:extLst>
              <a:ext uri="{FF2B5EF4-FFF2-40B4-BE49-F238E27FC236}">
                <a16:creationId xmlns:a16="http://schemas.microsoft.com/office/drawing/2014/main" id="{270F6EF5-B174-4AA3-AB33-6004283C32D8}"/>
              </a:ext>
            </a:extLst>
          </p:cNvPr>
          <p:cNvPicPr>
            <a:picLocks noChangeAspect="1"/>
          </p:cNvPicPr>
          <p:nvPr/>
        </p:nvPicPr>
        <p:blipFill>
          <a:blip r:embed="rId3"/>
          <a:stretch>
            <a:fillRect/>
          </a:stretch>
        </p:blipFill>
        <p:spPr>
          <a:xfrm>
            <a:off x="7847377" y="2406931"/>
            <a:ext cx="1386549" cy="1386549"/>
          </a:xfrm>
          <a:prstGeom prst="rect">
            <a:avLst/>
          </a:prstGeom>
        </p:spPr>
      </p:pic>
      <p:pic>
        <p:nvPicPr>
          <p:cNvPr id="40" name="Picture 39">
            <a:extLst>
              <a:ext uri="{FF2B5EF4-FFF2-40B4-BE49-F238E27FC236}">
                <a16:creationId xmlns:a16="http://schemas.microsoft.com/office/drawing/2014/main" id="{6ABB0D56-C1FC-4CA1-86D9-F86DDF2CD20C}"/>
              </a:ext>
            </a:extLst>
          </p:cNvPr>
          <p:cNvPicPr>
            <a:picLocks noChangeAspect="1"/>
          </p:cNvPicPr>
          <p:nvPr/>
        </p:nvPicPr>
        <p:blipFill>
          <a:blip r:embed="rId4"/>
          <a:stretch>
            <a:fillRect/>
          </a:stretch>
        </p:blipFill>
        <p:spPr>
          <a:xfrm>
            <a:off x="2277576" y="2407406"/>
            <a:ext cx="1349776" cy="1349776"/>
          </a:xfrm>
          <a:prstGeom prst="rect">
            <a:avLst/>
          </a:prstGeom>
        </p:spPr>
      </p:pic>
    </p:spTree>
    <p:extLst>
      <p:ext uri="{BB962C8B-B14F-4D97-AF65-F5344CB8AC3E}">
        <p14:creationId xmlns:p14="http://schemas.microsoft.com/office/powerpoint/2010/main" val="1913120348"/>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83F3F1B-0044-45CD-A4D3-12527DC8387F}"/>
              </a:ext>
            </a:extLst>
          </p:cNvPr>
          <p:cNvSpPr>
            <a:spLocks noGrp="1"/>
          </p:cNvSpPr>
          <p:nvPr>
            <p:ph type="body" sz="quarter" idx="11"/>
          </p:nvPr>
        </p:nvSpPr>
        <p:spPr>
          <a:xfrm>
            <a:off x="353509" y="1204972"/>
            <a:ext cx="8750129" cy="3982529"/>
          </a:xfrm>
        </p:spPr>
        <p:txBody>
          <a:bodyPr/>
          <a:lstStyle/>
          <a:p>
            <a:r>
              <a:rPr lang="en-US" sz="2400" dirty="0"/>
              <a:t>Traffic Manager Profile</a:t>
            </a:r>
          </a:p>
          <a:p>
            <a:pPr lvl="1"/>
            <a:r>
              <a:rPr lang="en-US" sz="2000" dirty="0"/>
              <a:t>A globally-available resource (not dependent on a single Azure region) </a:t>
            </a:r>
          </a:p>
          <a:p>
            <a:r>
              <a:rPr lang="en-US" sz="2400" dirty="0"/>
              <a:t>Four Distribution Algorithms</a:t>
            </a:r>
          </a:p>
          <a:p>
            <a:pPr lvl="1"/>
            <a:r>
              <a:rPr lang="en-US" sz="2000" dirty="0"/>
              <a:t>Performance, Weighted, Priority (Fail Over), Geographic</a:t>
            </a:r>
          </a:p>
          <a:p>
            <a:r>
              <a:rPr lang="en-US" sz="2400" dirty="0"/>
              <a:t>Map your domain name to yourservice.trafficmanager.net with CNAME</a:t>
            </a:r>
          </a:p>
          <a:p>
            <a:pPr lvl="1"/>
            <a:r>
              <a:rPr lang="en-US" sz="2000" dirty="0"/>
              <a:t>www.contoso.com -&gt; contosotm.trafficmanager.net</a:t>
            </a:r>
          </a:p>
          <a:p>
            <a:r>
              <a:rPr lang="en-US" sz="2400" dirty="0"/>
              <a:t>Direct traffic to any Internet-facing HTTP/S endpoint </a:t>
            </a:r>
          </a:p>
          <a:p>
            <a:pPr lvl="1"/>
            <a:r>
              <a:rPr lang="en-US" sz="2000" dirty="0"/>
              <a:t>contosoeast.eastus.azure.com</a:t>
            </a:r>
          </a:p>
          <a:p>
            <a:pPr lvl="1"/>
            <a:r>
              <a:rPr lang="en-US" sz="2000" dirty="0"/>
              <a:t>contosowest.westus.azure.com</a:t>
            </a:r>
          </a:p>
          <a:p>
            <a:pPr lvl="1"/>
            <a:r>
              <a:rPr lang="en-US" sz="2000" dirty="0"/>
              <a:t>host1.contoso.com</a:t>
            </a:r>
          </a:p>
          <a:p>
            <a:r>
              <a:rPr lang="en-US" sz="2400" dirty="0"/>
              <a:t>Built in HTTP, HTTPS, or TCP Health Probes for High Availability</a:t>
            </a:r>
          </a:p>
        </p:txBody>
      </p:sp>
      <p:sp>
        <p:nvSpPr>
          <p:cNvPr id="3" name="Text Placeholder 2">
            <a:extLst>
              <a:ext uri="{FF2B5EF4-FFF2-40B4-BE49-F238E27FC236}">
                <a16:creationId xmlns:a16="http://schemas.microsoft.com/office/drawing/2014/main" id="{211B56F3-975D-44FA-ADD9-C669A8D36590}"/>
              </a:ext>
            </a:extLst>
          </p:cNvPr>
          <p:cNvSpPr>
            <a:spLocks noGrp="1"/>
          </p:cNvSpPr>
          <p:nvPr>
            <p:ph type="body" sz="quarter" idx="10"/>
          </p:nvPr>
        </p:nvSpPr>
        <p:spPr/>
        <p:txBody>
          <a:bodyPr/>
          <a:lstStyle/>
          <a:p>
            <a:r>
              <a:rPr lang="en-US" dirty="0"/>
              <a:t>DNS Based Traffic Distribution</a:t>
            </a:r>
          </a:p>
        </p:txBody>
      </p:sp>
      <p:sp>
        <p:nvSpPr>
          <p:cNvPr id="4" name="Title 3">
            <a:extLst>
              <a:ext uri="{FF2B5EF4-FFF2-40B4-BE49-F238E27FC236}">
                <a16:creationId xmlns:a16="http://schemas.microsoft.com/office/drawing/2014/main" id="{3A459B87-00A4-482E-8939-F9FE3DFECBCA}"/>
              </a:ext>
            </a:extLst>
          </p:cNvPr>
          <p:cNvSpPr>
            <a:spLocks noGrp="1"/>
          </p:cNvSpPr>
          <p:nvPr>
            <p:ph type="title"/>
          </p:nvPr>
        </p:nvSpPr>
        <p:spPr/>
        <p:txBody>
          <a:bodyPr/>
          <a:lstStyle/>
          <a:p>
            <a:r>
              <a:rPr lang="en-US" dirty="0"/>
              <a:t>Traffic Manager  </a:t>
            </a:r>
          </a:p>
        </p:txBody>
      </p:sp>
      <p:pic>
        <p:nvPicPr>
          <p:cNvPr id="34" name="Picture 33">
            <a:extLst>
              <a:ext uri="{FF2B5EF4-FFF2-40B4-BE49-F238E27FC236}">
                <a16:creationId xmlns:a16="http://schemas.microsoft.com/office/drawing/2014/main" id="{26AB12B3-EA34-452E-A669-7B0D6930C3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3638" y="2668369"/>
            <a:ext cx="2872513" cy="2872513"/>
          </a:xfrm>
          <a:prstGeom prst="rect">
            <a:avLst/>
          </a:prstGeom>
        </p:spPr>
      </p:pic>
    </p:spTree>
    <p:extLst>
      <p:ext uri="{BB962C8B-B14F-4D97-AF65-F5344CB8AC3E}">
        <p14:creationId xmlns:p14="http://schemas.microsoft.com/office/powerpoint/2010/main" val="856483700"/>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sp>
        <p:nvSpPr>
          <p:cNvPr id="5" name="Rectangle 4"/>
          <p:cNvSpPr/>
          <p:nvPr/>
        </p:nvSpPr>
        <p:spPr bwMode="auto">
          <a:xfrm>
            <a:off x="2899345" y="4542246"/>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6" name="Picture 5"/>
          <p:cNvPicPr>
            <a:picLocks noChangeAspect="1"/>
          </p:cNvPicPr>
          <p:nvPr/>
        </p:nvPicPr>
        <p:blipFill>
          <a:blip r:embed="rId3"/>
          <a:stretch>
            <a:fillRect/>
          </a:stretch>
        </p:blipFill>
        <p:spPr>
          <a:xfrm>
            <a:off x="3180532" y="5149590"/>
            <a:ext cx="611593" cy="488718"/>
          </a:xfrm>
          <a:prstGeom prst="rect">
            <a:avLst/>
          </a:prstGeom>
        </p:spPr>
      </p:pic>
      <p:pic>
        <p:nvPicPr>
          <p:cNvPr id="7" name="Picture 6"/>
          <p:cNvPicPr>
            <a:picLocks noChangeAspect="1"/>
          </p:cNvPicPr>
          <p:nvPr/>
        </p:nvPicPr>
        <p:blipFill>
          <a:blip r:embed="rId3"/>
          <a:stretch>
            <a:fillRect/>
          </a:stretch>
        </p:blipFill>
        <p:spPr>
          <a:xfrm>
            <a:off x="4204253" y="5160152"/>
            <a:ext cx="611593" cy="488718"/>
          </a:xfrm>
          <a:prstGeom prst="rect">
            <a:avLst/>
          </a:prstGeom>
        </p:spPr>
      </p:pic>
      <p:sp>
        <p:nvSpPr>
          <p:cNvPr id="8" name="Rectangle 7"/>
          <p:cNvSpPr/>
          <p:nvPr/>
        </p:nvSpPr>
        <p:spPr bwMode="auto">
          <a:xfrm>
            <a:off x="3109347" y="5663368"/>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9" name="Rectangle 8"/>
          <p:cNvSpPr/>
          <p:nvPr/>
        </p:nvSpPr>
        <p:spPr bwMode="auto">
          <a:xfrm>
            <a:off x="4122620" y="5671243"/>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1" name="Rectangle 10"/>
          <p:cNvSpPr/>
          <p:nvPr/>
        </p:nvSpPr>
        <p:spPr bwMode="auto">
          <a:xfrm>
            <a:off x="7024729" y="4556428"/>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12" name="Picture 11"/>
          <p:cNvPicPr>
            <a:picLocks noChangeAspect="1"/>
          </p:cNvPicPr>
          <p:nvPr/>
        </p:nvPicPr>
        <p:blipFill>
          <a:blip r:embed="rId3"/>
          <a:stretch>
            <a:fillRect/>
          </a:stretch>
        </p:blipFill>
        <p:spPr>
          <a:xfrm>
            <a:off x="7292253" y="5196737"/>
            <a:ext cx="611593" cy="488718"/>
          </a:xfrm>
          <a:prstGeom prst="rect">
            <a:avLst/>
          </a:prstGeom>
        </p:spPr>
      </p:pic>
      <p:pic>
        <p:nvPicPr>
          <p:cNvPr id="13" name="Picture 12"/>
          <p:cNvPicPr>
            <a:picLocks noChangeAspect="1"/>
          </p:cNvPicPr>
          <p:nvPr/>
        </p:nvPicPr>
        <p:blipFill>
          <a:blip r:embed="rId3"/>
          <a:stretch>
            <a:fillRect/>
          </a:stretch>
        </p:blipFill>
        <p:spPr>
          <a:xfrm>
            <a:off x="8311580" y="5169509"/>
            <a:ext cx="611593" cy="488718"/>
          </a:xfrm>
          <a:prstGeom prst="rect">
            <a:avLst/>
          </a:prstGeom>
        </p:spPr>
      </p:pic>
      <p:sp>
        <p:nvSpPr>
          <p:cNvPr id="14" name="Rectangle 13"/>
          <p:cNvSpPr/>
          <p:nvPr/>
        </p:nvSpPr>
        <p:spPr bwMode="auto">
          <a:xfrm>
            <a:off x="7234731" y="5677549"/>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15" name="Rectangle 14"/>
          <p:cNvSpPr/>
          <p:nvPr/>
        </p:nvSpPr>
        <p:spPr bwMode="auto">
          <a:xfrm>
            <a:off x="8248004" y="5685424"/>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7" name="Rectangle 16"/>
          <p:cNvSpPr/>
          <p:nvPr/>
        </p:nvSpPr>
        <p:spPr bwMode="auto">
          <a:xfrm>
            <a:off x="2689810" y="4184568"/>
            <a:ext cx="26731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p:nvSpPr>
        <p:spPr bwMode="auto">
          <a:xfrm>
            <a:off x="3337754" y="6237791"/>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West US</a:t>
            </a:r>
          </a:p>
        </p:txBody>
      </p:sp>
      <p:sp>
        <p:nvSpPr>
          <p:cNvPr id="19" name="Rectangle 18"/>
          <p:cNvSpPr/>
          <p:nvPr/>
        </p:nvSpPr>
        <p:spPr bwMode="auto">
          <a:xfrm>
            <a:off x="6769028" y="4198749"/>
            <a:ext cx="26944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20" name="Rectangle 19"/>
          <p:cNvSpPr/>
          <p:nvPr/>
        </p:nvSpPr>
        <p:spPr bwMode="auto">
          <a:xfrm>
            <a:off x="7457048" y="6261265"/>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East US</a:t>
            </a:r>
          </a:p>
        </p:txBody>
      </p:sp>
      <p:sp>
        <p:nvSpPr>
          <p:cNvPr id="21" name="Rectangle 20"/>
          <p:cNvSpPr/>
          <p:nvPr/>
        </p:nvSpPr>
        <p:spPr bwMode="auto">
          <a:xfrm>
            <a:off x="2689811" y="4217092"/>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contosowest.westus.azure.com</a:t>
            </a:r>
          </a:p>
        </p:txBody>
      </p:sp>
      <p:sp>
        <p:nvSpPr>
          <p:cNvPr id="22" name="Rectangle 21"/>
          <p:cNvSpPr/>
          <p:nvPr/>
        </p:nvSpPr>
        <p:spPr bwMode="auto">
          <a:xfrm>
            <a:off x="6756356" y="4240431"/>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contosoeast.eastus.azure.com</a:t>
            </a:r>
          </a:p>
        </p:txBody>
      </p:sp>
      <p:pic>
        <p:nvPicPr>
          <p:cNvPr id="23" name="Picture 22"/>
          <p:cNvPicPr>
            <a:picLocks noChangeAspect="1"/>
          </p:cNvPicPr>
          <p:nvPr/>
        </p:nvPicPr>
        <p:blipFill>
          <a:blip r:embed="rId4"/>
          <a:stretch>
            <a:fillRect/>
          </a:stretch>
        </p:blipFill>
        <p:spPr>
          <a:xfrm>
            <a:off x="5775719" y="2660800"/>
            <a:ext cx="545563" cy="557052"/>
          </a:xfrm>
          <a:prstGeom prst="rect">
            <a:avLst/>
          </a:prstGeom>
        </p:spPr>
      </p:pic>
      <p:sp>
        <p:nvSpPr>
          <p:cNvPr id="24" name="Rectangle 23"/>
          <p:cNvSpPr/>
          <p:nvPr/>
        </p:nvSpPr>
        <p:spPr bwMode="auto">
          <a:xfrm>
            <a:off x="4694607" y="2231926"/>
            <a:ext cx="2866281"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contosotm.trafficmanager.net</a:t>
            </a:r>
          </a:p>
        </p:txBody>
      </p:sp>
      <p:pic>
        <p:nvPicPr>
          <p:cNvPr id="25" name="Picture 24"/>
          <p:cNvPicPr>
            <a:picLocks noChangeAspect="1"/>
          </p:cNvPicPr>
          <p:nvPr/>
        </p:nvPicPr>
        <p:blipFill>
          <a:blip r:embed="rId5"/>
          <a:stretch>
            <a:fillRect/>
          </a:stretch>
        </p:blipFill>
        <p:spPr>
          <a:xfrm>
            <a:off x="912393" y="2676648"/>
            <a:ext cx="516093" cy="541205"/>
          </a:xfrm>
          <a:prstGeom prst="rect">
            <a:avLst/>
          </a:prstGeom>
        </p:spPr>
      </p:pic>
      <p:sp>
        <p:nvSpPr>
          <p:cNvPr id="26" name="Rectangle 25"/>
          <p:cNvSpPr/>
          <p:nvPr/>
        </p:nvSpPr>
        <p:spPr bwMode="auto">
          <a:xfrm>
            <a:off x="1628031" y="2483695"/>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www.contoso.com</a:t>
            </a:r>
          </a:p>
        </p:txBody>
      </p:sp>
      <p:sp>
        <p:nvSpPr>
          <p:cNvPr id="27" name="Rectangle 26"/>
          <p:cNvSpPr/>
          <p:nvPr/>
        </p:nvSpPr>
        <p:spPr bwMode="auto">
          <a:xfrm>
            <a:off x="654672" y="2229293"/>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Location Portland, OR</a:t>
            </a:r>
          </a:p>
        </p:txBody>
      </p:sp>
      <p:cxnSp>
        <p:nvCxnSpPr>
          <p:cNvPr id="28" name="Straight Arrow Connector 27"/>
          <p:cNvCxnSpPr/>
          <p:nvPr/>
        </p:nvCxnSpPr>
        <p:spPr>
          <a:xfrm>
            <a:off x="1692748" y="2800329"/>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686752" y="3219280"/>
            <a:ext cx="3962083"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1624586" y="2877192"/>
            <a:ext cx="4258124"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Response with IP for contosowest.cloudapp.net</a:t>
            </a:r>
          </a:p>
        </p:txBody>
      </p:sp>
      <p:pic>
        <p:nvPicPr>
          <p:cNvPr id="31" name="Picture 30"/>
          <p:cNvPicPr>
            <a:picLocks noChangeAspect="1"/>
          </p:cNvPicPr>
          <p:nvPr/>
        </p:nvPicPr>
        <p:blipFill>
          <a:blip r:embed="rId6"/>
          <a:stretch>
            <a:fillRect/>
          </a:stretch>
        </p:blipFill>
        <p:spPr>
          <a:xfrm>
            <a:off x="3702781" y="3854822"/>
            <a:ext cx="513725" cy="343337"/>
          </a:xfrm>
          <a:prstGeom prst="rect">
            <a:avLst/>
          </a:prstGeom>
        </p:spPr>
      </p:pic>
      <p:pic>
        <p:nvPicPr>
          <p:cNvPr id="32" name="Picture 31"/>
          <p:cNvPicPr>
            <a:picLocks noChangeAspect="1"/>
          </p:cNvPicPr>
          <p:nvPr/>
        </p:nvPicPr>
        <p:blipFill>
          <a:blip r:embed="rId6"/>
          <a:stretch>
            <a:fillRect/>
          </a:stretch>
        </p:blipFill>
        <p:spPr>
          <a:xfrm>
            <a:off x="7840192" y="3847811"/>
            <a:ext cx="513725" cy="343337"/>
          </a:xfrm>
          <a:prstGeom prst="rect">
            <a:avLst/>
          </a:prstGeom>
        </p:spPr>
      </p:pic>
      <p:cxnSp>
        <p:nvCxnSpPr>
          <p:cNvPr id="33" name="Straight Arrow Connector 32"/>
          <p:cNvCxnSpPr>
            <a:stCxn id="25" idx="2"/>
            <a:endCxn id="31" idx="0"/>
          </p:cNvCxnSpPr>
          <p:nvPr/>
        </p:nvCxnSpPr>
        <p:spPr>
          <a:xfrm>
            <a:off x="1170438" y="3217852"/>
            <a:ext cx="2789204"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2"/>
            <a:endCxn id="31" idx="0"/>
          </p:cNvCxnSpPr>
          <p:nvPr/>
        </p:nvCxnSpPr>
        <p:spPr>
          <a:xfrm flipH="1">
            <a:off x="3959644" y="3217852"/>
            <a:ext cx="2088857"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32" idx="0"/>
          </p:cNvCxnSpPr>
          <p:nvPr/>
        </p:nvCxnSpPr>
        <p:spPr>
          <a:xfrm>
            <a:off x="6126200" y="3217850"/>
            <a:ext cx="1970855" cy="6299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71542" y="3458855"/>
            <a:ext cx="220785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chemeClr val="accent6">
                    <a:alpha val="99000"/>
                  </a:schemeClr>
                </a:solidFill>
                <a:latin typeface="Segoe UI" panose="020B0502040204020203" pitchFamily="34" charset="0"/>
              </a:rPr>
              <a:t>Health Probes</a:t>
            </a:r>
          </a:p>
        </p:txBody>
      </p:sp>
      <p:sp>
        <p:nvSpPr>
          <p:cNvPr id="37" name="Rectangle 36"/>
          <p:cNvSpPr/>
          <p:nvPr/>
        </p:nvSpPr>
        <p:spPr bwMode="auto">
          <a:xfrm>
            <a:off x="6365590" y="2798607"/>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Traffic Manager Calculates Hops… </a:t>
            </a:r>
          </a:p>
        </p:txBody>
      </p:sp>
      <p:sp>
        <p:nvSpPr>
          <p:cNvPr id="3" name="Rectangle 2">
            <a:extLst>
              <a:ext uri="{FF2B5EF4-FFF2-40B4-BE49-F238E27FC236}">
                <a16:creationId xmlns:a16="http://schemas.microsoft.com/office/drawing/2014/main" id="{D94C6D5A-4607-4521-AD8B-3ACF864536E0}"/>
              </a:ext>
            </a:extLst>
          </p:cNvPr>
          <p:cNvSpPr/>
          <p:nvPr/>
        </p:nvSpPr>
        <p:spPr>
          <a:xfrm>
            <a:off x="573952" y="1250281"/>
            <a:ext cx="11104495" cy="830891"/>
          </a:xfrm>
          <a:prstGeom prst="rect">
            <a:avLst/>
          </a:prstGeom>
        </p:spPr>
        <p:txBody>
          <a:bodyPr wrap="square">
            <a:spAutoFit/>
          </a:bodyPr>
          <a:lstStyle/>
          <a:p>
            <a:r>
              <a:rPr lang="en-US" sz="2400" dirty="0">
                <a:solidFill>
                  <a:srgbClr val="0070C0"/>
                </a:solidFill>
              </a:rPr>
              <a:t>Traffic Manager determines fastest route for the client and returns IP for the appropriate endpoint.</a:t>
            </a:r>
          </a:p>
        </p:txBody>
      </p:sp>
    </p:spTree>
    <p:extLst>
      <p:ext uri="{BB962C8B-B14F-4D97-AF65-F5344CB8AC3E}">
        <p14:creationId xmlns:p14="http://schemas.microsoft.com/office/powerpoint/2010/main" val="16175944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solidFill>
                  <a:schemeClr val="bg1"/>
                </a:solidFill>
              </a:rPr>
              <a:t>Lift n’ Shift</a:t>
            </a:r>
          </a:p>
        </p:txBody>
      </p:sp>
      <p:sp>
        <p:nvSpPr>
          <p:cNvPr id="3" name="Title 2"/>
          <p:cNvSpPr>
            <a:spLocks noGrp="1"/>
          </p:cNvSpPr>
          <p:nvPr>
            <p:ph type="title"/>
          </p:nvPr>
        </p:nvSpPr>
        <p:spPr/>
        <p:txBody>
          <a:bodyPr/>
          <a:lstStyle/>
          <a:p>
            <a:r>
              <a:rPr lang="en-US" dirty="0">
                <a:solidFill>
                  <a:schemeClr val="bg1"/>
                </a:solidFill>
              </a:rPr>
              <a:t>Contoso Ads Scenario</a:t>
            </a:r>
          </a:p>
        </p:txBody>
      </p:sp>
      <p:pic>
        <p:nvPicPr>
          <p:cNvPr id="4" name="Picture 3"/>
          <p:cNvPicPr>
            <a:picLocks noChangeAspect="1"/>
          </p:cNvPicPr>
          <p:nvPr/>
        </p:nvPicPr>
        <p:blipFill>
          <a:blip r:embed="rId3"/>
          <a:stretch>
            <a:fillRect/>
          </a:stretch>
        </p:blipFill>
        <p:spPr>
          <a:xfrm>
            <a:off x="1866738" y="1270748"/>
            <a:ext cx="8138668" cy="5515252"/>
          </a:xfrm>
          <a:prstGeom prst="rect">
            <a:avLst/>
          </a:prstGeom>
        </p:spPr>
      </p:pic>
      <p:pic>
        <p:nvPicPr>
          <p:cNvPr id="5" name="Picture 4"/>
          <p:cNvPicPr>
            <a:picLocks noChangeAspect="1"/>
          </p:cNvPicPr>
          <p:nvPr/>
        </p:nvPicPr>
        <p:blipFill>
          <a:blip r:embed="rId4"/>
          <a:stretch>
            <a:fillRect/>
          </a:stretch>
        </p:blipFill>
        <p:spPr>
          <a:xfrm>
            <a:off x="6767000" y="1961536"/>
            <a:ext cx="3054596" cy="4824464"/>
          </a:xfrm>
          <a:prstGeom prst="rect">
            <a:avLst/>
          </a:prstGeom>
        </p:spPr>
      </p:pic>
    </p:spTree>
    <p:extLst>
      <p:ext uri="{BB962C8B-B14F-4D97-AF65-F5344CB8AC3E}">
        <p14:creationId xmlns:p14="http://schemas.microsoft.com/office/powerpoint/2010/main" val="3599509839"/>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Weighted</a:t>
            </a:r>
          </a:p>
        </p:txBody>
      </p:sp>
      <p:sp>
        <p:nvSpPr>
          <p:cNvPr id="4" name="Text Placeholder 2"/>
          <p:cNvSpPr>
            <a:spLocks noGrp="1"/>
          </p:cNvSpPr>
          <p:nvPr>
            <p:ph type="body" sz="quarter" idx="4294967295"/>
          </p:nvPr>
        </p:nvSpPr>
        <p:spPr>
          <a:xfrm>
            <a:off x="595652" y="1210525"/>
            <a:ext cx="11096171" cy="876188"/>
          </a:xfrm>
          <a:prstGeom prst="rect">
            <a:avLst/>
          </a:prstGeom>
          <a:solidFill>
            <a:schemeClr val="bg1"/>
          </a:solidFill>
        </p:spPr>
        <p:txBody>
          <a:bodyPr lIns="186497" tIns="186497" rIns="186497" bIns="186497">
            <a:normAutofit fontScale="85000" lnSpcReduction="20000"/>
          </a:bodyPr>
          <a:lstStyle/>
          <a:p>
            <a:pPr marL="0" indent="0">
              <a:buNone/>
            </a:pPr>
            <a:r>
              <a:rPr lang="en-US" sz="2400" dirty="0">
                <a:solidFill>
                  <a:srgbClr val="0070C0"/>
                </a:solidFill>
              </a:rPr>
              <a:t>Traffic Manager returns IPs in a round robin fashion regardless of client location. Can configure weights on specific endpoints.</a:t>
            </a:r>
          </a:p>
        </p:txBody>
      </p:sp>
      <p:sp>
        <p:nvSpPr>
          <p:cNvPr id="5" name="Rectangle 4"/>
          <p:cNvSpPr/>
          <p:nvPr/>
        </p:nvSpPr>
        <p:spPr bwMode="auto">
          <a:xfrm>
            <a:off x="2850910" y="4602804"/>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6" name="Picture 5"/>
          <p:cNvPicPr>
            <a:picLocks noChangeAspect="1"/>
          </p:cNvPicPr>
          <p:nvPr/>
        </p:nvPicPr>
        <p:blipFill>
          <a:blip r:embed="rId3"/>
          <a:stretch>
            <a:fillRect/>
          </a:stretch>
        </p:blipFill>
        <p:spPr>
          <a:xfrm>
            <a:off x="3132096" y="5210147"/>
            <a:ext cx="611593" cy="488718"/>
          </a:xfrm>
          <a:prstGeom prst="rect">
            <a:avLst/>
          </a:prstGeom>
        </p:spPr>
      </p:pic>
      <p:pic>
        <p:nvPicPr>
          <p:cNvPr id="7" name="Picture 6"/>
          <p:cNvPicPr>
            <a:picLocks noChangeAspect="1"/>
          </p:cNvPicPr>
          <p:nvPr/>
        </p:nvPicPr>
        <p:blipFill>
          <a:blip r:embed="rId3"/>
          <a:stretch>
            <a:fillRect/>
          </a:stretch>
        </p:blipFill>
        <p:spPr>
          <a:xfrm>
            <a:off x="4155818" y="5220709"/>
            <a:ext cx="611593" cy="488718"/>
          </a:xfrm>
          <a:prstGeom prst="rect">
            <a:avLst/>
          </a:prstGeom>
        </p:spPr>
      </p:pic>
      <p:sp>
        <p:nvSpPr>
          <p:cNvPr id="8" name="Rectangle 7"/>
          <p:cNvSpPr/>
          <p:nvPr/>
        </p:nvSpPr>
        <p:spPr bwMode="auto">
          <a:xfrm>
            <a:off x="3060911" y="5723925"/>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9" name="Rectangle 8"/>
          <p:cNvSpPr/>
          <p:nvPr/>
        </p:nvSpPr>
        <p:spPr bwMode="auto">
          <a:xfrm>
            <a:off x="4074185" y="5731800"/>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1" name="Rectangle 10"/>
          <p:cNvSpPr/>
          <p:nvPr/>
        </p:nvSpPr>
        <p:spPr bwMode="auto">
          <a:xfrm>
            <a:off x="6870608" y="4616985"/>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12" name="Picture 11"/>
          <p:cNvPicPr>
            <a:picLocks noChangeAspect="1"/>
          </p:cNvPicPr>
          <p:nvPr/>
        </p:nvPicPr>
        <p:blipFill>
          <a:blip r:embed="rId3"/>
          <a:stretch>
            <a:fillRect/>
          </a:stretch>
        </p:blipFill>
        <p:spPr>
          <a:xfrm>
            <a:off x="7138132" y="5257294"/>
            <a:ext cx="611593" cy="488718"/>
          </a:xfrm>
          <a:prstGeom prst="rect">
            <a:avLst/>
          </a:prstGeom>
        </p:spPr>
      </p:pic>
      <p:pic>
        <p:nvPicPr>
          <p:cNvPr id="13" name="Picture 12"/>
          <p:cNvPicPr>
            <a:picLocks noChangeAspect="1"/>
          </p:cNvPicPr>
          <p:nvPr/>
        </p:nvPicPr>
        <p:blipFill>
          <a:blip r:embed="rId3"/>
          <a:stretch>
            <a:fillRect/>
          </a:stretch>
        </p:blipFill>
        <p:spPr>
          <a:xfrm>
            <a:off x="8157458" y="5230067"/>
            <a:ext cx="611593" cy="488718"/>
          </a:xfrm>
          <a:prstGeom prst="rect">
            <a:avLst/>
          </a:prstGeom>
        </p:spPr>
      </p:pic>
      <p:sp>
        <p:nvSpPr>
          <p:cNvPr id="14" name="Rectangle 13"/>
          <p:cNvSpPr/>
          <p:nvPr/>
        </p:nvSpPr>
        <p:spPr bwMode="auto">
          <a:xfrm>
            <a:off x="7080609" y="5738106"/>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15" name="Rectangle 14"/>
          <p:cNvSpPr/>
          <p:nvPr/>
        </p:nvSpPr>
        <p:spPr bwMode="auto">
          <a:xfrm>
            <a:off x="8093883" y="5745981"/>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7" name="Rectangle 16"/>
          <p:cNvSpPr/>
          <p:nvPr/>
        </p:nvSpPr>
        <p:spPr bwMode="auto">
          <a:xfrm>
            <a:off x="2641375" y="4245126"/>
            <a:ext cx="26731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p:nvSpPr>
        <p:spPr bwMode="auto">
          <a:xfrm>
            <a:off x="3289319" y="6298349"/>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West US</a:t>
            </a:r>
          </a:p>
        </p:txBody>
      </p:sp>
      <p:sp>
        <p:nvSpPr>
          <p:cNvPr id="19" name="Rectangle 18"/>
          <p:cNvSpPr/>
          <p:nvPr/>
        </p:nvSpPr>
        <p:spPr bwMode="auto">
          <a:xfrm>
            <a:off x="6614905" y="4259307"/>
            <a:ext cx="26944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20" name="Rectangle 19"/>
          <p:cNvSpPr/>
          <p:nvPr/>
        </p:nvSpPr>
        <p:spPr bwMode="auto">
          <a:xfrm>
            <a:off x="7302926" y="6321823"/>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East US</a:t>
            </a:r>
          </a:p>
        </p:txBody>
      </p:sp>
      <p:sp>
        <p:nvSpPr>
          <p:cNvPr id="21" name="Rectangle 20"/>
          <p:cNvSpPr/>
          <p:nvPr/>
        </p:nvSpPr>
        <p:spPr bwMode="auto">
          <a:xfrm>
            <a:off x="2641375" y="4277650"/>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contosowest.westus.azure.com</a:t>
            </a:r>
          </a:p>
        </p:txBody>
      </p:sp>
      <p:sp>
        <p:nvSpPr>
          <p:cNvPr id="22" name="Rectangle 21"/>
          <p:cNvSpPr/>
          <p:nvPr/>
        </p:nvSpPr>
        <p:spPr bwMode="auto">
          <a:xfrm>
            <a:off x="6639536" y="4346085"/>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contosoeast.eastus.azure.com</a:t>
            </a:r>
          </a:p>
        </p:txBody>
      </p:sp>
      <p:pic>
        <p:nvPicPr>
          <p:cNvPr id="23" name="Picture 22"/>
          <p:cNvPicPr>
            <a:picLocks noChangeAspect="1"/>
          </p:cNvPicPr>
          <p:nvPr/>
        </p:nvPicPr>
        <p:blipFill>
          <a:blip r:embed="rId4"/>
          <a:stretch>
            <a:fillRect/>
          </a:stretch>
        </p:blipFill>
        <p:spPr>
          <a:xfrm>
            <a:off x="5727283" y="2721357"/>
            <a:ext cx="545563" cy="557052"/>
          </a:xfrm>
          <a:prstGeom prst="rect">
            <a:avLst/>
          </a:prstGeom>
        </p:spPr>
      </p:pic>
      <p:sp>
        <p:nvSpPr>
          <p:cNvPr id="24" name="Rectangle 23"/>
          <p:cNvSpPr/>
          <p:nvPr/>
        </p:nvSpPr>
        <p:spPr bwMode="auto">
          <a:xfrm>
            <a:off x="4646171" y="2292483"/>
            <a:ext cx="2866281"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contosotm.trafficmanager.net</a:t>
            </a:r>
          </a:p>
        </p:txBody>
      </p:sp>
      <p:pic>
        <p:nvPicPr>
          <p:cNvPr id="25" name="Picture 24"/>
          <p:cNvPicPr>
            <a:picLocks noChangeAspect="1"/>
          </p:cNvPicPr>
          <p:nvPr/>
        </p:nvPicPr>
        <p:blipFill>
          <a:blip r:embed="rId5"/>
          <a:stretch>
            <a:fillRect/>
          </a:stretch>
        </p:blipFill>
        <p:spPr>
          <a:xfrm>
            <a:off x="863957" y="2737205"/>
            <a:ext cx="516093" cy="541205"/>
          </a:xfrm>
          <a:prstGeom prst="rect">
            <a:avLst/>
          </a:prstGeom>
        </p:spPr>
      </p:pic>
      <p:sp>
        <p:nvSpPr>
          <p:cNvPr id="26" name="Rectangle 25"/>
          <p:cNvSpPr/>
          <p:nvPr/>
        </p:nvSpPr>
        <p:spPr bwMode="auto">
          <a:xfrm>
            <a:off x="1579595" y="2544252"/>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www.contoso.com</a:t>
            </a:r>
          </a:p>
        </p:txBody>
      </p:sp>
      <p:sp>
        <p:nvSpPr>
          <p:cNvPr id="27" name="Rectangle 26"/>
          <p:cNvSpPr/>
          <p:nvPr/>
        </p:nvSpPr>
        <p:spPr bwMode="auto">
          <a:xfrm>
            <a:off x="606238" y="2289850"/>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Location Portland, OR</a:t>
            </a:r>
          </a:p>
        </p:txBody>
      </p:sp>
      <p:cxnSp>
        <p:nvCxnSpPr>
          <p:cNvPr id="28" name="Straight Arrow Connector 27"/>
          <p:cNvCxnSpPr/>
          <p:nvPr/>
        </p:nvCxnSpPr>
        <p:spPr>
          <a:xfrm>
            <a:off x="1644313" y="2860886"/>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638317" y="3279839"/>
            <a:ext cx="3962083"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1317127" y="2937749"/>
            <a:ext cx="4696695"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Response with IP for contosoeast.eastus.azure.com</a:t>
            </a:r>
          </a:p>
        </p:txBody>
      </p:sp>
      <p:pic>
        <p:nvPicPr>
          <p:cNvPr id="31" name="Picture 30"/>
          <p:cNvPicPr>
            <a:picLocks noChangeAspect="1"/>
          </p:cNvPicPr>
          <p:nvPr/>
        </p:nvPicPr>
        <p:blipFill>
          <a:blip r:embed="rId6"/>
          <a:stretch>
            <a:fillRect/>
          </a:stretch>
        </p:blipFill>
        <p:spPr>
          <a:xfrm>
            <a:off x="3654345" y="3915379"/>
            <a:ext cx="513725" cy="343337"/>
          </a:xfrm>
          <a:prstGeom prst="rect">
            <a:avLst/>
          </a:prstGeom>
        </p:spPr>
      </p:pic>
      <p:pic>
        <p:nvPicPr>
          <p:cNvPr id="32" name="Picture 31"/>
          <p:cNvPicPr>
            <a:picLocks noChangeAspect="1"/>
          </p:cNvPicPr>
          <p:nvPr/>
        </p:nvPicPr>
        <p:blipFill>
          <a:blip r:embed="rId6"/>
          <a:stretch>
            <a:fillRect/>
          </a:stretch>
        </p:blipFill>
        <p:spPr>
          <a:xfrm>
            <a:off x="7686070" y="3908368"/>
            <a:ext cx="513725" cy="343337"/>
          </a:xfrm>
          <a:prstGeom prst="rect">
            <a:avLst/>
          </a:prstGeom>
        </p:spPr>
      </p:pic>
      <p:cxnSp>
        <p:nvCxnSpPr>
          <p:cNvPr id="33" name="Straight Arrow Connector 32"/>
          <p:cNvCxnSpPr>
            <a:stCxn id="25" idx="2"/>
            <a:endCxn id="32" idx="0"/>
          </p:cNvCxnSpPr>
          <p:nvPr/>
        </p:nvCxnSpPr>
        <p:spPr>
          <a:xfrm>
            <a:off x="1122004" y="3278408"/>
            <a:ext cx="6820929" cy="6299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2"/>
            <a:endCxn id="31" idx="0"/>
          </p:cNvCxnSpPr>
          <p:nvPr/>
        </p:nvCxnSpPr>
        <p:spPr>
          <a:xfrm flipH="1">
            <a:off x="3911208" y="3278409"/>
            <a:ext cx="2088857"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endCxn id="32" idx="0"/>
          </p:cNvCxnSpPr>
          <p:nvPr/>
        </p:nvCxnSpPr>
        <p:spPr>
          <a:xfrm>
            <a:off x="6077764" y="3278408"/>
            <a:ext cx="1865169" cy="6299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955637" y="3405417"/>
            <a:ext cx="220785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chemeClr val="accent6">
                    <a:alpha val="99000"/>
                  </a:schemeClr>
                </a:solidFill>
                <a:latin typeface="Segoe UI" panose="020B0502040204020203" pitchFamily="34" charset="0"/>
              </a:rPr>
              <a:t>Health Probes</a:t>
            </a:r>
          </a:p>
        </p:txBody>
      </p:sp>
      <p:sp>
        <p:nvSpPr>
          <p:cNvPr id="37" name="Rectangle 36"/>
          <p:cNvSpPr/>
          <p:nvPr/>
        </p:nvSpPr>
        <p:spPr bwMode="auto">
          <a:xfrm>
            <a:off x="6317156" y="2747121"/>
            <a:ext cx="3670323" cy="54232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Traffic Manager Returns the Next IP</a:t>
            </a:r>
          </a:p>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Could be West or East</a:t>
            </a:r>
          </a:p>
        </p:txBody>
      </p:sp>
    </p:spTree>
    <p:extLst>
      <p:ext uri="{BB962C8B-B14F-4D97-AF65-F5344CB8AC3E}">
        <p14:creationId xmlns:p14="http://schemas.microsoft.com/office/powerpoint/2010/main" val="41604518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30" grpId="0"/>
      <p:bldP spid="3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Priority</a:t>
            </a:r>
          </a:p>
        </p:txBody>
      </p:sp>
      <p:sp>
        <p:nvSpPr>
          <p:cNvPr id="4" name="Text Placeholder 2"/>
          <p:cNvSpPr>
            <a:spLocks noGrp="1"/>
          </p:cNvSpPr>
          <p:nvPr>
            <p:ph type="body" sz="quarter" idx="4294967295"/>
          </p:nvPr>
        </p:nvSpPr>
        <p:spPr>
          <a:xfrm>
            <a:off x="344864" y="1087443"/>
            <a:ext cx="11884096" cy="986694"/>
          </a:xfrm>
          <a:prstGeom prst="rect">
            <a:avLst/>
          </a:prstGeom>
          <a:noFill/>
        </p:spPr>
        <p:txBody>
          <a:bodyPr lIns="186497" tIns="186497" rIns="186497" bIns="186497">
            <a:normAutofit/>
          </a:bodyPr>
          <a:lstStyle/>
          <a:p>
            <a:pPr marL="0" indent="0">
              <a:spcAft>
                <a:spcPts val="600"/>
              </a:spcAft>
              <a:buNone/>
            </a:pPr>
            <a:r>
              <a:rPr lang="en-US" sz="1800" dirty="0">
                <a:solidFill>
                  <a:srgbClr val="0070C0"/>
                </a:solidFill>
              </a:rPr>
              <a:t>Traffic Manager always returns the IP address of the primary endpoint unless it fails a health check. </a:t>
            </a:r>
            <a:r>
              <a:rPr lang="en-US" sz="1800" b="1" dirty="0">
                <a:solidFill>
                  <a:srgbClr val="0070C0"/>
                </a:solidFill>
              </a:rPr>
              <a:t>Often used as an Active/Passive configuration</a:t>
            </a:r>
            <a:r>
              <a:rPr lang="en-US" sz="1800" dirty="0">
                <a:solidFill>
                  <a:srgbClr val="0070C0"/>
                </a:solidFill>
              </a:rPr>
              <a:t>.</a:t>
            </a:r>
            <a:endParaRPr lang="en-US" sz="1800" b="1" dirty="0">
              <a:solidFill>
                <a:srgbClr val="0070C0"/>
              </a:solidFill>
            </a:endParaRPr>
          </a:p>
        </p:txBody>
      </p:sp>
      <p:sp>
        <p:nvSpPr>
          <p:cNvPr id="5" name="Rectangle 4"/>
          <p:cNvSpPr/>
          <p:nvPr/>
        </p:nvSpPr>
        <p:spPr bwMode="auto">
          <a:xfrm>
            <a:off x="2864976" y="4505074"/>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6" name="Picture 5"/>
          <p:cNvPicPr>
            <a:picLocks noChangeAspect="1"/>
          </p:cNvPicPr>
          <p:nvPr/>
        </p:nvPicPr>
        <p:blipFill>
          <a:blip r:embed="rId3"/>
          <a:stretch>
            <a:fillRect/>
          </a:stretch>
        </p:blipFill>
        <p:spPr>
          <a:xfrm>
            <a:off x="3146164" y="5112418"/>
            <a:ext cx="611593" cy="488718"/>
          </a:xfrm>
          <a:prstGeom prst="rect">
            <a:avLst/>
          </a:prstGeom>
        </p:spPr>
      </p:pic>
      <p:pic>
        <p:nvPicPr>
          <p:cNvPr id="7" name="Picture 6"/>
          <p:cNvPicPr>
            <a:picLocks noChangeAspect="1"/>
          </p:cNvPicPr>
          <p:nvPr/>
        </p:nvPicPr>
        <p:blipFill>
          <a:blip r:embed="rId3"/>
          <a:stretch>
            <a:fillRect/>
          </a:stretch>
        </p:blipFill>
        <p:spPr>
          <a:xfrm>
            <a:off x="4169884" y="5122979"/>
            <a:ext cx="611593" cy="488718"/>
          </a:xfrm>
          <a:prstGeom prst="rect">
            <a:avLst/>
          </a:prstGeom>
        </p:spPr>
      </p:pic>
      <p:sp>
        <p:nvSpPr>
          <p:cNvPr id="8" name="Rectangle 7"/>
          <p:cNvSpPr/>
          <p:nvPr/>
        </p:nvSpPr>
        <p:spPr bwMode="auto">
          <a:xfrm>
            <a:off x="3074978" y="5626196"/>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9" name="Rectangle 8"/>
          <p:cNvSpPr/>
          <p:nvPr/>
        </p:nvSpPr>
        <p:spPr bwMode="auto">
          <a:xfrm>
            <a:off x="4088251" y="5634071"/>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1" name="Rectangle 10"/>
          <p:cNvSpPr/>
          <p:nvPr/>
        </p:nvSpPr>
        <p:spPr bwMode="auto">
          <a:xfrm>
            <a:off x="7350921" y="4519255"/>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12" name="Picture 11"/>
          <p:cNvPicPr>
            <a:picLocks noChangeAspect="1"/>
          </p:cNvPicPr>
          <p:nvPr/>
        </p:nvPicPr>
        <p:blipFill>
          <a:blip r:embed="rId3"/>
          <a:stretch>
            <a:fillRect/>
          </a:stretch>
        </p:blipFill>
        <p:spPr>
          <a:xfrm>
            <a:off x="7618446" y="5159566"/>
            <a:ext cx="611593" cy="488718"/>
          </a:xfrm>
          <a:prstGeom prst="rect">
            <a:avLst/>
          </a:prstGeom>
        </p:spPr>
      </p:pic>
      <p:pic>
        <p:nvPicPr>
          <p:cNvPr id="13" name="Picture 12"/>
          <p:cNvPicPr>
            <a:picLocks noChangeAspect="1"/>
          </p:cNvPicPr>
          <p:nvPr/>
        </p:nvPicPr>
        <p:blipFill>
          <a:blip r:embed="rId3"/>
          <a:stretch>
            <a:fillRect/>
          </a:stretch>
        </p:blipFill>
        <p:spPr>
          <a:xfrm>
            <a:off x="8637773" y="5132337"/>
            <a:ext cx="611593" cy="488718"/>
          </a:xfrm>
          <a:prstGeom prst="rect">
            <a:avLst/>
          </a:prstGeom>
        </p:spPr>
      </p:pic>
      <p:sp>
        <p:nvSpPr>
          <p:cNvPr id="14" name="Rectangle 13"/>
          <p:cNvSpPr/>
          <p:nvPr/>
        </p:nvSpPr>
        <p:spPr bwMode="auto">
          <a:xfrm>
            <a:off x="7560923" y="5640377"/>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15" name="Rectangle 14"/>
          <p:cNvSpPr/>
          <p:nvPr/>
        </p:nvSpPr>
        <p:spPr bwMode="auto">
          <a:xfrm>
            <a:off x="8574196" y="5648252"/>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7" name="Rectangle 16"/>
          <p:cNvSpPr/>
          <p:nvPr/>
        </p:nvSpPr>
        <p:spPr bwMode="auto">
          <a:xfrm>
            <a:off x="2655441" y="4147396"/>
            <a:ext cx="26731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p:nvSpPr>
        <p:spPr bwMode="auto">
          <a:xfrm>
            <a:off x="3303386" y="6200619"/>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West US</a:t>
            </a:r>
          </a:p>
        </p:txBody>
      </p:sp>
      <p:sp>
        <p:nvSpPr>
          <p:cNvPr id="19" name="Rectangle 18"/>
          <p:cNvSpPr/>
          <p:nvPr/>
        </p:nvSpPr>
        <p:spPr bwMode="auto">
          <a:xfrm>
            <a:off x="7095219" y="4161577"/>
            <a:ext cx="26944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20" name="Rectangle 19"/>
          <p:cNvSpPr/>
          <p:nvPr/>
        </p:nvSpPr>
        <p:spPr bwMode="auto">
          <a:xfrm>
            <a:off x="7783241" y="6224093"/>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East US</a:t>
            </a:r>
          </a:p>
        </p:txBody>
      </p:sp>
      <p:sp>
        <p:nvSpPr>
          <p:cNvPr id="21" name="Rectangle 20"/>
          <p:cNvSpPr/>
          <p:nvPr/>
        </p:nvSpPr>
        <p:spPr bwMode="auto">
          <a:xfrm>
            <a:off x="2655442" y="4179921"/>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contosowest.westus.azure.com</a:t>
            </a:r>
          </a:p>
        </p:txBody>
      </p:sp>
      <p:sp>
        <p:nvSpPr>
          <p:cNvPr id="22" name="Rectangle 21"/>
          <p:cNvSpPr/>
          <p:nvPr/>
        </p:nvSpPr>
        <p:spPr bwMode="auto">
          <a:xfrm>
            <a:off x="7082549" y="4203259"/>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contosoeast.eastus.azure.com</a:t>
            </a:r>
          </a:p>
        </p:txBody>
      </p:sp>
      <p:pic>
        <p:nvPicPr>
          <p:cNvPr id="23" name="Picture 22"/>
          <p:cNvPicPr>
            <a:picLocks noChangeAspect="1"/>
          </p:cNvPicPr>
          <p:nvPr/>
        </p:nvPicPr>
        <p:blipFill>
          <a:blip r:embed="rId4"/>
          <a:stretch>
            <a:fillRect/>
          </a:stretch>
        </p:blipFill>
        <p:spPr>
          <a:xfrm>
            <a:off x="5741351" y="2623628"/>
            <a:ext cx="545563" cy="557052"/>
          </a:xfrm>
          <a:prstGeom prst="rect">
            <a:avLst/>
          </a:prstGeom>
        </p:spPr>
      </p:pic>
      <p:sp>
        <p:nvSpPr>
          <p:cNvPr id="24" name="Rectangle 23"/>
          <p:cNvSpPr/>
          <p:nvPr/>
        </p:nvSpPr>
        <p:spPr bwMode="auto">
          <a:xfrm>
            <a:off x="4660238" y="2194754"/>
            <a:ext cx="2866281"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contosotm.trafficmanager.net</a:t>
            </a:r>
          </a:p>
        </p:txBody>
      </p:sp>
      <p:pic>
        <p:nvPicPr>
          <p:cNvPr id="25" name="Picture 24"/>
          <p:cNvPicPr>
            <a:picLocks noChangeAspect="1"/>
          </p:cNvPicPr>
          <p:nvPr/>
        </p:nvPicPr>
        <p:blipFill>
          <a:blip r:embed="rId5"/>
          <a:stretch>
            <a:fillRect/>
          </a:stretch>
        </p:blipFill>
        <p:spPr>
          <a:xfrm>
            <a:off x="878024" y="2639475"/>
            <a:ext cx="516093" cy="541205"/>
          </a:xfrm>
          <a:prstGeom prst="rect">
            <a:avLst/>
          </a:prstGeom>
        </p:spPr>
      </p:pic>
      <p:sp>
        <p:nvSpPr>
          <p:cNvPr id="26" name="Rectangle 25"/>
          <p:cNvSpPr/>
          <p:nvPr/>
        </p:nvSpPr>
        <p:spPr bwMode="auto">
          <a:xfrm>
            <a:off x="1593663" y="2446523"/>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www.contoso.com</a:t>
            </a:r>
          </a:p>
        </p:txBody>
      </p:sp>
      <p:sp>
        <p:nvSpPr>
          <p:cNvPr id="27" name="Rectangle 26"/>
          <p:cNvSpPr/>
          <p:nvPr/>
        </p:nvSpPr>
        <p:spPr bwMode="auto">
          <a:xfrm>
            <a:off x="620304" y="2192121"/>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ALL Requests</a:t>
            </a:r>
          </a:p>
        </p:txBody>
      </p:sp>
      <p:cxnSp>
        <p:nvCxnSpPr>
          <p:cNvPr id="28" name="Straight Arrow Connector 27"/>
          <p:cNvCxnSpPr/>
          <p:nvPr/>
        </p:nvCxnSpPr>
        <p:spPr>
          <a:xfrm>
            <a:off x="1658379" y="2763157"/>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652384" y="3182109"/>
            <a:ext cx="3962083"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1590217" y="2856008"/>
            <a:ext cx="4258124"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Response with IP for contosowest.westus.azure.com</a:t>
            </a:r>
          </a:p>
        </p:txBody>
      </p:sp>
      <p:pic>
        <p:nvPicPr>
          <p:cNvPr id="31" name="Picture 30"/>
          <p:cNvPicPr>
            <a:picLocks noChangeAspect="1"/>
          </p:cNvPicPr>
          <p:nvPr/>
        </p:nvPicPr>
        <p:blipFill>
          <a:blip r:embed="rId6"/>
          <a:stretch>
            <a:fillRect/>
          </a:stretch>
        </p:blipFill>
        <p:spPr>
          <a:xfrm>
            <a:off x="3668412" y="3817650"/>
            <a:ext cx="513725" cy="343337"/>
          </a:xfrm>
          <a:prstGeom prst="rect">
            <a:avLst/>
          </a:prstGeom>
        </p:spPr>
      </p:pic>
      <p:pic>
        <p:nvPicPr>
          <p:cNvPr id="32" name="Picture 31"/>
          <p:cNvPicPr>
            <a:picLocks noChangeAspect="1"/>
          </p:cNvPicPr>
          <p:nvPr/>
        </p:nvPicPr>
        <p:blipFill>
          <a:blip r:embed="rId6"/>
          <a:stretch>
            <a:fillRect/>
          </a:stretch>
        </p:blipFill>
        <p:spPr>
          <a:xfrm>
            <a:off x="8166384" y="3810639"/>
            <a:ext cx="513725" cy="343337"/>
          </a:xfrm>
          <a:prstGeom prst="rect">
            <a:avLst/>
          </a:prstGeom>
        </p:spPr>
      </p:pic>
      <p:cxnSp>
        <p:nvCxnSpPr>
          <p:cNvPr id="33" name="Straight Arrow Connector 32"/>
          <p:cNvCxnSpPr>
            <a:stCxn id="25" idx="2"/>
            <a:endCxn id="31" idx="0"/>
          </p:cNvCxnSpPr>
          <p:nvPr/>
        </p:nvCxnSpPr>
        <p:spPr>
          <a:xfrm>
            <a:off x="1136070" y="3180681"/>
            <a:ext cx="2789204"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2"/>
            <a:endCxn id="31" idx="0"/>
          </p:cNvCxnSpPr>
          <p:nvPr/>
        </p:nvCxnSpPr>
        <p:spPr>
          <a:xfrm flipH="1">
            <a:off x="3925275" y="3180681"/>
            <a:ext cx="2088857"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91830" y="3180679"/>
            <a:ext cx="2409114" cy="6299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37174" y="3421682"/>
            <a:ext cx="220785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chemeClr val="accent6">
                    <a:alpha val="99000"/>
                  </a:schemeClr>
                </a:solidFill>
                <a:latin typeface="Segoe UI" panose="020B0502040204020203" pitchFamily="34" charset="0"/>
              </a:rPr>
              <a:t>Health Probes</a:t>
            </a:r>
          </a:p>
        </p:txBody>
      </p:sp>
      <p:sp>
        <p:nvSpPr>
          <p:cNvPr id="37" name="TextBox 36"/>
          <p:cNvSpPr txBox="1"/>
          <p:nvPr/>
        </p:nvSpPr>
        <p:spPr>
          <a:xfrm>
            <a:off x="3330934" y="4421156"/>
            <a:ext cx="1188681" cy="1987933"/>
          </a:xfrm>
          <a:prstGeom prst="rect">
            <a:avLst/>
          </a:prstGeom>
          <a:noFill/>
        </p:spPr>
        <p:txBody>
          <a:bodyPr wrap="square" lIns="0" tIns="0" rIns="0" bIns="0" rtlCol="0">
            <a:spAutoFit/>
          </a:bodyPr>
          <a:lstStyle/>
          <a:p>
            <a:pPr>
              <a:lnSpc>
                <a:spcPct val="90000"/>
              </a:lnSpc>
              <a:spcBef>
                <a:spcPct val="20000"/>
              </a:spcBef>
              <a:buSzPct val="80000"/>
            </a:pPr>
            <a:r>
              <a:rPr lang="en-US" sz="14074" b="1" dirty="0">
                <a:solidFill>
                  <a:srgbClr val="FF0000"/>
                </a:solidFill>
                <a:latin typeface="Segoe UI" panose="020B0502040204020203" pitchFamily="34" charset="0"/>
              </a:rPr>
              <a:t>X</a:t>
            </a:r>
          </a:p>
        </p:txBody>
      </p:sp>
      <p:pic>
        <p:nvPicPr>
          <p:cNvPr id="38" name="Picture 37"/>
          <p:cNvPicPr>
            <a:picLocks noChangeAspect="1"/>
          </p:cNvPicPr>
          <p:nvPr/>
        </p:nvPicPr>
        <p:blipFill>
          <a:blip r:embed="rId5"/>
          <a:stretch>
            <a:fillRect/>
          </a:stretch>
        </p:blipFill>
        <p:spPr>
          <a:xfrm>
            <a:off x="10634146" y="2657971"/>
            <a:ext cx="516093" cy="541205"/>
          </a:xfrm>
          <a:prstGeom prst="rect">
            <a:avLst/>
          </a:prstGeom>
        </p:spPr>
      </p:pic>
      <p:sp>
        <p:nvSpPr>
          <p:cNvPr id="39" name="Rectangle 38"/>
          <p:cNvSpPr/>
          <p:nvPr/>
        </p:nvSpPr>
        <p:spPr bwMode="auto">
          <a:xfrm>
            <a:off x="9789641" y="2204174"/>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ALL Requests</a:t>
            </a:r>
          </a:p>
        </p:txBody>
      </p:sp>
      <p:sp>
        <p:nvSpPr>
          <p:cNvPr id="40" name="Rectangle 39"/>
          <p:cNvSpPr/>
          <p:nvPr/>
        </p:nvSpPr>
        <p:spPr bwMode="auto">
          <a:xfrm>
            <a:off x="8223063" y="2450202"/>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contoso.com</a:t>
            </a:r>
          </a:p>
        </p:txBody>
      </p:sp>
      <p:cxnSp>
        <p:nvCxnSpPr>
          <p:cNvPr id="41" name="Straight Arrow Connector 40"/>
          <p:cNvCxnSpPr/>
          <p:nvPr/>
        </p:nvCxnSpPr>
        <p:spPr>
          <a:xfrm flipH="1" flipV="1">
            <a:off x="6395806" y="2788657"/>
            <a:ext cx="3979603" cy="21786"/>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424063" y="3180679"/>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6371882" y="2856008"/>
            <a:ext cx="4258124"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Response with IP for contosoeast.eastus.azure.com</a:t>
            </a:r>
          </a:p>
        </p:txBody>
      </p:sp>
      <p:cxnSp>
        <p:nvCxnSpPr>
          <p:cNvPr id="44" name="Straight Arrow Connector 43"/>
          <p:cNvCxnSpPr>
            <a:stCxn id="38" idx="2"/>
            <a:endCxn id="32" idx="0"/>
          </p:cNvCxnSpPr>
          <p:nvPr/>
        </p:nvCxnSpPr>
        <p:spPr>
          <a:xfrm flipH="1">
            <a:off x="8423246" y="3199175"/>
            <a:ext cx="2468946" cy="611462"/>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5633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27"/>
                                        </p:tgtEl>
                                      </p:cBhvr>
                                    </p:animEffect>
                                    <p:set>
                                      <p:cBhvr>
                                        <p:cTn id="31" dur="1" fill="hold">
                                          <p:stCondLst>
                                            <p:cond delay="499"/>
                                          </p:stCondLst>
                                        </p:cTn>
                                        <p:tgtEl>
                                          <p:spTgt spid="27"/>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par>
                                <p:cTn id="35" presetID="10" presetClass="exit" presetSubtype="0" fill="hold" grpId="1" nodeType="withEffect">
                                  <p:stCondLst>
                                    <p:cond delay="0"/>
                                  </p:stCondLst>
                                  <p:childTnLst>
                                    <p:animEffect transition="out" filter="fade">
                                      <p:cBhvr>
                                        <p:cTn id="36" dur="500"/>
                                        <p:tgtEl>
                                          <p:spTgt spid="26"/>
                                        </p:tgtEl>
                                      </p:cBhvr>
                                    </p:animEffect>
                                    <p:set>
                                      <p:cBhvr>
                                        <p:cTn id="37" dur="1" fill="hold">
                                          <p:stCondLst>
                                            <p:cond delay="499"/>
                                          </p:stCondLst>
                                        </p:cTn>
                                        <p:tgtEl>
                                          <p:spTgt spid="26"/>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28"/>
                                        </p:tgtEl>
                                      </p:cBhvr>
                                    </p:animEffect>
                                    <p:set>
                                      <p:cBhvr>
                                        <p:cTn id="40" dur="1" fill="hold">
                                          <p:stCondLst>
                                            <p:cond delay="499"/>
                                          </p:stCondLst>
                                        </p:cTn>
                                        <p:tgtEl>
                                          <p:spTgt spid="28"/>
                                        </p:tgtEl>
                                        <p:attrNameLst>
                                          <p:attrName>style.visibility</p:attrName>
                                        </p:attrNameLst>
                                      </p:cBhvr>
                                      <p:to>
                                        <p:strVal val="hidden"/>
                                      </p:to>
                                    </p:set>
                                  </p:childTnLst>
                                </p:cTn>
                              </p:par>
                              <p:par>
                                <p:cTn id="41" presetID="10" presetClass="exit" presetSubtype="0" fill="hold" grpId="1" nodeType="withEffect">
                                  <p:stCondLst>
                                    <p:cond delay="0"/>
                                  </p:stCondLst>
                                  <p:childTnLst>
                                    <p:animEffect transition="out" filter="fade">
                                      <p:cBhvr>
                                        <p:cTn id="42" dur="500"/>
                                        <p:tgtEl>
                                          <p:spTgt spid="30"/>
                                        </p:tgtEl>
                                      </p:cBhvr>
                                    </p:animEffect>
                                    <p:set>
                                      <p:cBhvr>
                                        <p:cTn id="43" dur="1" fill="hold">
                                          <p:stCondLst>
                                            <p:cond delay="499"/>
                                          </p:stCondLst>
                                        </p:cTn>
                                        <p:tgtEl>
                                          <p:spTgt spid="30"/>
                                        </p:tgtEl>
                                        <p:attrNameLst>
                                          <p:attrName>style.visibility</p:attrName>
                                        </p:attrNameLst>
                                      </p:cBhvr>
                                      <p:to>
                                        <p:strVal val="hidden"/>
                                      </p:to>
                                    </p:set>
                                  </p:childTnLst>
                                </p:cTn>
                              </p:par>
                              <p:par>
                                <p:cTn id="44" presetID="10" presetClass="exit" presetSubtype="0" fill="hold" nodeType="withEffect">
                                  <p:stCondLst>
                                    <p:cond delay="0"/>
                                  </p:stCondLst>
                                  <p:childTnLst>
                                    <p:animEffect transition="out" filter="fade">
                                      <p:cBhvr>
                                        <p:cTn id="45" dur="500"/>
                                        <p:tgtEl>
                                          <p:spTgt spid="29"/>
                                        </p:tgtEl>
                                      </p:cBhvr>
                                    </p:animEffect>
                                    <p:set>
                                      <p:cBhvr>
                                        <p:cTn id="46" dur="1" fill="hold">
                                          <p:stCondLst>
                                            <p:cond delay="499"/>
                                          </p:stCondLst>
                                        </p:cTn>
                                        <p:tgtEl>
                                          <p:spTgt spid="29"/>
                                        </p:tgtEl>
                                        <p:attrNameLst>
                                          <p:attrName>style.visibility</p:attrName>
                                        </p:attrNameLst>
                                      </p:cBhvr>
                                      <p:to>
                                        <p:strVal val="hidden"/>
                                      </p:to>
                                    </p:set>
                                  </p:childTnLst>
                                </p:cTn>
                              </p:par>
                              <p:par>
                                <p:cTn id="47" presetID="10" presetClass="exit" presetSubtype="0" fill="hold" nodeType="withEffect">
                                  <p:stCondLst>
                                    <p:cond delay="0"/>
                                  </p:stCondLst>
                                  <p:childTnLst>
                                    <p:animEffect transition="out" filter="fade">
                                      <p:cBhvr>
                                        <p:cTn id="48" dur="500"/>
                                        <p:tgtEl>
                                          <p:spTgt spid="33"/>
                                        </p:tgtEl>
                                      </p:cBhvr>
                                    </p:animEffect>
                                    <p:set>
                                      <p:cBhvr>
                                        <p:cTn id="49" dur="1" fill="hold">
                                          <p:stCondLst>
                                            <p:cond delay="499"/>
                                          </p:stCondLst>
                                        </p:cTn>
                                        <p:tgtEl>
                                          <p:spTgt spid="33"/>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38"/>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39"/>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41"/>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4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4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43"/>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30" grpId="0"/>
      <p:bldP spid="30" grpId="1"/>
      <p:bldP spid="37" grpId="0"/>
      <p:bldP spid="39" grpId="0"/>
      <p:bldP spid="40" grpId="0"/>
      <p:bldP spid="4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a:t>
            </a:r>
          </a:p>
        </p:txBody>
      </p:sp>
      <p:sp>
        <p:nvSpPr>
          <p:cNvPr id="4" name="Text Placeholder 2"/>
          <p:cNvSpPr>
            <a:spLocks noGrp="1"/>
          </p:cNvSpPr>
          <p:nvPr>
            <p:ph type="body" sz="quarter" idx="4294967295"/>
          </p:nvPr>
        </p:nvSpPr>
        <p:spPr>
          <a:xfrm>
            <a:off x="619785" y="1154917"/>
            <a:ext cx="10457115" cy="860315"/>
          </a:xfrm>
          <a:prstGeom prst="rect">
            <a:avLst/>
          </a:prstGeom>
          <a:noFill/>
        </p:spPr>
        <p:txBody>
          <a:bodyPr lIns="186497" tIns="186497" rIns="186497" bIns="186497">
            <a:normAutofit fontScale="62500" lnSpcReduction="20000"/>
          </a:bodyPr>
          <a:lstStyle/>
          <a:p>
            <a:pPr marL="0" indent="0">
              <a:buNone/>
            </a:pPr>
            <a:r>
              <a:rPr lang="en-US" sz="2856" dirty="0">
                <a:solidFill>
                  <a:srgbClr val="0070C0"/>
                </a:solidFill>
              </a:rPr>
              <a:t>Users are directed to specific endpoints (Azure, External or Nested) based on which geographic location their DNS query originates from. </a:t>
            </a:r>
          </a:p>
        </p:txBody>
      </p:sp>
      <p:sp>
        <p:nvSpPr>
          <p:cNvPr id="5" name="Rectangle 4"/>
          <p:cNvSpPr/>
          <p:nvPr/>
        </p:nvSpPr>
        <p:spPr bwMode="auto">
          <a:xfrm>
            <a:off x="2864976" y="4505074"/>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6" name="Picture 5"/>
          <p:cNvPicPr>
            <a:picLocks noChangeAspect="1"/>
          </p:cNvPicPr>
          <p:nvPr/>
        </p:nvPicPr>
        <p:blipFill>
          <a:blip r:embed="rId3"/>
          <a:stretch>
            <a:fillRect/>
          </a:stretch>
        </p:blipFill>
        <p:spPr>
          <a:xfrm>
            <a:off x="3146164" y="5112418"/>
            <a:ext cx="611593" cy="488718"/>
          </a:xfrm>
          <a:prstGeom prst="rect">
            <a:avLst/>
          </a:prstGeom>
        </p:spPr>
      </p:pic>
      <p:pic>
        <p:nvPicPr>
          <p:cNvPr id="7" name="Picture 6"/>
          <p:cNvPicPr>
            <a:picLocks noChangeAspect="1"/>
          </p:cNvPicPr>
          <p:nvPr/>
        </p:nvPicPr>
        <p:blipFill>
          <a:blip r:embed="rId3"/>
          <a:stretch>
            <a:fillRect/>
          </a:stretch>
        </p:blipFill>
        <p:spPr>
          <a:xfrm>
            <a:off x="4169884" y="5122979"/>
            <a:ext cx="611593" cy="488718"/>
          </a:xfrm>
          <a:prstGeom prst="rect">
            <a:avLst/>
          </a:prstGeom>
        </p:spPr>
      </p:pic>
      <p:sp>
        <p:nvSpPr>
          <p:cNvPr id="8" name="Rectangle 7"/>
          <p:cNvSpPr/>
          <p:nvPr/>
        </p:nvSpPr>
        <p:spPr bwMode="auto">
          <a:xfrm>
            <a:off x="3074978" y="5626196"/>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9" name="Rectangle 8"/>
          <p:cNvSpPr/>
          <p:nvPr/>
        </p:nvSpPr>
        <p:spPr bwMode="auto">
          <a:xfrm>
            <a:off x="4088251" y="5634071"/>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1" name="Rectangle 10"/>
          <p:cNvSpPr/>
          <p:nvPr/>
        </p:nvSpPr>
        <p:spPr bwMode="auto">
          <a:xfrm>
            <a:off x="7350921" y="4519255"/>
            <a:ext cx="2195196" cy="1703409"/>
          </a:xfrm>
          <a:prstGeom prst="rect">
            <a:avLst/>
          </a:prstGeom>
          <a:solidFill>
            <a:schemeClr val="bg1"/>
          </a:solid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pic>
        <p:nvPicPr>
          <p:cNvPr id="12" name="Picture 11"/>
          <p:cNvPicPr>
            <a:picLocks noChangeAspect="1"/>
          </p:cNvPicPr>
          <p:nvPr/>
        </p:nvPicPr>
        <p:blipFill>
          <a:blip r:embed="rId3"/>
          <a:stretch>
            <a:fillRect/>
          </a:stretch>
        </p:blipFill>
        <p:spPr>
          <a:xfrm>
            <a:off x="7618446" y="5159566"/>
            <a:ext cx="611593" cy="488718"/>
          </a:xfrm>
          <a:prstGeom prst="rect">
            <a:avLst/>
          </a:prstGeom>
        </p:spPr>
      </p:pic>
      <p:pic>
        <p:nvPicPr>
          <p:cNvPr id="13" name="Picture 12"/>
          <p:cNvPicPr>
            <a:picLocks noChangeAspect="1"/>
          </p:cNvPicPr>
          <p:nvPr/>
        </p:nvPicPr>
        <p:blipFill>
          <a:blip r:embed="rId3"/>
          <a:stretch>
            <a:fillRect/>
          </a:stretch>
        </p:blipFill>
        <p:spPr>
          <a:xfrm>
            <a:off x="8637773" y="5132337"/>
            <a:ext cx="611593" cy="488718"/>
          </a:xfrm>
          <a:prstGeom prst="rect">
            <a:avLst/>
          </a:prstGeom>
        </p:spPr>
      </p:pic>
      <p:sp>
        <p:nvSpPr>
          <p:cNvPr id="14" name="Rectangle 13"/>
          <p:cNvSpPr/>
          <p:nvPr/>
        </p:nvSpPr>
        <p:spPr bwMode="auto">
          <a:xfrm>
            <a:off x="7560923" y="5640377"/>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IIS-VM-01</a:t>
            </a:r>
          </a:p>
        </p:txBody>
      </p:sp>
      <p:sp>
        <p:nvSpPr>
          <p:cNvPr id="15" name="Rectangle 14"/>
          <p:cNvSpPr/>
          <p:nvPr/>
        </p:nvSpPr>
        <p:spPr bwMode="auto">
          <a:xfrm>
            <a:off x="8574196" y="5648252"/>
            <a:ext cx="726639" cy="2825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non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dirty="0">
                <a:ln>
                  <a:solidFill>
                    <a:schemeClr val="bg1">
                      <a:alpha val="0"/>
                    </a:schemeClr>
                  </a:solidFill>
                </a:ln>
                <a:solidFill>
                  <a:schemeClr val="tx1">
                    <a:alpha val="99000"/>
                  </a:schemeClr>
                </a:solidFill>
                <a:latin typeface="Segoe UI" panose="020B0502040204020203" pitchFamily="34" charset="0"/>
              </a:rPr>
              <a:t>IIS-VM-02</a:t>
            </a:r>
          </a:p>
        </p:txBody>
      </p:sp>
      <p:sp>
        <p:nvSpPr>
          <p:cNvPr id="17" name="Rectangle 16"/>
          <p:cNvSpPr/>
          <p:nvPr/>
        </p:nvSpPr>
        <p:spPr bwMode="auto">
          <a:xfrm>
            <a:off x="2655441" y="4147396"/>
            <a:ext cx="26731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18" name="Rectangle 17"/>
          <p:cNvSpPr/>
          <p:nvPr/>
        </p:nvSpPr>
        <p:spPr bwMode="auto">
          <a:xfrm>
            <a:off x="3303386" y="6200619"/>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West US</a:t>
            </a:r>
          </a:p>
        </p:txBody>
      </p:sp>
      <p:sp>
        <p:nvSpPr>
          <p:cNvPr id="19" name="Rectangle 18"/>
          <p:cNvSpPr/>
          <p:nvPr/>
        </p:nvSpPr>
        <p:spPr bwMode="auto">
          <a:xfrm>
            <a:off x="7095219" y="4161577"/>
            <a:ext cx="2694422" cy="2412026"/>
          </a:xfrm>
          <a:prstGeom prst="rect">
            <a:avLst/>
          </a:prstGeom>
          <a:noFill/>
          <a:ln w="25400">
            <a:solidFill>
              <a:schemeClr val="accent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44" tIns="46622" rIns="93244" bIns="46622" numCol="1" rtlCol="0" anchor="ctr" anchorCtr="0" compatLnSpc="1">
            <a:prstTxWarp prst="textNoShape">
              <a:avLst/>
            </a:prstTxWarp>
          </a:bodyPr>
          <a:lstStyle/>
          <a:p>
            <a:pPr algn="ctr" defTabSz="932197" fontAlgn="base">
              <a:spcBef>
                <a:spcPct val="0"/>
              </a:spcBef>
              <a:spcAft>
                <a:spcPct val="0"/>
              </a:spcAft>
            </a:pPr>
            <a:endParaRPr lang="en-US" sz="2244" dirty="0">
              <a:gradFill>
                <a:gsLst>
                  <a:gs pos="0">
                    <a:srgbClr val="FFFFFF"/>
                  </a:gs>
                  <a:gs pos="100000">
                    <a:srgbClr val="FFFFFF"/>
                  </a:gs>
                </a:gsLst>
                <a:lin ang="5400000" scaled="0"/>
              </a:gradFill>
              <a:latin typeface="Segoe UI" panose="020B0502040204020203" pitchFamily="34" charset="0"/>
            </a:endParaRPr>
          </a:p>
        </p:txBody>
      </p:sp>
      <p:sp>
        <p:nvSpPr>
          <p:cNvPr id="20" name="Rectangle 19"/>
          <p:cNvSpPr/>
          <p:nvPr/>
        </p:nvSpPr>
        <p:spPr bwMode="auto">
          <a:xfrm>
            <a:off x="7783241" y="6224093"/>
            <a:ext cx="1243778" cy="35028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632" b="1" dirty="0">
                <a:ln>
                  <a:solidFill>
                    <a:schemeClr val="bg1">
                      <a:alpha val="0"/>
                    </a:schemeClr>
                  </a:solidFill>
                </a:ln>
                <a:solidFill>
                  <a:srgbClr val="0070C0">
                    <a:alpha val="99000"/>
                  </a:srgbClr>
                </a:solidFill>
                <a:latin typeface="Segoe UI" panose="020B0502040204020203" pitchFamily="34" charset="0"/>
              </a:rPr>
              <a:t>Japan East</a:t>
            </a:r>
          </a:p>
        </p:txBody>
      </p:sp>
      <p:sp>
        <p:nvSpPr>
          <p:cNvPr id="21" name="Rectangle 20"/>
          <p:cNvSpPr/>
          <p:nvPr/>
        </p:nvSpPr>
        <p:spPr bwMode="auto">
          <a:xfrm>
            <a:off x="2655442" y="4179921"/>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contosowest.westus.azure.com</a:t>
            </a:r>
          </a:p>
        </p:txBody>
      </p:sp>
      <p:sp>
        <p:nvSpPr>
          <p:cNvPr id="22" name="Rectangle 21"/>
          <p:cNvSpPr/>
          <p:nvPr/>
        </p:nvSpPr>
        <p:spPr bwMode="auto">
          <a:xfrm>
            <a:off x="7082549" y="4203259"/>
            <a:ext cx="2645158"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contosoje.japaneast.azure.com</a:t>
            </a:r>
          </a:p>
        </p:txBody>
      </p:sp>
      <p:pic>
        <p:nvPicPr>
          <p:cNvPr id="23" name="Picture 22"/>
          <p:cNvPicPr>
            <a:picLocks noChangeAspect="1"/>
          </p:cNvPicPr>
          <p:nvPr/>
        </p:nvPicPr>
        <p:blipFill>
          <a:blip r:embed="rId4"/>
          <a:stretch>
            <a:fillRect/>
          </a:stretch>
        </p:blipFill>
        <p:spPr>
          <a:xfrm>
            <a:off x="5741351" y="2623628"/>
            <a:ext cx="545563" cy="557052"/>
          </a:xfrm>
          <a:prstGeom prst="rect">
            <a:avLst/>
          </a:prstGeom>
        </p:spPr>
      </p:pic>
      <p:sp>
        <p:nvSpPr>
          <p:cNvPr id="24" name="Rectangle 23"/>
          <p:cNvSpPr/>
          <p:nvPr/>
        </p:nvSpPr>
        <p:spPr bwMode="auto">
          <a:xfrm>
            <a:off x="4660238" y="2194754"/>
            <a:ext cx="2866281"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contosotm.trafficmanager.net</a:t>
            </a:r>
          </a:p>
        </p:txBody>
      </p:sp>
      <p:pic>
        <p:nvPicPr>
          <p:cNvPr id="25" name="Picture 24"/>
          <p:cNvPicPr>
            <a:picLocks noChangeAspect="1"/>
          </p:cNvPicPr>
          <p:nvPr/>
        </p:nvPicPr>
        <p:blipFill>
          <a:blip r:embed="rId5"/>
          <a:stretch>
            <a:fillRect/>
          </a:stretch>
        </p:blipFill>
        <p:spPr>
          <a:xfrm>
            <a:off x="878024" y="2639475"/>
            <a:ext cx="516093" cy="541205"/>
          </a:xfrm>
          <a:prstGeom prst="rect">
            <a:avLst/>
          </a:prstGeom>
        </p:spPr>
      </p:pic>
      <p:sp>
        <p:nvSpPr>
          <p:cNvPr id="26" name="Rectangle 25"/>
          <p:cNvSpPr/>
          <p:nvPr/>
        </p:nvSpPr>
        <p:spPr bwMode="auto">
          <a:xfrm>
            <a:off x="1593663" y="2446523"/>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www.contoso.com</a:t>
            </a:r>
          </a:p>
        </p:txBody>
      </p:sp>
      <p:sp>
        <p:nvSpPr>
          <p:cNvPr id="27" name="Rectangle 26"/>
          <p:cNvSpPr/>
          <p:nvPr/>
        </p:nvSpPr>
        <p:spPr bwMode="auto">
          <a:xfrm>
            <a:off x="620304" y="2192121"/>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US Based Users</a:t>
            </a:r>
          </a:p>
        </p:txBody>
      </p:sp>
      <p:cxnSp>
        <p:nvCxnSpPr>
          <p:cNvPr id="28" name="Straight Arrow Connector 27"/>
          <p:cNvCxnSpPr/>
          <p:nvPr/>
        </p:nvCxnSpPr>
        <p:spPr>
          <a:xfrm>
            <a:off x="1658379" y="2763157"/>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652384" y="3182109"/>
            <a:ext cx="3962083"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bwMode="auto">
          <a:xfrm>
            <a:off x="1590217" y="2856008"/>
            <a:ext cx="4258124"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Response with IP for contosowest.westus.azure.com</a:t>
            </a:r>
          </a:p>
        </p:txBody>
      </p:sp>
      <p:pic>
        <p:nvPicPr>
          <p:cNvPr id="31" name="Picture 30"/>
          <p:cNvPicPr>
            <a:picLocks noChangeAspect="1"/>
          </p:cNvPicPr>
          <p:nvPr/>
        </p:nvPicPr>
        <p:blipFill>
          <a:blip r:embed="rId6"/>
          <a:stretch>
            <a:fillRect/>
          </a:stretch>
        </p:blipFill>
        <p:spPr>
          <a:xfrm>
            <a:off x="3668412" y="3817650"/>
            <a:ext cx="513725" cy="343337"/>
          </a:xfrm>
          <a:prstGeom prst="rect">
            <a:avLst/>
          </a:prstGeom>
        </p:spPr>
      </p:pic>
      <p:pic>
        <p:nvPicPr>
          <p:cNvPr id="32" name="Picture 31"/>
          <p:cNvPicPr>
            <a:picLocks noChangeAspect="1"/>
          </p:cNvPicPr>
          <p:nvPr/>
        </p:nvPicPr>
        <p:blipFill>
          <a:blip r:embed="rId6"/>
          <a:stretch>
            <a:fillRect/>
          </a:stretch>
        </p:blipFill>
        <p:spPr>
          <a:xfrm>
            <a:off x="8166384" y="3810639"/>
            <a:ext cx="513725" cy="343337"/>
          </a:xfrm>
          <a:prstGeom prst="rect">
            <a:avLst/>
          </a:prstGeom>
        </p:spPr>
      </p:pic>
      <p:cxnSp>
        <p:nvCxnSpPr>
          <p:cNvPr id="33" name="Straight Arrow Connector 32"/>
          <p:cNvCxnSpPr>
            <a:stCxn id="25" idx="2"/>
            <a:endCxn id="31" idx="0"/>
          </p:cNvCxnSpPr>
          <p:nvPr/>
        </p:nvCxnSpPr>
        <p:spPr>
          <a:xfrm>
            <a:off x="1136070" y="3180681"/>
            <a:ext cx="2789204"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23" idx="2"/>
            <a:endCxn id="31" idx="0"/>
          </p:cNvCxnSpPr>
          <p:nvPr/>
        </p:nvCxnSpPr>
        <p:spPr>
          <a:xfrm flipH="1">
            <a:off x="3925275" y="3180681"/>
            <a:ext cx="2088857" cy="63696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091830" y="3180679"/>
            <a:ext cx="2409114" cy="629958"/>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bwMode="auto">
          <a:xfrm>
            <a:off x="4837174" y="3421682"/>
            <a:ext cx="220785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algn="ctr" defTabSz="930829" fontAlgn="base">
              <a:spcBef>
                <a:spcPct val="0"/>
              </a:spcBef>
              <a:spcAft>
                <a:spcPct val="0"/>
              </a:spcAft>
            </a:pPr>
            <a:r>
              <a:rPr lang="en-US" sz="1428" b="1" dirty="0">
                <a:ln>
                  <a:solidFill>
                    <a:schemeClr val="bg1">
                      <a:alpha val="0"/>
                    </a:schemeClr>
                  </a:solidFill>
                </a:ln>
                <a:solidFill>
                  <a:schemeClr val="accent6">
                    <a:alpha val="99000"/>
                  </a:schemeClr>
                </a:solidFill>
                <a:latin typeface="Segoe UI" panose="020B0502040204020203" pitchFamily="34" charset="0"/>
              </a:rPr>
              <a:t>Health Probes</a:t>
            </a:r>
          </a:p>
        </p:txBody>
      </p:sp>
      <p:pic>
        <p:nvPicPr>
          <p:cNvPr id="38" name="Picture 37"/>
          <p:cNvPicPr>
            <a:picLocks noChangeAspect="1"/>
          </p:cNvPicPr>
          <p:nvPr/>
        </p:nvPicPr>
        <p:blipFill>
          <a:blip r:embed="rId5"/>
          <a:stretch>
            <a:fillRect/>
          </a:stretch>
        </p:blipFill>
        <p:spPr>
          <a:xfrm>
            <a:off x="10634146" y="2657971"/>
            <a:ext cx="516093" cy="541205"/>
          </a:xfrm>
          <a:prstGeom prst="rect">
            <a:avLst/>
          </a:prstGeom>
        </p:spPr>
      </p:pic>
      <p:sp>
        <p:nvSpPr>
          <p:cNvPr id="39" name="Rectangle 38"/>
          <p:cNvSpPr/>
          <p:nvPr/>
        </p:nvSpPr>
        <p:spPr bwMode="auto">
          <a:xfrm>
            <a:off x="9789641" y="2204174"/>
            <a:ext cx="2645158"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Japan Based Users</a:t>
            </a:r>
          </a:p>
        </p:txBody>
      </p:sp>
      <p:sp>
        <p:nvSpPr>
          <p:cNvPr id="40" name="Rectangle 39"/>
          <p:cNvSpPr/>
          <p:nvPr/>
        </p:nvSpPr>
        <p:spPr bwMode="auto">
          <a:xfrm>
            <a:off x="8223063" y="2450202"/>
            <a:ext cx="3670323" cy="31824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428" b="1" dirty="0">
                <a:ln>
                  <a:solidFill>
                    <a:schemeClr val="bg1">
                      <a:alpha val="0"/>
                    </a:schemeClr>
                  </a:solidFill>
                </a:ln>
                <a:solidFill>
                  <a:srgbClr val="0070C0">
                    <a:alpha val="99000"/>
                  </a:srgbClr>
                </a:solidFill>
                <a:latin typeface="Segoe UI" panose="020B0502040204020203" pitchFamily="34" charset="0"/>
              </a:rPr>
              <a:t>Request for www.contoso.com</a:t>
            </a:r>
          </a:p>
        </p:txBody>
      </p:sp>
      <p:cxnSp>
        <p:nvCxnSpPr>
          <p:cNvPr id="41" name="Straight Arrow Connector 40"/>
          <p:cNvCxnSpPr/>
          <p:nvPr/>
        </p:nvCxnSpPr>
        <p:spPr>
          <a:xfrm flipH="1" flipV="1">
            <a:off x="6395806" y="2788657"/>
            <a:ext cx="3979603" cy="21786"/>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6424063" y="3180679"/>
            <a:ext cx="3937217" cy="0"/>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bwMode="auto">
          <a:xfrm>
            <a:off x="6371882" y="2856008"/>
            <a:ext cx="4258124" cy="28626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46624" tIns="46622" rIns="46624" bIns="46622" numCol="1" rtlCol="0" anchor="ctr" anchorCtr="0" compatLnSpc="1">
            <a:prstTxWarp prst="textNoShape">
              <a:avLst/>
            </a:prstTxWarp>
            <a:spAutoFit/>
          </a:bodyPr>
          <a:lstStyle/>
          <a:p>
            <a:pPr defTabSz="930829" fontAlgn="base">
              <a:spcBef>
                <a:spcPct val="0"/>
              </a:spcBef>
              <a:spcAft>
                <a:spcPct val="0"/>
              </a:spcAft>
            </a:pPr>
            <a:r>
              <a:rPr lang="en-US" sz="1224" b="1" dirty="0">
                <a:ln>
                  <a:solidFill>
                    <a:schemeClr val="bg1">
                      <a:alpha val="0"/>
                    </a:schemeClr>
                  </a:solidFill>
                </a:ln>
                <a:solidFill>
                  <a:srgbClr val="0070C0">
                    <a:alpha val="99000"/>
                  </a:srgbClr>
                </a:solidFill>
                <a:latin typeface="Segoe UI" panose="020B0502040204020203" pitchFamily="34" charset="0"/>
              </a:rPr>
              <a:t>Response with IP for contosoje.japaneeast.azure.com</a:t>
            </a:r>
          </a:p>
        </p:txBody>
      </p:sp>
      <p:cxnSp>
        <p:nvCxnSpPr>
          <p:cNvPr id="44" name="Straight Arrow Connector 43"/>
          <p:cNvCxnSpPr>
            <a:stCxn id="38" idx="2"/>
            <a:endCxn id="32" idx="0"/>
          </p:cNvCxnSpPr>
          <p:nvPr/>
        </p:nvCxnSpPr>
        <p:spPr>
          <a:xfrm flipH="1">
            <a:off x="8423246" y="3199175"/>
            <a:ext cx="2468946" cy="611462"/>
          </a:xfrm>
          <a:prstGeom prst="straightConnector1">
            <a:avLst/>
          </a:prstGeom>
          <a:ln w="254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65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1" nodeType="clickEffect">
                                  <p:stCondLst>
                                    <p:cond delay="0"/>
                                  </p:stCondLst>
                                  <p:childTnLst>
                                    <p:animEffect transition="out" filter="fade">
                                      <p:cBhvr>
                                        <p:cTn id="26" dur="500"/>
                                        <p:tgtEl>
                                          <p:spTgt spid="27"/>
                                        </p:tgtEl>
                                      </p:cBhvr>
                                    </p:animEffect>
                                    <p:set>
                                      <p:cBhvr>
                                        <p:cTn id="27" dur="1" fill="hold">
                                          <p:stCondLst>
                                            <p:cond delay="499"/>
                                          </p:stCondLst>
                                        </p:cTn>
                                        <p:tgtEl>
                                          <p:spTgt spid="27"/>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5"/>
                                        </p:tgtEl>
                                      </p:cBhvr>
                                    </p:animEffect>
                                    <p:set>
                                      <p:cBhvr>
                                        <p:cTn id="30" dur="1" fill="hold">
                                          <p:stCondLst>
                                            <p:cond delay="499"/>
                                          </p:stCondLst>
                                        </p:cTn>
                                        <p:tgtEl>
                                          <p:spTgt spid="2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26"/>
                                        </p:tgtEl>
                                      </p:cBhvr>
                                    </p:animEffect>
                                    <p:set>
                                      <p:cBhvr>
                                        <p:cTn id="33" dur="1" fill="hold">
                                          <p:stCondLst>
                                            <p:cond delay="499"/>
                                          </p:stCondLst>
                                        </p:cTn>
                                        <p:tgtEl>
                                          <p:spTgt spid="26"/>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8"/>
                                        </p:tgtEl>
                                      </p:cBhvr>
                                    </p:animEffect>
                                    <p:set>
                                      <p:cBhvr>
                                        <p:cTn id="36" dur="1" fill="hold">
                                          <p:stCondLst>
                                            <p:cond delay="499"/>
                                          </p:stCondLst>
                                        </p:cTn>
                                        <p:tgtEl>
                                          <p:spTgt spid="28"/>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30"/>
                                        </p:tgtEl>
                                      </p:cBhvr>
                                    </p:animEffect>
                                    <p:set>
                                      <p:cBhvr>
                                        <p:cTn id="39" dur="1" fill="hold">
                                          <p:stCondLst>
                                            <p:cond delay="499"/>
                                          </p:stCondLst>
                                        </p:cTn>
                                        <p:tgtEl>
                                          <p:spTgt spid="30"/>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29"/>
                                        </p:tgtEl>
                                      </p:cBhvr>
                                    </p:animEffect>
                                    <p:set>
                                      <p:cBhvr>
                                        <p:cTn id="42" dur="1" fill="hold">
                                          <p:stCondLst>
                                            <p:cond delay="499"/>
                                          </p:stCondLst>
                                        </p:cTn>
                                        <p:tgtEl>
                                          <p:spTgt spid="29"/>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38"/>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40"/>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6" grpId="1"/>
      <p:bldP spid="27" grpId="0"/>
      <p:bldP spid="27" grpId="1"/>
      <p:bldP spid="30" grpId="0"/>
      <p:bldP spid="30" grpId="1"/>
      <p:bldP spid="39" grpId="0"/>
      <p:bldP spid="40" grpId="0"/>
      <p:bldP spid="4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sz="4000" dirty="0">
                <a:latin typeface="+mj-lt"/>
              </a:rPr>
              <a:t>Azure Networking</a:t>
            </a:r>
          </a:p>
        </p:txBody>
      </p:sp>
      <p:sp>
        <p:nvSpPr>
          <p:cNvPr id="3" name="Text Placeholder 2"/>
          <p:cNvSpPr>
            <a:spLocks noGrp="1"/>
          </p:cNvSpPr>
          <p:nvPr>
            <p:ph type="body" sz="quarter" idx="16"/>
          </p:nvPr>
        </p:nvSpPr>
        <p:spPr/>
        <p:txBody>
          <a:bodyPr/>
          <a:lstStyle/>
          <a:p>
            <a:r>
              <a:rPr lang="en-US" dirty="0">
                <a:latin typeface="+mj-lt"/>
              </a:rPr>
              <a:t>Demo</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3950" y="174203"/>
            <a:ext cx="1371790" cy="293856"/>
          </a:xfrm>
          <a:prstGeom prst="rect">
            <a:avLst/>
          </a:prstGeom>
        </p:spPr>
      </p:pic>
    </p:spTree>
    <p:extLst>
      <p:ext uri="{BB962C8B-B14F-4D97-AF65-F5344CB8AC3E}">
        <p14:creationId xmlns:p14="http://schemas.microsoft.com/office/powerpoint/2010/main" val="5408359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270D-CC65-4AF9-A99D-0F150B0B7645}"/>
              </a:ext>
            </a:extLst>
          </p:cNvPr>
          <p:cNvSpPr>
            <a:spLocks noGrp="1"/>
          </p:cNvSpPr>
          <p:nvPr>
            <p:ph type="body" sz="quarter" idx="15"/>
          </p:nvPr>
        </p:nvSpPr>
        <p:spPr/>
        <p:txBody>
          <a:bodyPr/>
          <a:lstStyle/>
          <a:p>
            <a:r>
              <a:rPr lang="en-US" dirty="0"/>
              <a:t>Automate and Scale</a:t>
            </a:r>
          </a:p>
        </p:txBody>
      </p:sp>
      <p:sp>
        <p:nvSpPr>
          <p:cNvPr id="3" name="Text Placeholder 2">
            <a:extLst>
              <a:ext uri="{FF2B5EF4-FFF2-40B4-BE49-F238E27FC236}">
                <a16:creationId xmlns:a16="http://schemas.microsoft.com/office/drawing/2014/main" id="{786D078D-AF9A-4C81-837C-D988C0988F55}"/>
              </a:ext>
            </a:extLst>
          </p:cNvPr>
          <p:cNvSpPr>
            <a:spLocks noGrp="1"/>
          </p:cNvSpPr>
          <p:nvPr>
            <p:ph type="body" sz="quarter" idx="16"/>
          </p:nvPr>
        </p:nvSpPr>
        <p:spPr/>
        <p:txBody>
          <a:bodyPr/>
          <a:lstStyle/>
          <a:p>
            <a:r>
              <a:rPr lang="en-US" dirty="0"/>
              <a:t>Introduction to PaaS</a:t>
            </a:r>
          </a:p>
        </p:txBody>
      </p:sp>
    </p:spTree>
    <p:extLst>
      <p:ext uri="{BB962C8B-B14F-4D97-AF65-F5344CB8AC3E}">
        <p14:creationId xmlns:p14="http://schemas.microsoft.com/office/powerpoint/2010/main" val="714085823"/>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40F27B0-C0BF-4F39-9C04-12381080C2F9}"/>
              </a:ext>
            </a:extLst>
          </p:cNvPr>
          <p:cNvSpPr>
            <a:spLocks noGrp="1"/>
          </p:cNvSpPr>
          <p:nvPr>
            <p:ph type="title"/>
          </p:nvPr>
        </p:nvSpPr>
        <p:spPr/>
        <p:txBody>
          <a:bodyPr/>
          <a:lstStyle/>
          <a:p>
            <a:r>
              <a:rPr lang="en-US" dirty="0"/>
              <a:t>Cloud Service Models</a:t>
            </a:r>
          </a:p>
        </p:txBody>
      </p:sp>
      <p:grpSp>
        <p:nvGrpSpPr>
          <p:cNvPr id="3" name="Group 2">
            <a:extLst>
              <a:ext uri="{FF2B5EF4-FFF2-40B4-BE49-F238E27FC236}">
                <a16:creationId xmlns:a16="http://schemas.microsoft.com/office/drawing/2014/main" id="{DC278392-5C7A-41FA-B117-50AA998572B9}"/>
              </a:ext>
            </a:extLst>
          </p:cNvPr>
          <p:cNvGrpSpPr/>
          <p:nvPr/>
        </p:nvGrpSpPr>
        <p:grpSpPr>
          <a:xfrm>
            <a:off x="651225" y="1229502"/>
            <a:ext cx="11269738" cy="5162669"/>
            <a:chOff x="444852" y="1333945"/>
            <a:chExt cx="11269738" cy="5162669"/>
          </a:xfrm>
        </p:grpSpPr>
        <p:grpSp>
          <p:nvGrpSpPr>
            <p:cNvPr id="7" name="Group 6">
              <a:extLst>
                <a:ext uri="{FF2B5EF4-FFF2-40B4-BE49-F238E27FC236}">
                  <a16:creationId xmlns:a16="http://schemas.microsoft.com/office/drawing/2014/main" id="{B0F46FF6-CBB3-4DB4-BA53-1C3747635D18}"/>
                </a:ext>
              </a:extLst>
            </p:cNvPr>
            <p:cNvGrpSpPr/>
            <p:nvPr/>
          </p:nvGrpSpPr>
          <p:grpSpPr>
            <a:xfrm>
              <a:off x="2992316" y="1499560"/>
              <a:ext cx="2939659" cy="4798199"/>
              <a:chOff x="2963220" y="1448987"/>
              <a:chExt cx="2939659" cy="4798199"/>
            </a:xfrm>
          </p:grpSpPr>
          <p:sp>
            <p:nvSpPr>
              <p:cNvPr id="8" name="Rectangle 7">
                <a:extLst>
                  <a:ext uri="{FF2B5EF4-FFF2-40B4-BE49-F238E27FC236}">
                    <a16:creationId xmlns:a16="http://schemas.microsoft.com/office/drawing/2014/main" id="{B7C38084-4016-4C95-BEED-675905C75A4D}"/>
                  </a:ext>
                </a:extLst>
              </p:cNvPr>
              <p:cNvSpPr/>
              <p:nvPr/>
            </p:nvSpPr>
            <p:spPr>
              <a:xfrm>
                <a:off x="3196845" y="1448987"/>
                <a:ext cx="2593407" cy="639989"/>
              </a:xfrm>
              <a:prstGeom prst="rect">
                <a:avLst/>
              </a:prstGeom>
              <a:solidFill>
                <a:srgbClr val="010E21"/>
              </a:solid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464" fontAlgn="base">
                  <a:spcAft>
                    <a:spcPct val="0"/>
                  </a:spcAft>
                  <a:defRPr/>
                </a:pPr>
                <a:r>
                  <a:rPr lang="en-US" sz="2000" dirty="0">
                    <a:solidFill>
                      <a:schemeClr val="bg1">
                        <a:alpha val="99000"/>
                      </a:schemeClr>
                    </a:solidFill>
                    <a:latin typeface="Segoe UI"/>
                    <a:ea typeface="Kozuka Gothic Pro R" pitchFamily="34" charset="-128"/>
                  </a:rPr>
                  <a:t>Infrastructure</a:t>
                </a:r>
              </a:p>
              <a:p>
                <a:pPr algn="ctr" defTabSz="1218564">
                  <a:defRPr/>
                </a:pPr>
                <a:r>
                  <a:rPr lang="en-US" sz="1600" dirty="0">
                    <a:solidFill>
                      <a:schemeClr val="bg1">
                        <a:alpha val="99000"/>
                      </a:schemeClr>
                    </a:solidFill>
                    <a:latin typeface="Segoe UI"/>
                    <a:ea typeface="Kozuka Gothic Pro R" pitchFamily="34" charset="-128"/>
                  </a:rPr>
                  <a:t>(as a Service)</a:t>
                </a:r>
              </a:p>
            </p:txBody>
          </p:sp>
          <p:sp>
            <p:nvSpPr>
              <p:cNvPr id="9" name="Rectangle 8">
                <a:extLst>
                  <a:ext uri="{FF2B5EF4-FFF2-40B4-BE49-F238E27FC236}">
                    <a16:creationId xmlns:a16="http://schemas.microsoft.com/office/drawing/2014/main" id="{12523567-4A77-4A2E-AF2C-09704A6C493C}"/>
                  </a:ext>
                </a:extLst>
              </p:cNvPr>
              <p:cNvSpPr/>
              <p:nvPr/>
            </p:nvSpPr>
            <p:spPr>
              <a:xfrm>
                <a:off x="3682045" y="5403044"/>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Storage</a:t>
                </a:r>
              </a:p>
            </p:txBody>
          </p:sp>
          <p:sp>
            <p:nvSpPr>
              <p:cNvPr id="10" name="Rectangle 9">
                <a:extLst>
                  <a:ext uri="{FF2B5EF4-FFF2-40B4-BE49-F238E27FC236}">
                    <a16:creationId xmlns:a16="http://schemas.microsoft.com/office/drawing/2014/main" id="{1E84CCB8-E3A1-4072-940E-2FFCDF64FE1E}"/>
                  </a:ext>
                </a:extLst>
              </p:cNvPr>
              <p:cNvSpPr/>
              <p:nvPr/>
            </p:nvSpPr>
            <p:spPr>
              <a:xfrm>
                <a:off x="3682045" y="4948290"/>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Servers</a:t>
                </a:r>
              </a:p>
            </p:txBody>
          </p:sp>
          <p:sp>
            <p:nvSpPr>
              <p:cNvPr id="11" name="Rectangle 10">
                <a:extLst>
                  <a:ext uri="{FF2B5EF4-FFF2-40B4-BE49-F238E27FC236}">
                    <a16:creationId xmlns:a16="http://schemas.microsoft.com/office/drawing/2014/main" id="{2CDC1794-F9FB-4EC2-845D-E4F0D65E468F}"/>
                  </a:ext>
                </a:extLst>
              </p:cNvPr>
              <p:cNvSpPr/>
              <p:nvPr/>
            </p:nvSpPr>
            <p:spPr>
              <a:xfrm>
                <a:off x="3682045" y="5857797"/>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Networking</a:t>
                </a:r>
              </a:p>
            </p:txBody>
          </p:sp>
          <p:sp>
            <p:nvSpPr>
              <p:cNvPr id="12" name="Rectangle 11">
                <a:extLst>
                  <a:ext uri="{FF2B5EF4-FFF2-40B4-BE49-F238E27FC236}">
                    <a16:creationId xmlns:a16="http://schemas.microsoft.com/office/drawing/2014/main" id="{16C612A7-20DE-446D-A26D-FB925017F826}"/>
                  </a:ext>
                </a:extLst>
              </p:cNvPr>
              <p:cNvSpPr/>
              <p:nvPr/>
            </p:nvSpPr>
            <p:spPr>
              <a:xfrm>
                <a:off x="3682045" y="4038780"/>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O/S</a:t>
                </a:r>
              </a:p>
            </p:txBody>
          </p:sp>
          <p:sp>
            <p:nvSpPr>
              <p:cNvPr id="13" name="Rectangle 12">
                <a:extLst>
                  <a:ext uri="{FF2B5EF4-FFF2-40B4-BE49-F238E27FC236}">
                    <a16:creationId xmlns:a16="http://schemas.microsoft.com/office/drawing/2014/main" id="{BFC39512-8591-4C6E-A250-FC8FE216CFF6}"/>
                  </a:ext>
                </a:extLst>
              </p:cNvPr>
              <p:cNvSpPr/>
              <p:nvPr/>
            </p:nvSpPr>
            <p:spPr>
              <a:xfrm>
                <a:off x="3682045" y="3584026"/>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Middleware</a:t>
                </a:r>
              </a:p>
            </p:txBody>
          </p:sp>
          <p:sp>
            <p:nvSpPr>
              <p:cNvPr id="14" name="Rectangle 13">
                <a:extLst>
                  <a:ext uri="{FF2B5EF4-FFF2-40B4-BE49-F238E27FC236}">
                    <a16:creationId xmlns:a16="http://schemas.microsoft.com/office/drawing/2014/main" id="{570AF51A-9163-4CBA-8A51-6ED754267949}"/>
                  </a:ext>
                </a:extLst>
              </p:cNvPr>
              <p:cNvSpPr/>
              <p:nvPr/>
            </p:nvSpPr>
            <p:spPr>
              <a:xfrm>
                <a:off x="3682045" y="4493536"/>
                <a:ext cx="1638009"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Virtualization</a:t>
                </a:r>
              </a:p>
            </p:txBody>
          </p:sp>
          <p:sp>
            <p:nvSpPr>
              <p:cNvPr id="15" name="Rectangle 14">
                <a:extLst>
                  <a:ext uri="{FF2B5EF4-FFF2-40B4-BE49-F238E27FC236}">
                    <a16:creationId xmlns:a16="http://schemas.microsoft.com/office/drawing/2014/main" id="{4FA45E3C-1181-47A3-BAA2-A81FD81966AB}"/>
                  </a:ext>
                </a:extLst>
              </p:cNvPr>
              <p:cNvSpPr/>
              <p:nvPr/>
            </p:nvSpPr>
            <p:spPr>
              <a:xfrm>
                <a:off x="3682045" y="2674518"/>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Data</a:t>
                </a:r>
              </a:p>
            </p:txBody>
          </p:sp>
          <p:sp>
            <p:nvSpPr>
              <p:cNvPr id="16" name="Rectangle 15">
                <a:extLst>
                  <a:ext uri="{FF2B5EF4-FFF2-40B4-BE49-F238E27FC236}">
                    <a16:creationId xmlns:a16="http://schemas.microsoft.com/office/drawing/2014/main" id="{2A4202AC-FFAF-448B-B553-97C9DFB9E60D}"/>
                  </a:ext>
                </a:extLst>
              </p:cNvPr>
              <p:cNvSpPr/>
              <p:nvPr/>
            </p:nvSpPr>
            <p:spPr>
              <a:xfrm>
                <a:off x="3682045" y="2219762"/>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Applications</a:t>
                </a:r>
              </a:p>
            </p:txBody>
          </p:sp>
          <p:sp>
            <p:nvSpPr>
              <p:cNvPr id="17" name="Rectangle 16">
                <a:extLst>
                  <a:ext uri="{FF2B5EF4-FFF2-40B4-BE49-F238E27FC236}">
                    <a16:creationId xmlns:a16="http://schemas.microsoft.com/office/drawing/2014/main" id="{BA46ABC2-2B76-45AC-9B75-4D5C92FB9C41}"/>
                  </a:ext>
                </a:extLst>
              </p:cNvPr>
              <p:cNvSpPr/>
              <p:nvPr/>
            </p:nvSpPr>
            <p:spPr>
              <a:xfrm>
                <a:off x="3682045" y="3129272"/>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Runtime</a:t>
                </a:r>
              </a:p>
            </p:txBody>
          </p:sp>
          <p:sp>
            <p:nvSpPr>
              <p:cNvPr id="18" name="Left Brace 17">
                <a:extLst>
                  <a:ext uri="{FF2B5EF4-FFF2-40B4-BE49-F238E27FC236}">
                    <a16:creationId xmlns:a16="http://schemas.microsoft.com/office/drawing/2014/main" id="{86497573-D711-4DA8-8219-6BBEEAC43D52}"/>
                  </a:ext>
                </a:extLst>
              </p:cNvPr>
              <p:cNvSpPr/>
              <p:nvPr/>
            </p:nvSpPr>
            <p:spPr>
              <a:xfrm flipH="1">
                <a:off x="5329284" y="4452432"/>
                <a:ext cx="228568" cy="176375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sp>
            <p:nvSpPr>
              <p:cNvPr id="19" name="TextBox 56">
                <a:extLst>
                  <a:ext uri="{FF2B5EF4-FFF2-40B4-BE49-F238E27FC236}">
                    <a16:creationId xmlns:a16="http://schemas.microsoft.com/office/drawing/2014/main" id="{385C499F-D2DA-4D10-A3BA-F80811CBD771}"/>
                  </a:ext>
                </a:extLst>
              </p:cNvPr>
              <p:cNvSpPr txBox="1"/>
              <p:nvPr/>
            </p:nvSpPr>
            <p:spPr>
              <a:xfrm flipH="1">
                <a:off x="5502769" y="4462210"/>
                <a:ext cx="400110" cy="178497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20" name="Left Brace 19">
                <a:extLst>
                  <a:ext uri="{FF2B5EF4-FFF2-40B4-BE49-F238E27FC236}">
                    <a16:creationId xmlns:a16="http://schemas.microsoft.com/office/drawing/2014/main" id="{DEF5FF5F-E687-40E9-B27C-0AA5141E8905}"/>
                  </a:ext>
                </a:extLst>
              </p:cNvPr>
              <p:cNvSpPr/>
              <p:nvPr/>
            </p:nvSpPr>
            <p:spPr>
              <a:xfrm>
                <a:off x="3495950" y="2219762"/>
                <a:ext cx="133331" cy="2199960"/>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sp>
            <p:nvSpPr>
              <p:cNvPr id="21" name="TextBox 58">
                <a:extLst>
                  <a:ext uri="{FF2B5EF4-FFF2-40B4-BE49-F238E27FC236}">
                    <a16:creationId xmlns:a16="http://schemas.microsoft.com/office/drawing/2014/main" id="{97E3060D-C802-42EE-AEF4-ACF6A84EE749}"/>
                  </a:ext>
                </a:extLst>
              </p:cNvPr>
              <p:cNvSpPr txBox="1"/>
              <p:nvPr/>
            </p:nvSpPr>
            <p:spPr>
              <a:xfrm>
                <a:off x="2963220" y="2736962"/>
                <a:ext cx="400110" cy="11277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0000">
                        <a:alpha val="99000"/>
                      </a:srgbClr>
                    </a:solidFill>
                    <a:latin typeface="Segoe UI"/>
                    <a:ea typeface="Kozuka Gothic Pro R" pitchFamily="34" charset="-128"/>
                  </a:rPr>
                  <a:t>You manage</a:t>
                </a:r>
              </a:p>
            </p:txBody>
          </p:sp>
        </p:grpSp>
        <p:grpSp>
          <p:nvGrpSpPr>
            <p:cNvPr id="22" name="Group 21">
              <a:extLst>
                <a:ext uri="{FF2B5EF4-FFF2-40B4-BE49-F238E27FC236}">
                  <a16:creationId xmlns:a16="http://schemas.microsoft.com/office/drawing/2014/main" id="{49813C19-AAFA-44C3-93F2-7A3C79C7FD9C}"/>
                </a:ext>
              </a:extLst>
            </p:cNvPr>
            <p:cNvGrpSpPr/>
            <p:nvPr/>
          </p:nvGrpSpPr>
          <p:grpSpPr>
            <a:xfrm>
              <a:off x="5895087" y="1491290"/>
              <a:ext cx="2896539" cy="4798026"/>
              <a:chOff x="5725028" y="1448987"/>
              <a:chExt cx="2896539" cy="4798026"/>
            </a:xfrm>
          </p:grpSpPr>
          <p:sp>
            <p:nvSpPr>
              <p:cNvPr id="23" name="Rectangle 22">
                <a:extLst>
                  <a:ext uri="{FF2B5EF4-FFF2-40B4-BE49-F238E27FC236}">
                    <a16:creationId xmlns:a16="http://schemas.microsoft.com/office/drawing/2014/main" id="{DEE9C058-6A0B-4FC9-9703-DBBE61E3EFFC}"/>
                  </a:ext>
                </a:extLst>
              </p:cNvPr>
              <p:cNvSpPr/>
              <p:nvPr/>
            </p:nvSpPr>
            <p:spPr>
              <a:xfrm>
                <a:off x="6060864" y="1448987"/>
                <a:ext cx="2000027" cy="639989"/>
              </a:xfrm>
              <a:prstGeom prst="rect">
                <a:avLst/>
              </a:prstGeom>
              <a:solidFill>
                <a:srgbClr val="010E21"/>
              </a:solid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464" fontAlgn="base">
                  <a:spcAft>
                    <a:spcPct val="0"/>
                  </a:spcAft>
                  <a:defRPr/>
                </a:pPr>
                <a:r>
                  <a:rPr lang="en-US" sz="2000" dirty="0">
                    <a:solidFill>
                      <a:schemeClr val="bg1">
                        <a:alpha val="99000"/>
                      </a:schemeClr>
                    </a:solidFill>
                    <a:latin typeface="Segoe UI"/>
                    <a:ea typeface="Kozuka Gothic Pro R" pitchFamily="34" charset="-128"/>
                  </a:rPr>
                  <a:t>Platform</a:t>
                </a:r>
              </a:p>
              <a:p>
                <a:pPr algn="ctr" defTabSz="1218564">
                  <a:defRPr/>
                </a:pPr>
                <a:r>
                  <a:rPr lang="en-US" sz="1600" dirty="0">
                    <a:solidFill>
                      <a:schemeClr val="bg1">
                        <a:alpha val="99000"/>
                      </a:schemeClr>
                    </a:solidFill>
                    <a:latin typeface="Segoe UI"/>
                    <a:ea typeface="Kozuka Gothic Pro R" pitchFamily="34" charset="-128"/>
                  </a:rPr>
                  <a:t>(as a Service)</a:t>
                </a:r>
              </a:p>
            </p:txBody>
          </p:sp>
          <p:sp>
            <p:nvSpPr>
              <p:cNvPr id="24" name="Left Brace 23">
                <a:extLst>
                  <a:ext uri="{FF2B5EF4-FFF2-40B4-BE49-F238E27FC236}">
                    <a16:creationId xmlns:a16="http://schemas.microsoft.com/office/drawing/2014/main" id="{ECAC2909-0F4E-41D7-9509-E02A5AFDA03D}"/>
                  </a:ext>
                </a:extLst>
              </p:cNvPr>
              <p:cNvSpPr/>
              <p:nvPr/>
            </p:nvSpPr>
            <p:spPr>
              <a:xfrm flipH="1">
                <a:off x="7877040" y="3124507"/>
                <a:ext cx="209550" cy="3122506"/>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sp>
            <p:nvSpPr>
              <p:cNvPr id="25" name="TextBox 54">
                <a:extLst>
                  <a:ext uri="{FF2B5EF4-FFF2-40B4-BE49-F238E27FC236}">
                    <a16:creationId xmlns:a16="http://schemas.microsoft.com/office/drawing/2014/main" id="{6084CDFD-C8D0-45F2-A846-4E4D42F0C73C}"/>
                  </a:ext>
                </a:extLst>
              </p:cNvPr>
              <p:cNvSpPr txBox="1"/>
              <p:nvPr/>
            </p:nvSpPr>
            <p:spPr>
              <a:xfrm flipH="1">
                <a:off x="8221457" y="3810474"/>
                <a:ext cx="400110" cy="178497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26" name="Left Brace 25">
                <a:extLst>
                  <a:ext uri="{FF2B5EF4-FFF2-40B4-BE49-F238E27FC236}">
                    <a16:creationId xmlns:a16="http://schemas.microsoft.com/office/drawing/2014/main" id="{9DF03DD5-C2CC-410E-9E8C-506E91796C5C}"/>
                  </a:ext>
                </a:extLst>
              </p:cNvPr>
              <p:cNvSpPr/>
              <p:nvPr/>
            </p:nvSpPr>
            <p:spPr>
              <a:xfrm>
                <a:off x="6067968" y="2200713"/>
                <a:ext cx="152379" cy="847605"/>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sp>
            <p:nvSpPr>
              <p:cNvPr id="27" name="TextBox 60">
                <a:extLst>
                  <a:ext uri="{FF2B5EF4-FFF2-40B4-BE49-F238E27FC236}">
                    <a16:creationId xmlns:a16="http://schemas.microsoft.com/office/drawing/2014/main" id="{959EF679-D63E-454C-A5F6-86B40B380797}"/>
                  </a:ext>
                </a:extLst>
              </p:cNvPr>
              <p:cNvSpPr txBox="1"/>
              <p:nvPr/>
            </p:nvSpPr>
            <p:spPr>
              <a:xfrm>
                <a:off x="5725028" y="2057483"/>
                <a:ext cx="400110" cy="11277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0000">
                        <a:alpha val="99000"/>
                      </a:srgbClr>
                    </a:solidFill>
                    <a:latin typeface="Segoe UI"/>
                    <a:ea typeface="Kozuka Gothic Pro R" pitchFamily="34" charset="-128"/>
                  </a:rPr>
                  <a:t>You manage</a:t>
                </a:r>
              </a:p>
            </p:txBody>
          </p:sp>
          <p:sp>
            <p:nvSpPr>
              <p:cNvPr id="28" name="Rectangle 27">
                <a:extLst>
                  <a:ext uri="{FF2B5EF4-FFF2-40B4-BE49-F238E27FC236}">
                    <a16:creationId xmlns:a16="http://schemas.microsoft.com/office/drawing/2014/main" id="{06692BA1-2EEA-4AEA-84F6-DF521462D88E}"/>
                  </a:ext>
                </a:extLst>
              </p:cNvPr>
              <p:cNvSpPr/>
              <p:nvPr/>
            </p:nvSpPr>
            <p:spPr>
              <a:xfrm>
                <a:off x="6229773" y="5403043"/>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Storage</a:t>
                </a:r>
              </a:p>
            </p:txBody>
          </p:sp>
          <p:sp>
            <p:nvSpPr>
              <p:cNvPr id="29" name="Rectangle 28">
                <a:extLst>
                  <a:ext uri="{FF2B5EF4-FFF2-40B4-BE49-F238E27FC236}">
                    <a16:creationId xmlns:a16="http://schemas.microsoft.com/office/drawing/2014/main" id="{298EFB80-28E3-46A2-8F4F-92DA96B104C3}"/>
                  </a:ext>
                </a:extLst>
              </p:cNvPr>
              <p:cNvSpPr/>
              <p:nvPr/>
            </p:nvSpPr>
            <p:spPr>
              <a:xfrm>
                <a:off x="6229773" y="4948289"/>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Servers</a:t>
                </a:r>
              </a:p>
            </p:txBody>
          </p:sp>
          <p:sp>
            <p:nvSpPr>
              <p:cNvPr id="30" name="Rectangle 29">
                <a:extLst>
                  <a:ext uri="{FF2B5EF4-FFF2-40B4-BE49-F238E27FC236}">
                    <a16:creationId xmlns:a16="http://schemas.microsoft.com/office/drawing/2014/main" id="{686DFCE1-2992-4ECD-8A4A-FB7FDBCAE77F}"/>
                  </a:ext>
                </a:extLst>
              </p:cNvPr>
              <p:cNvSpPr/>
              <p:nvPr/>
            </p:nvSpPr>
            <p:spPr>
              <a:xfrm>
                <a:off x="6229773" y="5857797"/>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Networking</a:t>
                </a:r>
              </a:p>
            </p:txBody>
          </p:sp>
          <p:sp>
            <p:nvSpPr>
              <p:cNvPr id="31" name="Rectangle 30">
                <a:extLst>
                  <a:ext uri="{FF2B5EF4-FFF2-40B4-BE49-F238E27FC236}">
                    <a16:creationId xmlns:a16="http://schemas.microsoft.com/office/drawing/2014/main" id="{361F5C55-E5D5-403E-84DF-B045BF282404}"/>
                  </a:ext>
                </a:extLst>
              </p:cNvPr>
              <p:cNvSpPr/>
              <p:nvPr/>
            </p:nvSpPr>
            <p:spPr>
              <a:xfrm>
                <a:off x="6229773" y="4038779"/>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O/S</a:t>
                </a:r>
              </a:p>
            </p:txBody>
          </p:sp>
          <p:sp>
            <p:nvSpPr>
              <p:cNvPr id="32" name="Rectangle 31">
                <a:extLst>
                  <a:ext uri="{FF2B5EF4-FFF2-40B4-BE49-F238E27FC236}">
                    <a16:creationId xmlns:a16="http://schemas.microsoft.com/office/drawing/2014/main" id="{D416B71F-6178-4682-89F0-7CCC8757364A}"/>
                  </a:ext>
                </a:extLst>
              </p:cNvPr>
              <p:cNvSpPr/>
              <p:nvPr/>
            </p:nvSpPr>
            <p:spPr>
              <a:xfrm>
                <a:off x="6229773" y="3584025"/>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Middleware</a:t>
                </a:r>
              </a:p>
            </p:txBody>
          </p:sp>
          <p:sp>
            <p:nvSpPr>
              <p:cNvPr id="33" name="Rectangle 32">
                <a:extLst>
                  <a:ext uri="{FF2B5EF4-FFF2-40B4-BE49-F238E27FC236}">
                    <a16:creationId xmlns:a16="http://schemas.microsoft.com/office/drawing/2014/main" id="{D01C4B6B-62AC-426B-96C7-C0AD7E781FC8}"/>
                  </a:ext>
                </a:extLst>
              </p:cNvPr>
              <p:cNvSpPr/>
              <p:nvPr/>
            </p:nvSpPr>
            <p:spPr>
              <a:xfrm>
                <a:off x="6229773" y="4493535"/>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Virtualization</a:t>
                </a:r>
              </a:p>
            </p:txBody>
          </p:sp>
          <p:sp>
            <p:nvSpPr>
              <p:cNvPr id="34" name="Rectangle 33">
                <a:extLst>
                  <a:ext uri="{FF2B5EF4-FFF2-40B4-BE49-F238E27FC236}">
                    <a16:creationId xmlns:a16="http://schemas.microsoft.com/office/drawing/2014/main" id="{EBC0822C-D27F-4324-951C-F88CD456D274}"/>
                  </a:ext>
                </a:extLst>
              </p:cNvPr>
              <p:cNvSpPr/>
              <p:nvPr/>
            </p:nvSpPr>
            <p:spPr>
              <a:xfrm>
                <a:off x="6229773" y="2219761"/>
                <a:ext cx="1638008"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Applications</a:t>
                </a:r>
              </a:p>
            </p:txBody>
          </p:sp>
          <p:sp>
            <p:nvSpPr>
              <p:cNvPr id="35" name="Rectangle 34">
                <a:extLst>
                  <a:ext uri="{FF2B5EF4-FFF2-40B4-BE49-F238E27FC236}">
                    <a16:creationId xmlns:a16="http://schemas.microsoft.com/office/drawing/2014/main" id="{0A278583-B2B6-4D8D-877E-B9358E5AAFC4}"/>
                  </a:ext>
                </a:extLst>
              </p:cNvPr>
              <p:cNvSpPr/>
              <p:nvPr/>
            </p:nvSpPr>
            <p:spPr>
              <a:xfrm>
                <a:off x="6229773" y="312927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Runtime</a:t>
                </a:r>
              </a:p>
            </p:txBody>
          </p:sp>
          <p:sp>
            <p:nvSpPr>
              <p:cNvPr id="36" name="Rectangle 35">
                <a:extLst>
                  <a:ext uri="{FF2B5EF4-FFF2-40B4-BE49-F238E27FC236}">
                    <a16:creationId xmlns:a16="http://schemas.microsoft.com/office/drawing/2014/main" id="{C9CD7316-0B02-4C02-A0B9-4CFD3221FC4B}"/>
                  </a:ext>
                </a:extLst>
              </p:cNvPr>
              <p:cNvSpPr/>
              <p:nvPr/>
            </p:nvSpPr>
            <p:spPr>
              <a:xfrm>
                <a:off x="6229773" y="2674517"/>
                <a:ext cx="1638008"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Data</a:t>
                </a:r>
              </a:p>
            </p:txBody>
          </p:sp>
        </p:grpSp>
        <p:grpSp>
          <p:nvGrpSpPr>
            <p:cNvPr id="37" name="Group 36">
              <a:extLst>
                <a:ext uri="{FF2B5EF4-FFF2-40B4-BE49-F238E27FC236}">
                  <a16:creationId xmlns:a16="http://schemas.microsoft.com/office/drawing/2014/main" id="{51E42342-A208-4FBE-82B5-9F32332DCAFE}"/>
                </a:ext>
              </a:extLst>
            </p:cNvPr>
            <p:cNvGrpSpPr/>
            <p:nvPr/>
          </p:nvGrpSpPr>
          <p:grpSpPr>
            <a:xfrm>
              <a:off x="444852" y="1508408"/>
              <a:ext cx="2399511" cy="4782610"/>
              <a:chOff x="431394" y="1448987"/>
              <a:chExt cx="2399511" cy="4782610"/>
            </a:xfrm>
          </p:grpSpPr>
          <p:sp>
            <p:nvSpPr>
              <p:cNvPr id="38" name="Rectangle 37">
                <a:extLst>
                  <a:ext uri="{FF2B5EF4-FFF2-40B4-BE49-F238E27FC236}">
                    <a16:creationId xmlns:a16="http://schemas.microsoft.com/office/drawing/2014/main" id="{9C193D1D-63EC-4EB1-B787-BA22CC546AE0}"/>
                  </a:ext>
                </a:extLst>
              </p:cNvPr>
              <p:cNvSpPr/>
              <p:nvPr/>
            </p:nvSpPr>
            <p:spPr>
              <a:xfrm>
                <a:off x="964397" y="1448987"/>
                <a:ext cx="1866508" cy="639989"/>
              </a:xfrm>
              <a:prstGeom prst="rect">
                <a:avLst/>
              </a:prstGeom>
              <a:solidFill>
                <a:srgbClr val="010E21"/>
              </a:solidFill>
              <a:ln w="9525" cap="flat" cmpd="sng" algn="ctr">
                <a:noFill/>
                <a:prstDash val="solid"/>
              </a:ln>
              <a:effectLst/>
            </p:spPr>
            <p:txBody>
              <a:bodyPr lIns="0" tIns="0" r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464" fontAlgn="base">
                  <a:spcAft>
                    <a:spcPct val="0"/>
                  </a:spcAft>
                  <a:defRPr/>
                </a:pPr>
                <a:r>
                  <a:rPr lang="en-US" sz="2000" dirty="0">
                    <a:solidFill>
                      <a:schemeClr val="bg1">
                        <a:alpha val="99000"/>
                      </a:schemeClr>
                    </a:solidFill>
                    <a:latin typeface="Segoe UI"/>
                    <a:ea typeface="Kozuka Gothic Pro R" pitchFamily="34" charset="-128"/>
                  </a:rPr>
                  <a:t>Traditional</a:t>
                </a:r>
              </a:p>
              <a:p>
                <a:pPr marL="0" lvl="1" algn="ctr" defTabSz="1218464" fontAlgn="base">
                  <a:spcAft>
                    <a:spcPct val="0"/>
                  </a:spcAft>
                  <a:defRPr/>
                </a:pPr>
                <a:r>
                  <a:rPr lang="en-US" sz="2000" dirty="0">
                    <a:solidFill>
                      <a:schemeClr val="bg1">
                        <a:alpha val="99000"/>
                      </a:schemeClr>
                    </a:solidFill>
                    <a:latin typeface="Segoe UI"/>
                    <a:ea typeface="Kozuka Gothic Pro R" pitchFamily="34" charset="-128"/>
                  </a:rPr>
                  <a:t>On Premises</a:t>
                </a:r>
              </a:p>
            </p:txBody>
          </p:sp>
          <p:sp>
            <p:nvSpPr>
              <p:cNvPr id="39" name="TextBox 52">
                <a:extLst>
                  <a:ext uri="{FF2B5EF4-FFF2-40B4-BE49-F238E27FC236}">
                    <a16:creationId xmlns:a16="http://schemas.microsoft.com/office/drawing/2014/main" id="{C8D8BB52-8EA3-4BE8-A98B-CFF032D30E03}"/>
                  </a:ext>
                </a:extLst>
              </p:cNvPr>
              <p:cNvSpPr txBox="1"/>
              <p:nvPr/>
            </p:nvSpPr>
            <p:spPr>
              <a:xfrm>
                <a:off x="431394" y="3588088"/>
                <a:ext cx="400110" cy="1127745"/>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0000">
                        <a:alpha val="99000"/>
                      </a:srgbClr>
                    </a:solidFill>
                    <a:latin typeface="Segoe UI"/>
                    <a:ea typeface="Kozuka Gothic Pro R" pitchFamily="34" charset="-128"/>
                  </a:rPr>
                  <a:t>You manage</a:t>
                </a:r>
              </a:p>
            </p:txBody>
          </p:sp>
          <p:sp>
            <p:nvSpPr>
              <p:cNvPr id="40" name="Rectangle 39">
                <a:extLst>
                  <a:ext uri="{FF2B5EF4-FFF2-40B4-BE49-F238E27FC236}">
                    <a16:creationId xmlns:a16="http://schemas.microsoft.com/office/drawing/2014/main" id="{55A6BF5F-DF1A-4FAA-8FDD-BA4B72D9B986}"/>
                  </a:ext>
                </a:extLst>
              </p:cNvPr>
              <p:cNvSpPr/>
              <p:nvPr/>
            </p:nvSpPr>
            <p:spPr>
              <a:xfrm>
                <a:off x="1128800" y="5395899"/>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Storage</a:t>
                </a:r>
              </a:p>
            </p:txBody>
          </p:sp>
          <p:sp>
            <p:nvSpPr>
              <p:cNvPr id="41" name="Rectangle 40">
                <a:extLst>
                  <a:ext uri="{FF2B5EF4-FFF2-40B4-BE49-F238E27FC236}">
                    <a16:creationId xmlns:a16="http://schemas.microsoft.com/office/drawing/2014/main" id="{23219C88-C9C3-46D7-AF0B-0E7C5EBD66B4}"/>
                  </a:ext>
                </a:extLst>
              </p:cNvPr>
              <p:cNvSpPr/>
              <p:nvPr/>
            </p:nvSpPr>
            <p:spPr>
              <a:xfrm>
                <a:off x="1128800" y="4941144"/>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Servers</a:t>
                </a:r>
              </a:p>
            </p:txBody>
          </p:sp>
          <p:sp>
            <p:nvSpPr>
              <p:cNvPr id="42" name="Rectangle 41">
                <a:extLst>
                  <a:ext uri="{FF2B5EF4-FFF2-40B4-BE49-F238E27FC236}">
                    <a16:creationId xmlns:a16="http://schemas.microsoft.com/office/drawing/2014/main" id="{1BCC7466-1450-47A2-B788-748D19189BCD}"/>
                  </a:ext>
                </a:extLst>
              </p:cNvPr>
              <p:cNvSpPr/>
              <p:nvPr/>
            </p:nvSpPr>
            <p:spPr>
              <a:xfrm>
                <a:off x="1128800" y="5850651"/>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Networking</a:t>
                </a:r>
              </a:p>
            </p:txBody>
          </p:sp>
          <p:sp>
            <p:nvSpPr>
              <p:cNvPr id="43" name="Rectangle 42">
                <a:extLst>
                  <a:ext uri="{FF2B5EF4-FFF2-40B4-BE49-F238E27FC236}">
                    <a16:creationId xmlns:a16="http://schemas.microsoft.com/office/drawing/2014/main" id="{7B7169E1-54F3-472B-87C0-0E5ADC696509}"/>
                  </a:ext>
                </a:extLst>
              </p:cNvPr>
              <p:cNvSpPr/>
              <p:nvPr/>
            </p:nvSpPr>
            <p:spPr>
              <a:xfrm>
                <a:off x="1128800" y="4031635"/>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O/S</a:t>
                </a:r>
              </a:p>
            </p:txBody>
          </p:sp>
          <p:sp>
            <p:nvSpPr>
              <p:cNvPr id="44" name="Rectangle 43">
                <a:extLst>
                  <a:ext uri="{FF2B5EF4-FFF2-40B4-BE49-F238E27FC236}">
                    <a16:creationId xmlns:a16="http://schemas.microsoft.com/office/drawing/2014/main" id="{D48978DC-FD1A-4B05-8E50-74D77310C371}"/>
                  </a:ext>
                </a:extLst>
              </p:cNvPr>
              <p:cNvSpPr/>
              <p:nvPr/>
            </p:nvSpPr>
            <p:spPr>
              <a:xfrm>
                <a:off x="1128800" y="3576880"/>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Middleware</a:t>
                </a:r>
              </a:p>
            </p:txBody>
          </p:sp>
          <p:sp>
            <p:nvSpPr>
              <p:cNvPr id="45" name="Rectangle 44">
                <a:extLst>
                  <a:ext uri="{FF2B5EF4-FFF2-40B4-BE49-F238E27FC236}">
                    <a16:creationId xmlns:a16="http://schemas.microsoft.com/office/drawing/2014/main" id="{50ED94A1-E571-458A-A6BC-309F48F75302}"/>
                  </a:ext>
                </a:extLst>
              </p:cNvPr>
              <p:cNvSpPr/>
              <p:nvPr/>
            </p:nvSpPr>
            <p:spPr>
              <a:xfrm>
                <a:off x="1128800" y="4486390"/>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Virtualization</a:t>
                </a:r>
              </a:p>
            </p:txBody>
          </p:sp>
          <p:sp>
            <p:nvSpPr>
              <p:cNvPr id="46" name="Rectangle 45">
                <a:extLst>
                  <a:ext uri="{FF2B5EF4-FFF2-40B4-BE49-F238E27FC236}">
                    <a16:creationId xmlns:a16="http://schemas.microsoft.com/office/drawing/2014/main" id="{0E64A2D8-EA43-4396-9D45-E035315DD85A}"/>
                  </a:ext>
                </a:extLst>
              </p:cNvPr>
              <p:cNvSpPr/>
              <p:nvPr/>
            </p:nvSpPr>
            <p:spPr>
              <a:xfrm>
                <a:off x="1128800" y="2667372"/>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Data</a:t>
                </a:r>
              </a:p>
            </p:txBody>
          </p:sp>
          <p:sp>
            <p:nvSpPr>
              <p:cNvPr id="47" name="Rectangle 46">
                <a:extLst>
                  <a:ext uri="{FF2B5EF4-FFF2-40B4-BE49-F238E27FC236}">
                    <a16:creationId xmlns:a16="http://schemas.microsoft.com/office/drawing/2014/main" id="{96AC9C69-AA7D-4059-AAE3-C8F05E5270A4}"/>
                  </a:ext>
                </a:extLst>
              </p:cNvPr>
              <p:cNvSpPr/>
              <p:nvPr/>
            </p:nvSpPr>
            <p:spPr>
              <a:xfrm>
                <a:off x="1128800" y="2212617"/>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Applications</a:t>
                </a:r>
              </a:p>
            </p:txBody>
          </p:sp>
          <p:sp>
            <p:nvSpPr>
              <p:cNvPr id="48" name="Rectangle 47">
                <a:extLst>
                  <a:ext uri="{FF2B5EF4-FFF2-40B4-BE49-F238E27FC236}">
                    <a16:creationId xmlns:a16="http://schemas.microsoft.com/office/drawing/2014/main" id="{C968A941-8003-42AE-A304-65B5B424CF76}"/>
                  </a:ext>
                </a:extLst>
              </p:cNvPr>
              <p:cNvSpPr/>
              <p:nvPr/>
            </p:nvSpPr>
            <p:spPr>
              <a:xfrm>
                <a:off x="1128800" y="3122126"/>
                <a:ext cx="1638009" cy="380946"/>
              </a:xfrm>
              <a:prstGeom prst="rect">
                <a:avLst/>
              </a:prstGeom>
              <a:solidFill>
                <a:srgbClr val="0070C0"/>
              </a:solidFill>
              <a:ln w="9525" cap="flat" cmpd="sng" algn="ctr">
                <a:noFill/>
                <a:prstDash val="solid"/>
              </a:ln>
              <a:effectLst/>
            </p:spPr>
            <p:txBody>
              <a:bodyPr rtlCol="0" anchor="t" anchorCtr="0"/>
              <a:lstStyle/>
              <a:p>
                <a:pPr algn="ctr" defTabSz="1218564">
                  <a:defRPr/>
                </a:pPr>
                <a:r>
                  <a:rPr lang="en-US" sz="1500" kern="0" dirty="0">
                    <a:solidFill>
                      <a:srgbClr val="FFFFFF">
                        <a:alpha val="99000"/>
                      </a:srgbClr>
                    </a:solidFill>
                    <a:ea typeface="Segoe UI" pitchFamily="34" charset="0"/>
                    <a:cs typeface="Segoe UI" pitchFamily="34" charset="0"/>
                  </a:rPr>
                  <a:t>Runtime</a:t>
                </a:r>
              </a:p>
            </p:txBody>
          </p:sp>
          <p:sp>
            <p:nvSpPr>
              <p:cNvPr id="49" name="Left Brace 48">
                <a:extLst>
                  <a:ext uri="{FF2B5EF4-FFF2-40B4-BE49-F238E27FC236}">
                    <a16:creationId xmlns:a16="http://schemas.microsoft.com/office/drawing/2014/main" id="{F4629168-23B3-4589-B021-F4FEF062250A}"/>
                  </a:ext>
                </a:extLst>
              </p:cNvPr>
              <p:cNvSpPr/>
              <p:nvPr/>
            </p:nvSpPr>
            <p:spPr>
              <a:xfrm>
                <a:off x="879602" y="2212616"/>
                <a:ext cx="243576" cy="401898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grpSp>
        <p:grpSp>
          <p:nvGrpSpPr>
            <p:cNvPr id="50" name="Group 49">
              <a:extLst>
                <a:ext uri="{FF2B5EF4-FFF2-40B4-BE49-F238E27FC236}">
                  <a16:creationId xmlns:a16="http://schemas.microsoft.com/office/drawing/2014/main" id="{8BE81268-E72B-4CBB-91E5-05A890AA4EB8}"/>
                </a:ext>
              </a:extLst>
            </p:cNvPr>
            <p:cNvGrpSpPr/>
            <p:nvPr/>
          </p:nvGrpSpPr>
          <p:grpSpPr>
            <a:xfrm>
              <a:off x="8997142" y="1506507"/>
              <a:ext cx="2717448" cy="4789752"/>
              <a:chOff x="9041571" y="1448988"/>
              <a:chExt cx="2717448" cy="4789752"/>
            </a:xfrm>
          </p:grpSpPr>
          <p:sp>
            <p:nvSpPr>
              <p:cNvPr id="51" name="Rectangle 50">
                <a:extLst>
                  <a:ext uri="{FF2B5EF4-FFF2-40B4-BE49-F238E27FC236}">
                    <a16:creationId xmlns:a16="http://schemas.microsoft.com/office/drawing/2014/main" id="{279BD850-5D2A-497A-9769-D2A4B815FE20}"/>
                  </a:ext>
                </a:extLst>
              </p:cNvPr>
              <p:cNvSpPr/>
              <p:nvPr/>
            </p:nvSpPr>
            <p:spPr>
              <a:xfrm>
                <a:off x="9041571" y="1448988"/>
                <a:ext cx="2027970" cy="639989"/>
              </a:xfrm>
              <a:prstGeom prst="rect">
                <a:avLst/>
              </a:prstGeom>
              <a:solidFill>
                <a:srgbClr val="010E21"/>
              </a:solidFill>
              <a:ln w="9525" cap="flat" cmpd="sng" algn="ctr">
                <a:noFill/>
                <a:prstDash val="solid"/>
              </a:ln>
              <a:effectLst/>
            </p:spPr>
            <p:txBody>
              <a:bodyPr lIns="76169" tIns="0" rIns="76169"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1218464" fontAlgn="base">
                  <a:spcAft>
                    <a:spcPct val="0"/>
                  </a:spcAft>
                  <a:defRPr/>
                </a:pPr>
                <a:r>
                  <a:rPr lang="en-US" sz="2000" dirty="0">
                    <a:solidFill>
                      <a:schemeClr val="bg1">
                        <a:alpha val="99000"/>
                      </a:schemeClr>
                    </a:solidFill>
                    <a:latin typeface="Segoe UI"/>
                    <a:ea typeface="Kozuka Gothic Pro R" pitchFamily="34" charset="-128"/>
                  </a:rPr>
                  <a:t>Software</a:t>
                </a:r>
              </a:p>
              <a:p>
                <a:pPr algn="ctr" defTabSz="1218564">
                  <a:defRPr/>
                </a:pPr>
                <a:r>
                  <a:rPr lang="en-US" sz="1600" dirty="0">
                    <a:solidFill>
                      <a:schemeClr val="bg1">
                        <a:alpha val="99000"/>
                      </a:schemeClr>
                    </a:solidFill>
                    <a:latin typeface="Segoe UI"/>
                    <a:ea typeface="Kozuka Gothic Pro R" pitchFamily="34" charset="-128"/>
                  </a:rPr>
                  <a:t>(as a Service)</a:t>
                </a:r>
              </a:p>
            </p:txBody>
          </p:sp>
          <p:sp>
            <p:nvSpPr>
              <p:cNvPr id="52" name="Rectangle 51">
                <a:extLst>
                  <a:ext uri="{FF2B5EF4-FFF2-40B4-BE49-F238E27FC236}">
                    <a16:creationId xmlns:a16="http://schemas.microsoft.com/office/drawing/2014/main" id="{EBD9578C-DA0D-4D27-872D-9B56907E098B}"/>
                  </a:ext>
                </a:extLst>
              </p:cNvPr>
              <p:cNvSpPr/>
              <p:nvPr/>
            </p:nvSpPr>
            <p:spPr>
              <a:xfrm>
                <a:off x="9242190" y="540304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Storage</a:t>
                </a:r>
              </a:p>
            </p:txBody>
          </p:sp>
          <p:sp>
            <p:nvSpPr>
              <p:cNvPr id="53" name="Rectangle 52">
                <a:extLst>
                  <a:ext uri="{FF2B5EF4-FFF2-40B4-BE49-F238E27FC236}">
                    <a16:creationId xmlns:a16="http://schemas.microsoft.com/office/drawing/2014/main" id="{51992D1B-1921-49FB-8BEF-62B6BCC4A6AE}"/>
                  </a:ext>
                </a:extLst>
              </p:cNvPr>
              <p:cNvSpPr/>
              <p:nvPr/>
            </p:nvSpPr>
            <p:spPr>
              <a:xfrm>
                <a:off x="9242190" y="4948286"/>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Servers</a:t>
                </a:r>
              </a:p>
            </p:txBody>
          </p:sp>
          <p:sp>
            <p:nvSpPr>
              <p:cNvPr id="54" name="Rectangle 53">
                <a:extLst>
                  <a:ext uri="{FF2B5EF4-FFF2-40B4-BE49-F238E27FC236}">
                    <a16:creationId xmlns:a16="http://schemas.microsoft.com/office/drawing/2014/main" id="{CC6FF9EA-246A-4FAA-838B-51BC3494DF47}"/>
                  </a:ext>
                </a:extLst>
              </p:cNvPr>
              <p:cNvSpPr/>
              <p:nvPr/>
            </p:nvSpPr>
            <p:spPr>
              <a:xfrm>
                <a:off x="9242190" y="5857794"/>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Networking</a:t>
                </a:r>
              </a:p>
            </p:txBody>
          </p:sp>
          <p:sp>
            <p:nvSpPr>
              <p:cNvPr id="55" name="Rectangle 54">
                <a:extLst>
                  <a:ext uri="{FF2B5EF4-FFF2-40B4-BE49-F238E27FC236}">
                    <a16:creationId xmlns:a16="http://schemas.microsoft.com/office/drawing/2014/main" id="{DD2AAA96-A5B8-4830-A933-3902CA278FA9}"/>
                  </a:ext>
                </a:extLst>
              </p:cNvPr>
              <p:cNvSpPr/>
              <p:nvPr/>
            </p:nvSpPr>
            <p:spPr>
              <a:xfrm>
                <a:off x="9242190" y="403877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O/S</a:t>
                </a:r>
              </a:p>
            </p:txBody>
          </p:sp>
          <p:sp>
            <p:nvSpPr>
              <p:cNvPr id="56" name="Rectangle 55">
                <a:extLst>
                  <a:ext uri="{FF2B5EF4-FFF2-40B4-BE49-F238E27FC236}">
                    <a16:creationId xmlns:a16="http://schemas.microsoft.com/office/drawing/2014/main" id="{D54C0748-15E7-4F5C-9DB2-766B1B19CE2C}"/>
                  </a:ext>
                </a:extLst>
              </p:cNvPr>
              <p:cNvSpPr/>
              <p:nvPr/>
            </p:nvSpPr>
            <p:spPr>
              <a:xfrm>
                <a:off x="9242190" y="3584022"/>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Middleware</a:t>
                </a:r>
              </a:p>
            </p:txBody>
          </p:sp>
          <p:sp>
            <p:nvSpPr>
              <p:cNvPr id="57" name="Rectangle 56">
                <a:extLst>
                  <a:ext uri="{FF2B5EF4-FFF2-40B4-BE49-F238E27FC236}">
                    <a16:creationId xmlns:a16="http://schemas.microsoft.com/office/drawing/2014/main" id="{822E725E-7260-470E-8DC9-EDC642888902}"/>
                  </a:ext>
                </a:extLst>
              </p:cNvPr>
              <p:cNvSpPr/>
              <p:nvPr/>
            </p:nvSpPr>
            <p:spPr>
              <a:xfrm>
                <a:off x="9242190" y="4493531"/>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Virtualization</a:t>
                </a:r>
              </a:p>
            </p:txBody>
          </p:sp>
          <p:sp>
            <p:nvSpPr>
              <p:cNvPr id="58" name="Rectangle 57">
                <a:extLst>
                  <a:ext uri="{FF2B5EF4-FFF2-40B4-BE49-F238E27FC236}">
                    <a16:creationId xmlns:a16="http://schemas.microsoft.com/office/drawing/2014/main" id="{993EA2E5-8581-45F9-B36E-5E4779535D91}"/>
                  </a:ext>
                </a:extLst>
              </p:cNvPr>
              <p:cNvSpPr/>
              <p:nvPr/>
            </p:nvSpPr>
            <p:spPr>
              <a:xfrm>
                <a:off x="9242190" y="221975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Applications</a:t>
                </a:r>
              </a:p>
            </p:txBody>
          </p:sp>
          <p:sp>
            <p:nvSpPr>
              <p:cNvPr id="59" name="Rectangle 58">
                <a:extLst>
                  <a:ext uri="{FF2B5EF4-FFF2-40B4-BE49-F238E27FC236}">
                    <a16:creationId xmlns:a16="http://schemas.microsoft.com/office/drawing/2014/main" id="{B8ABD7B9-DE99-4F3D-AAAC-284C65969D6E}"/>
                  </a:ext>
                </a:extLst>
              </p:cNvPr>
              <p:cNvSpPr/>
              <p:nvPr/>
            </p:nvSpPr>
            <p:spPr>
              <a:xfrm>
                <a:off x="9242190" y="3129268"/>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Runtime</a:t>
                </a:r>
              </a:p>
            </p:txBody>
          </p:sp>
          <p:sp>
            <p:nvSpPr>
              <p:cNvPr id="60" name="Rectangle 59">
                <a:extLst>
                  <a:ext uri="{FF2B5EF4-FFF2-40B4-BE49-F238E27FC236}">
                    <a16:creationId xmlns:a16="http://schemas.microsoft.com/office/drawing/2014/main" id="{936CE2AA-7502-40B4-BC46-D28D0002144F}"/>
                  </a:ext>
                </a:extLst>
              </p:cNvPr>
              <p:cNvSpPr/>
              <p:nvPr/>
            </p:nvSpPr>
            <p:spPr>
              <a:xfrm>
                <a:off x="9242190" y="2674514"/>
                <a:ext cx="1638008" cy="380946"/>
              </a:xfrm>
              <a:prstGeom prst="rect">
                <a:avLst/>
              </a:prstGeom>
              <a:solidFill>
                <a:srgbClr val="BAD80A"/>
              </a:solidFill>
              <a:ln w="9525" cap="flat" cmpd="sng" algn="ctr">
                <a:noFill/>
                <a:prstDash val="solid"/>
              </a:ln>
              <a:effectLst/>
            </p:spPr>
            <p:txBody>
              <a:bodyPr lIns="0" rIns="0" rtlCol="0" anchor="t" anchorCtr="0"/>
              <a:lstStyle/>
              <a:p>
                <a:pPr algn="ctr" defTabSz="1218564">
                  <a:defRPr/>
                </a:pPr>
                <a:r>
                  <a:rPr lang="en-US" sz="1500" kern="0" dirty="0">
                    <a:solidFill>
                      <a:srgbClr val="00188F">
                        <a:alpha val="99000"/>
                      </a:srgbClr>
                    </a:solidFill>
                    <a:ea typeface="Segoe UI" pitchFamily="34" charset="0"/>
                    <a:cs typeface="Segoe UI" pitchFamily="34" charset="0"/>
                  </a:rPr>
                  <a:t>Data</a:t>
                </a:r>
              </a:p>
            </p:txBody>
          </p:sp>
          <p:sp>
            <p:nvSpPr>
              <p:cNvPr id="61" name="TextBox 54">
                <a:extLst>
                  <a:ext uri="{FF2B5EF4-FFF2-40B4-BE49-F238E27FC236}">
                    <a16:creationId xmlns:a16="http://schemas.microsoft.com/office/drawing/2014/main" id="{AA8B3C31-1A45-40CC-B1E2-DFCB036AF277}"/>
                  </a:ext>
                </a:extLst>
              </p:cNvPr>
              <p:cNvSpPr txBox="1"/>
              <p:nvPr/>
            </p:nvSpPr>
            <p:spPr>
              <a:xfrm flipH="1">
                <a:off x="11358909" y="3288988"/>
                <a:ext cx="400110" cy="1784976"/>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18464" fontAlgn="base">
                  <a:spcAft>
                    <a:spcPct val="0"/>
                  </a:spcAft>
                  <a:defRPr/>
                </a:pPr>
                <a:r>
                  <a:rPr lang="en-US" sz="1400" b="1" dirty="0">
                    <a:solidFill>
                      <a:srgbClr val="00188F">
                        <a:alpha val="99000"/>
                      </a:srgbClr>
                    </a:solidFill>
                    <a:latin typeface="Segoe UI"/>
                    <a:ea typeface="Kozuka Gothic Pro R" pitchFamily="34" charset="-128"/>
                  </a:rPr>
                  <a:t>Managed by vendor</a:t>
                </a:r>
              </a:p>
            </p:txBody>
          </p:sp>
          <p:sp>
            <p:nvSpPr>
              <p:cNvPr id="62" name="Left Brace 61">
                <a:extLst>
                  <a:ext uri="{FF2B5EF4-FFF2-40B4-BE49-F238E27FC236}">
                    <a16:creationId xmlns:a16="http://schemas.microsoft.com/office/drawing/2014/main" id="{11759127-4489-4FC3-9890-1A8565C0CF60}"/>
                  </a:ext>
                </a:extLst>
              </p:cNvPr>
              <p:cNvSpPr/>
              <p:nvPr/>
            </p:nvSpPr>
            <p:spPr>
              <a:xfrm flipH="1">
                <a:off x="10909816" y="2212816"/>
                <a:ext cx="243576" cy="4018981"/>
              </a:xfrm>
              <a:prstGeom prst="leftBrace">
                <a:avLst>
                  <a:gd name="adj1" fmla="val 0"/>
                  <a:gd name="adj2" fmla="val 50000"/>
                </a:avLst>
              </a:prstGeom>
              <a:noFill/>
              <a:ln w="19050" cap="flat" cmpd="sng" algn="ctr">
                <a:solidFill>
                  <a:srgbClr val="505050">
                    <a:lumMod val="50000"/>
                    <a:lumOff val="50000"/>
                  </a:srgbClr>
                </a:solidFill>
                <a:prstDash val="solid"/>
              </a:ln>
              <a:effectLst/>
            </p:spPr>
            <p:txBody>
              <a:bodyPr rtlCol="0" anchor="ctr"/>
              <a:lstStyle/>
              <a:p>
                <a:pPr algn="ctr" defTabSz="1218564">
                  <a:defRPr/>
                </a:pPr>
                <a:endParaRPr lang="en-US" sz="1800" kern="0" dirty="0">
                  <a:solidFill>
                    <a:srgbClr val="FFFFFF"/>
                  </a:solidFill>
                  <a:ea typeface="Segoe UI" pitchFamily="34" charset="0"/>
                  <a:cs typeface="Segoe UI" pitchFamily="34" charset="0"/>
                </a:endParaRPr>
              </a:p>
            </p:txBody>
          </p:sp>
        </p:grpSp>
        <p:sp>
          <p:nvSpPr>
            <p:cNvPr id="63" name="Rectangle 62">
              <a:extLst>
                <a:ext uri="{FF2B5EF4-FFF2-40B4-BE49-F238E27FC236}">
                  <a16:creationId xmlns:a16="http://schemas.microsoft.com/office/drawing/2014/main" id="{BD1813D4-13F5-43A6-9B97-713819039364}"/>
                </a:ext>
              </a:extLst>
            </p:cNvPr>
            <p:cNvSpPr/>
            <p:nvPr/>
          </p:nvSpPr>
          <p:spPr bwMode="auto">
            <a:xfrm>
              <a:off x="5888274" y="1333945"/>
              <a:ext cx="2978602" cy="5162669"/>
            </a:xfrm>
            <a:prstGeom prst="rect">
              <a:avLst/>
            </a:prstGeom>
            <a:noFill/>
            <a:ln w="38100">
              <a:solidFill>
                <a:srgbClr val="FF00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defRPr/>
              </a:pPr>
              <a:endParaRPr lang="en-US" sz="2200" kern="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1447430593"/>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264543" y="800101"/>
            <a:ext cx="9552317" cy="404579"/>
          </a:xfrm>
        </p:spPr>
        <p:txBody>
          <a:bodyPr/>
          <a:lstStyle/>
          <a:p>
            <a:r>
              <a:rPr lang="en-US" dirty="0"/>
              <a:t>Reduce the time required to deploy and manage an application</a:t>
            </a:r>
          </a:p>
        </p:txBody>
      </p:sp>
      <p:sp>
        <p:nvSpPr>
          <p:cNvPr id="3" name="Title 2"/>
          <p:cNvSpPr>
            <a:spLocks noGrp="1"/>
          </p:cNvSpPr>
          <p:nvPr>
            <p:ph type="title"/>
          </p:nvPr>
        </p:nvSpPr>
        <p:spPr/>
        <p:txBody>
          <a:bodyPr/>
          <a:lstStyle/>
          <a:p>
            <a:r>
              <a:rPr lang="en-US" dirty="0"/>
              <a:t>Common Reasons for PaaS</a:t>
            </a:r>
          </a:p>
        </p:txBody>
      </p:sp>
      <p:sp>
        <p:nvSpPr>
          <p:cNvPr id="4" name="Text Placeholder 1">
            <a:extLst>
              <a:ext uri="{FF2B5EF4-FFF2-40B4-BE49-F238E27FC236}">
                <a16:creationId xmlns:a16="http://schemas.microsoft.com/office/drawing/2014/main" id="{D39B6259-A524-4B64-B346-98AC819B1FE1}"/>
              </a:ext>
            </a:extLst>
          </p:cNvPr>
          <p:cNvSpPr txBox="1">
            <a:spLocks/>
          </p:cNvSpPr>
          <p:nvPr/>
        </p:nvSpPr>
        <p:spPr>
          <a:xfrm>
            <a:off x="1769165" y="1741853"/>
            <a:ext cx="10263116" cy="2013516"/>
          </a:xfrm>
          <a:prstGeom prst="rect">
            <a:avLst/>
          </a:prstGeom>
          <a:ln>
            <a:noFill/>
          </a:ln>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11207" indent="0">
              <a:spcBef>
                <a:spcPts val="424"/>
              </a:spcBef>
              <a:buNone/>
              <a:tabLst>
                <a:tab pos="112065" algn="l"/>
              </a:tabLst>
            </a:pPr>
            <a:r>
              <a:rPr lang="en-US" sz="3200" dirty="0">
                <a:solidFill>
                  <a:schemeClr val="tx1"/>
                </a:solidFill>
              </a:rPr>
              <a:t>Ease of Deployment</a:t>
            </a:r>
          </a:p>
          <a:p>
            <a:pPr>
              <a:buClrTx/>
            </a:pPr>
            <a:r>
              <a:rPr lang="en-US" sz="2800" dirty="0">
                <a:solidFill>
                  <a:schemeClr val="tx1"/>
                </a:solidFill>
              </a:rPr>
              <a:t> Services can be quicker and easier to deploy</a:t>
            </a:r>
          </a:p>
          <a:p>
            <a:pPr marL="0" indent="0">
              <a:buClrTx/>
              <a:buNone/>
            </a:pPr>
            <a:r>
              <a:rPr lang="en-US" sz="2800" dirty="0">
                <a:solidFill>
                  <a:schemeClr val="tx1"/>
                </a:solidFill>
              </a:rPr>
              <a:t>   and scale out </a:t>
            </a:r>
          </a:p>
        </p:txBody>
      </p:sp>
      <p:pic>
        <p:nvPicPr>
          <p:cNvPr id="30" name="Picture 29"/>
          <p:cNvPicPr>
            <a:picLocks noChangeAspect="1"/>
          </p:cNvPicPr>
          <p:nvPr/>
        </p:nvPicPr>
        <p:blipFill>
          <a:blip r:embed="rId3"/>
          <a:stretch>
            <a:fillRect/>
          </a:stretch>
        </p:blipFill>
        <p:spPr>
          <a:xfrm>
            <a:off x="352759" y="3756908"/>
            <a:ext cx="1193578" cy="891205"/>
          </a:xfrm>
          <a:prstGeom prst="rect">
            <a:avLst/>
          </a:prstGeom>
        </p:spPr>
      </p:pic>
      <p:sp>
        <p:nvSpPr>
          <p:cNvPr id="8" name="object 13"/>
          <p:cNvSpPr/>
          <p:nvPr/>
        </p:nvSpPr>
        <p:spPr>
          <a:xfrm>
            <a:off x="608605" y="1626831"/>
            <a:ext cx="875138" cy="742574"/>
          </a:xfrm>
          <a:prstGeom prst="rect">
            <a:avLst/>
          </a:prstGeom>
          <a:blipFill>
            <a:blip r:embed="rId4" cstate="print"/>
            <a:stretch>
              <a:fillRect/>
            </a:stretch>
          </a:blipFill>
        </p:spPr>
        <p:txBody>
          <a:bodyPr wrap="square" lIns="0" tIns="0" rIns="0" bIns="0" rtlCol="0"/>
          <a:lstStyle/>
          <a:p>
            <a:endParaRPr sz="1588"/>
          </a:p>
        </p:txBody>
      </p:sp>
      <p:sp>
        <p:nvSpPr>
          <p:cNvPr id="5" name="Rectangle 4"/>
          <p:cNvSpPr/>
          <p:nvPr/>
        </p:nvSpPr>
        <p:spPr>
          <a:xfrm>
            <a:off x="1769165" y="3860425"/>
            <a:ext cx="10263116" cy="1980029"/>
          </a:xfrm>
          <a:prstGeom prst="rect">
            <a:avLst/>
          </a:prstGeom>
        </p:spPr>
        <p:txBody>
          <a:bodyPr wrap="square">
            <a:spAutoFit/>
          </a:bodyPr>
          <a:lstStyle/>
          <a:p>
            <a:r>
              <a:rPr lang="en-US" sz="3200" dirty="0">
                <a:latin typeface="Segoe UI" pitchFamily="34" charset="0"/>
                <a:ea typeface="Segoe UI" pitchFamily="34" charset="0"/>
                <a:cs typeface="Segoe UI" pitchFamily="34" charset="0"/>
              </a:rPr>
              <a:t>Ease of Management</a:t>
            </a:r>
          </a:p>
          <a:p>
            <a:pPr marL="571500" indent="-571500">
              <a:buFont typeface="Wingdings" panose="05000000000000000000" pitchFamily="2" charset="2"/>
              <a:buChar char="§"/>
            </a:pPr>
            <a:r>
              <a:rPr lang="en-US" sz="2800" dirty="0">
                <a:latin typeface="Segoe UI" pitchFamily="34" charset="0"/>
                <a:ea typeface="Segoe UI" pitchFamily="34" charset="0"/>
                <a:cs typeface="Segoe UI" pitchFamily="34" charset="0"/>
              </a:rPr>
              <a:t>Keep underlying software features up-to-date</a:t>
            </a:r>
          </a:p>
          <a:p>
            <a:pPr marL="582707" indent="-571500">
              <a:spcBef>
                <a:spcPts val="424"/>
              </a:spcBef>
              <a:buFont typeface="Wingdings" panose="05000000000000000000" pitchFamily="2" charset="2"/>
              <a:buChar char="§"/>
              <a:tabLst>
                <a:tab pos="112065" algn="l"/>
              </a:tabLst>
            </a:pPr>
            <a:r>
              <a:rPr lang="en-US" sz="2800" dirty="0">
                <a:latin typeface="Segoe UI" pitchFamily="34" charset="0"/>
                <a:ea typeface="Segoe UI" pitchFamily="34" charset="0"/>
                <a:cs typeface="Segoe UI" pitchFamily="34" charset="0"/>
              </a:rPr>
              <a:t>Setting configuration and security policies</a:t>
            </a:r>
          </a:p>
          <a:p>
            <a:pPr marL="582707" indent="-571500">
              <a:spcBef>
                <a:spcPts val="424"/>
              </a:spcBef>
              <a:buFont typeface="Wingdings" panose="05000000000000000000" pitchFamily="2" charset="2"/>
              <a:buChar char="§"/>
              <a:tabLst>
                <a:tab pos="112065" algn="l"/>
              </a:tabLst>
            </a:pPr>
            <a:r>
              <a:rPr lang="en-US" sz="2800" dirty="0">
                <a:latin typeface="Segoe UI" pitchFamily="34" charset="0"/>
                <a:ea typeface="Segoe UI" pitchFamily="34" charset="0"/>
                <a:cs typeface="Segoe UI" pitchFamily="34" charset="0"/>
              </a:rPr>
              <a:t>Patching and updates</a:t>
            </a:r>
          </a:p>
        </p:txBody>
      </p:sp>
    </p:spTree>
    <p:extLst>
      <p:ext uri="{BB962C8B-B14F-4D97-AF65-F5344CB8AC3E}">
        <p14:creationId xmlns:p14="http://schemas.microsoft.com/office/powerpoint/2010/main" val="18241215"/>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68888" y="296534"/>
            <a:ext cx="5288007" cy="504012"/>
          </a:xfrm>
          <a:prstGeom prst="rect">
            <a:avLst/>
          </a:prstGeom>
        </p:spPr>
        <p:txBody>
          <a:bodyPr wrap="square">
            <a:spAutoFit/>
          </a:bodyPr>
          <a:lstStyle/>
          <a:p>
            <a:pPr>
              <a:lnSpc>
                <a:spcPct val="80000"/>
              </a:lnSpc>
              <a:spcBef>
                <a:spcPts val="1224"/>
              </a:spcBef>
              <a:spcAft>
                <a:spcPts val="612"/>
              </a:spcAft>
            </a:pPr>
            <a:r>
              <a:rPr lang="en-US" sz="3200" spc="-59" dirty="0">
                <a:latin typeface="Segoe UI Light" pitchFamily="34" charset="0"/>
                <a:ea typeface="Segoe UI" pitchFamily="34" charset="0"/>
                <a:cs typeface="Segoe UI" pitchFamily="34" charset="0"/>
              </a:rPr>
              <a:t>Advantages of PaaS</a:t>
            </a:r>
          </a:p>
        </p:txBody>
      </p:sp>
      <p:sp>
        <p:nvSpPr>
          <p:cNvPr id="4" name="Rectangle 3"/>
          <p:cNvSpPr/>
          <p:nvPr/>
        </p:nvSpPr>
        <p:spPr>
          <a:xfrm>
            <a:off x="468888" y="1016549"/>
            <a:ext cx="10412334" cy="4308872"/>
          </a:xfrm>
          <a:prstGeom prst="rect">
            <a:avLst/>
          </a:prstGeom>
        </p:spPr>
        <p:txBody>
          <a:bodyPr wrap="square">
            <a:spAutoFit/>
          </a:bodyPr>
          <a:lstStyle/>
          <a:p>
            <a:pPr marL="349724" indent="-349724">
              <a:spcAft>
                <a:spcPts val="612"/>
              </a:spcAft>
              <a:buFont typeface="Symbol" panose="05050102010706020507" pitchFamily="18" charset="2"/>
              <a:buChar char=""/>
            </a:pPr>
            <a:r>
              <a:rPr lang="en-US" sz="2400" b="1" dirty="0">
                <a:solidFill>
                  <a:srgbClr val="505050"/>
                </a:solidFill>
                <a:ea typeface="MS Mincho"/>
              </a:rPr>
              <a:t>Use sophisticated tools affordably.</a:t>
            </a:r>
            <a:r>
              <a:rPr lang="en-US" sz="2400" dirty="0">
                <a:solidFill>
                  <a:srgbClr val="505050"/>
                </a:solidFill>
                <a:ea typeface="MS Mincho"/>
              </a:rPr>
              <a:t> A pay-as-you-go model makes it possible for individuals or organizations to use sophisticated development software and business intelligence and analytics tools that they could not afford to purchase outright.</a:t>
            </a:r>
            <a:endParaRPr lang="en-US" sz="2400" dirty="0">
              <a:solidFill>
                <a:srgbClr val="323232"/>
              </a:solidFill>
              <a:ea typeface="MS Mincho"/>
            </a:endParaRPr>
          </a:p>
          <a:p>
            <a:pPr marL="349724" indent="-349724">
              <a:spcAft>
                <a:spcPts val="612"/>
              </a:spcAft>
              <a:buFont typeface="Symbol" panose="05050102010706020507" pitchFamily="18" charset="2"/>
              <a:buChar char=""/>
            </a:pPr>
            <a:r>
              <a:rPr lang="en-US" sz="2400" b="1" dirty="0">
                <a:solidFill>
                  <a:srgbClr val="505050"/>
                </a:solidFill>
                <a:ea typeface="MS Mincho"/>
              </a:rPr>
              <a:t>Cut coding time.</a:t>
            </a:r>
            <a:r>
              <a:rPr lang="en-US" sz="2400" dirty="0">
                <a:solidFill>
                  <a:srgbClr val="505050"/>
                </a:solidFill>
                <a:ea typeface="MS Mincho"/>
              </a:rPr>
              <a:t> PaaS development tools can cut the time it takes to code new apps with pre-coded application components built into the platform, such as workflow, directory services, security features, search, and so on.</a:t>
            </a:r>
            <a:endParaRPr lang="en-US" sz="2400" dirty="0">
              <a:solidFill>
                <a:srgbClr val="323232"/>
              </a:solidFill>
              <a:ea typeface="MS Mincho"/>
            </a:endParaRPr>
          </a:p>
          <a:p>
            <a:pPr marL="349724" indent="-349724">
              <a:spcAft>
                <a:spcPts val="612"/>
              </a:spcAft>
              <a:buFont typeface="Symbol" panose="05050102010706020507" pitchFamily="18" charset="2"/>
              <a:buChar char=""/>
            </a:pPr>
            <a:r>
              <a:rPr lang="en-US" sz="2400" b="1" dirty="0">
                <a:solidFill>
                  <a:srgbClr val="505050"/>
                </a:solidFill>
                <a:ea typeface="MS Mincho"/>
              </a:rPr>
              <a:t>Add development capabilities without adding staff.</a:t>
            </a:r>
            <a:r>
              <a:rPr lang="en-US" sz="2400" dirty="0">
                <a:solidFill>
                  <a:srgbClr val="505050"/>
                </a:solidFill>
                <a:ea typeface="MS Mincho"/>
              </a:rPr>
              <a:t> Platform as a Service components can give your development team new capabilities without your needing to add staff having the required skills.</a:t>
            </a:r>
            <a:endParaRPr lang="en-US" sz="2400" dirty="0">
              <a:solidFill>
                <a:srgbClr val="323232"/>
              </a:solidFill>
              <a:ea typeface="MS Mincho"/>
            </a:endParaRPr>
          </a:p>
        </p:txBody>
      </p:sp>
    </p:spTree>
    <p:extLst>
      <p:ext uri="{BB962C8B-B14F-4D97-AF65-F5344CB8AC3E}">
        <p14:creationId xmlns:p14="http://schemas.microsoft.com/office/powerpoint/2010/main" val="670774440"/>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b="1" dirty="0"/>
              <a:t>Platform as a Service</a:t>
            </a:r>
          </a:p>
        </p:txBody>
      </p:sp>
      <p:sp>
        <p:nvSpPr>
          <p:cNvPr id="2" name="Rectangle 1"/>
          <p:cNvSpPr/>
          <p:nvPr/>
        </p:nvSpPr>
        <p:spPr>
          <a:xfrm>
            <a:off x="264543" y="1420028"/>
            <a:ext cx="11459678" cy="830997"/>
          </a:xfrm>
          <a:prstGeom prst="rect">
            <a:avLst/>
          </a:prstGeom>
        </p:spPr>
        <p:txBody>
          <a:bodyPr wrap="square">
            <a:spAutoFit/>
          </a:bodyPr>
          <a:lstStyle/>
          <a:p>
            <a:r>
              <a:rPr lang="en-US" sz="2400" dirty="0">
                <a:latin typeface="Segoe UI" pitchFamily="34" charset="0"/>
                <a:ea typeface="Segoe UI" pitchFamily="34" charset="0"/>
                <a:cs typeface="Segoe UI" pitchFamily="34" charset="0"/>
              </a:rPr>
              <a:t>PaaS designed expressly to support scalable, reliable, and low-admin applications.  Azure offerings can be broken down into two categories.</a:t>
            </a:r>
          </a:p>
        </p:txBody>
      </p:sp>
      <p:sp>
        <p:nvSpPr>
          <p:cNvPr id="4" name="Rectangle 3"/>
          <p:cNvSpPr/>
          <p:nvPr/>
        </p:nvSpPr>
        <p:spPr>
          <a:xfrm>
            <a:off x="6797616" y="2854308"/>
            <a:ext cx="5106838" cy="523220"/>
          </a:xfrm>
          <a:prstGeom prst="rect">
            <a:avLst/>
          </a:prstGeom>
        </p:spPr>
        <p:txBody>
          <a:bodyPr wrap="square">
            <a:spAutoFit/>
          </a:bodyPr>
          <a:lstStyle/>
          <a:p>
            <a:r>
              <a:rPr lang="en-US" sz="2800" dirty="0">
                <a:solidFill>
                  <a:schemeClr val="accent1"/>
                </a:solidFill>
                <a:latin typeface="Segoe UI" pitchFamily="34" charset="0"/>
                <a:ea typeface="Segoe UI" pitchFamily="34" charset="0"/>
                <a:cs typeface="Segoe UI" pitchFamily="34" charset="0"/>
              </a:rPr>
              <a:t>Storage and Data Services</a:t>
            </a:r>
          </a:p>
        </p:txBody>
      </p:sp>
      <p:pic>
        <p:nvPicPr>
          <p:cNvPr id="5" name="Picture 4">
            <a:extLst>
              <a:ext uri="{FF2B5EF4-FFF2-40B4-BE49-F238E27FC236}">
                <a16:creationId xmlns:a16="http://schemas.microsoft.com/office/drawing/2014/main" id="{15F6FD0D-0130-4B41-8DC7-BF4C040514DB}"/>
              </a:ext>
            </a:extLst>
          </p:cNvPr>
          <p:cNvPicPr>
            <a:picLocks noChangeAspect="1"/>
          </p:cNvPicPr>
          <p:nvPr/>
        </p:nvPicPr>
        <p:blipFill>
          <a:blip r:embed="rId3"/>
          <a:stretch>
            <a:fillRect/>
          </a:stretch>
        </p:blipFill>
        <p:spPr>
          <a:xfrm>
            <a:off x="8612955" y="4538019"/>
            <a:ext cx="782009" cy="782009"/>
          </a:xfrm>
          <a:prstGeom prst="rect">
            <a:avLst/>
          </a:prstGeom>
        </p:spPr>
      </p:pic>
      <p:pic>
        <p:nvPicPr>
          <p:cNvPr id="6" name="Picture 5">
            <a:extLst>
              <a:ext uri="{FF2B5EF4-FFF2-40B4-BE49-F238E27FC236}">
                <a16:creationId xmlns:a16="http://schemas.microsoft.com/office/drawing/2014/main" id="{0CED6F95-2FB3-4519-9A66-06DC9C85FC67}"/>
              </a:ext>
            </a:extLst>
          </p:cNvPr>
          <p:cNvPicPr>
            <a:picLocks noChangeAspect="1"/>
          </p:cNvPicPr>
          <p:nvPr/>
        </p:nvPicPr>
        <p:blipFill>
          <a:blip r:embed="rId4"/>
          <a:stretch>
            <a:fillRect/>
          </a:stretch>
        </p:blipFill>
        <p:spPr>
          <a:xfrm>
            <a:off x="7750528" y="3869330"/>
            <a:ext cx="709110" cy="709110"/>
          </a:xfrm>
          <a:prstGeom prst="rect">
            <a:avLst/>
          </a:prstGeom>
        </p:spPr>
      </p:pic>
      <p:pic>
        <p:nvPicPr>
          <p:cNvPr id="7" name="Picture 6">
            <a:extLst>
              <a:ext uri="{FF2B5EF4-FFF2-40B4-BE49-F238E27FC236}">
                <a16:creationId xmlns:a16="http://schemas.microsoft.com/office/drawing/2014/main" id="{A1862740-68F9-43B0-A0EE-95428EFD0084}"/>
              </a:ext>
            </a:extLst>
          </p:cNvPr>
          <p:cNvPicPr>
            <a:picLocks noChangeAspect="1"/>
          </p:cNvPicPr>
          <p:nvPr/>
        </p:nvPicPr>
        <p:blipFill>
          <a:blip r:embed="rId5"/>
          <a:stretch>
            <a:fillRect/>
          </a:stretch>
        </p:blipFill>
        <p:spPr>
          <a:xfrm>
            <a:off x="9408944" y="3876377"/>
            <a:ext cx="702063" cy="702063"/>
          </a:xfrm>
          <a:prstGeom prst="rect">
            <a:avLst/>
          </a:prstGeom>
        </p:spPr>
      </p:pic>
      <p:pic>
        <p:nvPicPr>
          <p:cNvPr id="8" name="Picture 7">
            <a:extLst>
              <a:ext uri="{FF2B5EF4-FFF2-40B4-BE49-F238E27FC236}">
                <a16:creationId xmlns:a16="http://schemas.microsoft.com/office/drawing/2014/main" id="{4FB7C599-1BF8-497E-BD1B-DF33BB432633}"/>
              </a:ext>
            </a:extLst>
          </p:cNvPr>
          <p:cNvPicPr>
            <a:picLocks noChangeAspect="1"/>
          </p:cNvPicPr>
          <p:nvPr/>
        </p:nvPicPr>
        <p:blipFill>
          <a:blip r:embed="rId6"/>
          <a:stretch>
            <a:fillRect/>
          </a:stretch>
        </p:blipFill>
        <p:spPr>
          <a:xfrm>
            <a:off x="7706598" y="5215528"/>
            <a:ext cx="796970" cy="796970"/>
          </a:xfrm>
          <a:prstGeom prst="rect">
            <a:avLst/>
          </a:prstGeom>
        </p:spPr>
      </p:pic>
      <p:pic>
        <p:nvPicPr>
          <p:cNvPr id="9" name="Picture 8">
            <a:extLst>
              <a:ext uri="{FF2B5EF4-FFF2-40B4-BE49-F238E27FC236}">
                <a16:creationId xmlns:a16="http://schemas.microsoft.com/office/drawing/2014/main" id="{465CA802-8AC2-4814-886C-BBB42115688A}"/>
              </a:ext>
            </a:extLst>
          </p:cNvPr>
          <p:cNvPicPr>
            <a:picLocks noChangeAspect="1"/>
          </p:cNvPicPr>
          <p:nvPr/>
        </p:nvPicPr>
        <p:blipFill>
          <a:blip r:embed="rId7"/>
          <a:stretch>
            <a:fillRect/>
          </a:stretch>
        </p:blipFill>
        <p:spPr>
          <a:xfrm>
            <a:off x="9471353" y="5297038"/>
            <a:ext cx="720169" cy="720169"/>
          </a:xfrm>
          <a:prstGeom prst="rect">
            <a:avLst/>
          </a:prstGeom>
        </p:spPr>
      </p:pic>
      <p:sp>
        <p:nvSpPr>
          <p:cNvPr id="10" name="Rectangle 9"/>
          <p:cNvSpPr/>
          <p:nvPr/>
        </p:nvSpPr>
        <p:spPr>
          <a:xfrm>
            <a:off x="7516484" y="3773084"/>
            <a:ext cx="2725947" cy="231188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4" name="Picture 13"/>
          <p:cNvPicPr>
            <a:picLocks noChangeAspect="1"/>
          </p:cNvPicPr>
          <p:nvPr/>
        </p:nvPicPr>
        <p:blipFill>
          <a:blip r:embed="rId8"/>
          <a:stretch>
            <a:fillRect/>
          </a:stretch>
        </p:blipFill>
        <p:spPr>
          <a:xfrm>
            <a:off x="3499164" y="3840434"/>
            <a:ext cx="708212" cy="780290"/>
          </a:xfrm>
          <a:prstGeom prst="rect">
            <a:avLst/>
          </a:prstGeom>
        </p:spPr>
      </p:pic>
      <p:pic>
        <p:nvPicPr>
          <p:cNvPr id="15" name="Picture 14"/>
          <p:cNvPicPr>
            <a:picLocks noChangeAspect="1"/>
          </p:cNvPicPr>
          <p:nvPr/>
        </p:nvPicPr>
        <p:blipFill>
          <a:blip r:embed="rId9"/>
          <a:stretch>
            <a:fillRect/>
          </a:stretch>
        </p:blipFill>
        <p:spPr>
          <a:xfrm>
            <a:off x="3691096" y="5093597"/>
            <a:ext cx="505383" cy="796970"/>
          </a:xfrm>
          <a:prstGeom prst="rect">
            <a:avLst/>
          </a:prstGeom>
        </p:spPr>
      </p:pic>
      <p:pic>
        <p:nvPicPr>
          <p:cNvPr id="17" name="Picture 16"/>
          <p:cNvPicPr>
            <a:picLocks noChangeAspect="1"/>
          </p:cNvPicPr>
          <p:nvPr/>
        </p:nvPicPr>
        <p:blipFill>
          <a:blip r:embed="rId10"/>
          <a:stretch>
            <a:fillRect/>
          </a:stretch>
        </p:blipFill>
        <p:spPr>
          <a:xfrm>
            <a:off x="1925675" y="5153480"/>
            <a:ext cx="797636" cy="677204"/>
          </a:xfrm>
          <a:prstGeom prst="rect">
            <a:avLst/>
          </a:prstGeom>
        </p:spPr>
      </p:pic>
      <p:sp>
        <p:nvSpPr>
          <p:cNvPr id="18" name="Rectangle 17"/>
          <p:cNvSpPr/>
          <p:nvPr/>
        </p:nvSpPr>
        <p:spPr>
          <a:xfrm>
            <a:off x="1751483" y="3732663"/>
            <a:ext cx="2725947" cy="2311880"/>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9" name="Rectangle 18"/>
          <p:cNvSpPr/>
          <p:nvPr/>
        </p:nvSpPr>
        <p:spPr>
          <a:xfrm>
            <a:off x="2136190" y="2862134"/>
            <a:ext cx="2725947" cy="523220"/>
          </a:xfrm>
          <a:prstGeom prst="rect">
            <a:avLst/>
          </a:prstGeom>
        </p:spPr>
        <p:txBody>
          <a:bodyPr wrap="square">
            <a:spAutoFit/>
          </a:bodyPr>
          <a:lstStyle/>
          <a:p>
            <a:r>
              <a:rPr lang="en-US" sz="2800" dirty="0">
                <a:solidFill>
                  <a:schemeClr val="accent1"/>
                </a:solidFill>
                <a:latin typeface="Segoe UI" pitchFamily="34" charset="0"/>
                <a:ea typeface="Segoe UI" pitchFamily="34" charset="0"/>
                <a:cs typeface="Segoe UI" pitchFamily="34" charset="0"/>
              </a:rPr>
              <a:t>Compute</a:t>
            </a:r>
          </a:p>
        </p:txBody>
      </p:sp>
      <p:sp>
        <p:nvSpPr>
          <p:cNvPr id="21" name="Text Placeholder 1"/>
          <p:cNvSpPr txBox="1">
            <a:spLocks/>
          </p:cNvSpPr>
          <p:nvPr/>
        </p:nvSpPr>
        <p:spPr>
          <a:xfrm>
            <a:off x="264543" y="800101"/>
            <a:ext cx="9552317" cy="404579"/>
          </a:xfrm>
          <a:prstGeom prst="rect">
            <a:avLst/>
          </a:prstGeom>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0" indent="0">
              <a:buNone/>
            </a:pPr>
            <a:r>
              <a:rPr lang="en-US" dirty="0"/>
              <a:t>PaaS Service Offerings in Azure</a:t>
            </a:r>
          </a:p>
        </p:txBody>
      </p:sp>
      <p:pic>
        <p:nvPicPr>
          <p:cNvPr id="23" name="Picture 22"/>
          <p:cNvPicPr>
            <a:picLocks noChangeAspect="1"/>
          </p:cNvPicPr>
          <p:nvPr/>
        </p:nvPicPr>
        <p:blipFill>
          <a:blip r:embed="rId11"/>
          <a:stretch>
            <a:fillRect/>
          </a:stretch>
        </p:blipFill>
        <p:spPr>
          <a:xfrm>
            <a:off x="1813038" y="3783678"/>
            <a:ext cx="838659" cy="837046"/>
          </a:xfrm>
          <a:prstGeom prst="rect">
            <a:avLst/>
          </a:prstGeom>
        </p:spPr>
      </p:pic>
    </p:spTree>
    <p:extLst>
      <p:ext uri="{BB962C8B-B14F-4D97-AF65-F5344CB8AC3E}">
        <p14:creationId xmlns:p14="http://schemas.microsoft.com/office/powerpoint/2010/main" val="203252744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270D-CC65-4AF9-A99D-0F150B0B7645}"/>
              </a:ext>
            </a:extLst>
          </p:cNvPr>
          <p:cNvSpPr>
            <a:spLocks noGrp="1"/>
          </p:cNvSpPr>
          <p:nvPr>
            <p:ph type="body" sz="quarter" idx="15"/>
          </p:nvPr>
        </p:nvSpPr>
        <p:spPr/>
        <p:txBody>
          <a:bodyPr/>
          <a:lstStyle/>
          <a:p>
            <a:r>
              <a:rPr lang="en-US" dirty="0"/>
              <a:t>PaaS Compute</a:t>
            </a:r>
          </a:p>
        </p:txBody>
      </p:sp>
      <p:sp>
        <p:nvSpPr>
          <p:cNvPr id="4" name="Text Placeholder 3"/>
          <p:cNvSpPr>
            <a:spLocks noGrp="1"/>
          </p:cNvSpPr>
          <p:nvPr>
            <p:ph type="body" sz="quarter" idx="16"/>
          </p:nvPr>
        </p:nvSpPr>
        <p:spPr/>
        <p:txBody>
          <a:bodyPr/>
          <a:lstStyle/>
          <a:p>
            <a:endParaRPr lang="en-US"/>
          </a:p>
        </p:txBody>
      </p:sp>
    </p:spTree>
    <p:extLst>
      <p:ext uri="{BB962C8B-B14F-4D97-AF65-F5344CB8AC3E}">
        <p14:creationId xmlns:p14="http://schemas.microsoft.com/office/powerpoint/2010/main" val="104424630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53509" y="800101"/>
            <a:ext cx="7000063" cy="404579"/>
          </a:xfrm>
        </p:spPr>
        <p:txBody>
          <a:bodyPr/>
          <a:lstStyle/>
          <a:p>
            <a:r>
              <a:rPr lang="en-US" dirty="0"/>
              <a:t>Security, Application or Policy Requirement</a:t>
            </a:r>
          </a:p>
        </p:txBody>
      </p:sp>
      <p:sp>
        <p:nvSpPr>
          <p:cNvPr id="3" name="Title 2"/>
          <p:cNvSpPr>
            <a:spLocks noGrp="1"/>
          </p:cNvSpPr>
          <p:nvPr>
            <p:ph type="title"/>
          </p:nvPr>
        </p:nvSpPr>
        <p:spPr/>
        <p:txBody>
          <a:bodyPr/>
          <a:lstStyle/>
          <a:p>
            <a:r>
              <a:rPr lang="en-US" dirty="0"/>
              <a:t>Other Common Reasons for IaaS</a:t>
            </a:r>
          </a:p>
        </p:txBody>
      </p:sp>
      <p:sp>
        <p:nvSpPr>
          <p:cNvPr id="4" name="Text Placeholder 1">
            <a:extLst>
              <a:ext uri="{FF2B5EF4-FFF2-40B4-BE49-F238E27FC236}">
                <a16:creationId xmlns:a16="http://schemas.microsoft.com/office/drawing/2014/main" id="{D39B6259-A524-4B64-B346-98AC819B1FE1}"/>
              </a:ext>
            </a:extLst>
          </p:cNvPr>
          <p:cNvSpPr txBox="1">
            <a:spLocks/>
          </p:cNvSpPr>
          <p:nvPr/>
        </p:nvSpPr>
        <p:spPr>
          <a:xfrm>
            <a:off x="1884184" y="1741851"/>
            <a:ext cx="10263116" cy="2602350"/>
          </a:xfrm>
          <a:prstGeom prst="rect">
            <a:avLst/>
          </a:prstGeom>
          <a:ln>
            <a:noFill/>
          </a:ln>
        </p:spPr>
        <p:txBody>
          <a:bodyPr/>
          <a:lstStyle>
            <a:lvl1pPr marL="194218" indent="-194218" algn="l" defTabSz="1109758" rtl="0" eaLnBrk="1" latinLnBrk="0" hangingPunct="1">
              <a:spcBef>
                <a:spcPct val="20000"/>
              </a:spcBef>
              <a:buClr>
                <a:srgbClr val="0072C6"/>
              </a:buClr>
              <a:buSzPct val="100000"/>
              <a:buFont typeface="Wingdings" pitchFamily="2" charset="2"/>
              <a:buChar char="§"/>
              <a:defRPr sz="2448"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pPr marL="0" indent="0">
              <a:buNone/>
            </a:pPr>
            <a:r>
              <a:rPr lang="en-US" sz="4000" dirty="0">
                <a:solidFill>
                  <a:schemeClr val="tx1"/>
                </a:solidFill>
              </a:rPr>
              <a:t>Security</a:t>
            </a:r>
          </a:p>
          <a:p>
            <a:pPr marL="0" indent="0">
              <a:buNone/>
            </a:pPr>
            <a:r>
              <a:rPr lang="en-US" sz="2800" dirty="0">
                <a:solidFill>
                  <a:schemeClr val="tx1"/>
                </a:solidFill>
              </a:rPr>
              <a:t>Companies\Agencies with very specific security practices and policies</a:t>
            </a:r>
          </a:p>
          <a:p>
            <a:pPr marL="0" indent="0">
              <a:buNone/>
            </a:pPr>
            <a:r>
              <a:rPr lang="en-US" sz="4000" dirty="0">
                <a:solidFill>
                  <a:schemeClr val="tx1"/>
                </a:solidFill>
              </a:rPr>
              <a:t>Control</a:t>
            </a:r>
          </a:p>
          <a:p>
            <a:pPr marL="0" indent="0">
              <a:buNone/>
            </a:pPr>
            <a:r>
              <a:rPr lang="en-US" sz="2800" dirty="0">
                <a:solidFill>
                  <a:schemeClr val="tx1"/>
                </a:solidFill>
              </a:rPr>
              <a:t>There is a specific reason to interact/modify/control Operating System behavior </a:t>
            </a:r>
          </a:p>
          <a:p>
            <a:pPr marL="0" indent="0">
              <a:buNone/>
            </a:pPr>
            <a:r>
              <a:rPr lang="en-US" sz="4000" dirty="0">
                <a:solidFill>
                  <a:schemeClr val="tx1"/>
                </a:solidFill>
              </a:rPr>
              <a:t>Policy</a:t>
            </a:r>
          </a:p>
          <a:p>
            <a:pPr marL="0" indent="0">
              <a:buNone/>
            </a:pPr>
            <a:r>
              <a:rPr lang="en-US" sz="2800" dirty="0">
                <a:solidFill>
                  <a:schemeClr val="tx1"/>
                </a:solidFill>
              </a:rPr>
              <a:t>Vendor and technology lock in objections</a:t>
            </a:r>
          </a:p>
        </p:txBody>
      </p:sp>
      <p:pic>
        <p:nvPicPr>
          <p:cNvPr id="29" name="Picture 28"/>
          <p:cNvPicPr>
            <a:picLocks noChangeAspect="1"/>
          </p:cNvPicPr>
          <p:nvPr/>
        </p:nvPicPr>
        <p:blipFill>
          <a:blip r:embed="rId3"/>
          <a:stretch>
            <a:fillRect/>
          </a:stretch>
        </p:blipFill>
        <p:spPr>
          <a:xfrm>
            <a:off x="517205" y="1752645"/>
            <a:ext cx="1164113" cy="1062254"/>
          </a:xfrm>
          <a:prstGeom prst="rect">
            <a:avLst/>
          </a:prstGeom>
        </p:spPr>
      </p:pic>
      <p:pic>
        <p:nvPicPr>
          <p:cNvPr id="30" name="Picture 29"/>
          <p:cNvPicPr>
            <a:picLocks noChangeAspect="1"/>
          </p:cNvPicPr>
          <p:nvPr/>
        </p:nvPicPr>
        <p:blipFill>
          <a:blip r:embed="rId4"/>
          <a:stretch>
            <a:fillRect/>
          </a:stretch>
        </p:blipFill>
        <p:spPr>
          <a:xfrm>
            <a:off x="487739" y="3534556"/>
            <a:ext cx="1193578" cy="891205"/>
          </a:xfrm>
          <a:prstGeom prst="rect">
            <a:avLst/>
          </a:prstGeom>
        </p:spPr>
      </p:pic>
      <p:pic>
        <p:nvPicPr>
          <p:cNvPr id="31" name="Picture 30"/>
          <p:cNvPicPr>
            <a:picLocks noChangeAspect="1"/>
          </p:cNvPicPr>
          <p:nvPr/>
        </p:nvPicPr>
        <p:blipFill>
          <a:blip r:embed="rId5"/>
          <a:stretch>
            <a:fillRect/>
          </a:stretch>
        </p:blipFill>
        <p:spPr>
          <a:xfrm>
            <a:off x="806011" y="5028313"/>
            <a:ext cx="805142" cy="1102694"/>
          </a:xfrm>
          <a:prstGeom prst="rect">
            <a:avLst/>
          </a:prstGeom>
        </p:spPr>
      </p:pic>
    </p:spTree>
    <p:extLst>
      <p:ext uri="{BB962C8B-B14F-4D97-AF65-F5344CB8AC3E}">
        <p14:creationId xmlns:p14="http://schemas.microsoft.com/office/powerpoint/2010/main" val="165706757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Cloud Services, Serverless and Azure App Service</a:t>
            </a:r>
          </a:p>
        </p:txBody>
      </p:sp>
      <p:sp>
        <p:nvSpPr>
          <p:cNvPr id="4" name="Rectangle 3"/>
          <p:cNvSpPr/>
          <p:nvPr/>
        </p:nvSpPr>
        <p:spPr>
          <a:xfrm>
            <a:off x="457200" y="4065148"/>
            <a:ext cx="5945707" cy="2308324"/>
          </a:xfrm>
          <a:prstGeom prst="rect">
            <a:avLst/>
          </a:prstGeom>
        </p:spPr>
        <p:txBody>
          <a:bodyPr wrap="square">
            <a:spAutoFit/>
          </a:bodyPr>
          <a:lstStyle/>
          <a:p>
            <a:r>
              <a:rPr lang="en-US" sz="2400" b="1" dirty="0">
                <a:solidFill>
                  <a:srgbClr val="333333"/>
                </a:solidFill>
              </a:rPr>
              <a:t>Azure App Service and Serverless</a:t>
            </a:r>
            <a:r>
              <a:rPr lang="en-US" sz="2400" dirty="0">
                <a:solidFill>
                  <a:srgbClr val="333333"/>
                </a:solidFill>
              </a:rPr>
              <a:t> </a:t>
            </a:r>
          </a:p>
          <a:p>
            <a:pPr marL="342900" indent="-342900">
              <a:buFont typeface="Arial" panose="020B0604020202020204" pitchFamily="34" charset="0"/>
              <a:buChar char="•"/>
            </a:pPr>
            <a:r>
              <a:rPr lang="en-US" sz="2400" dirty="0">
                <a:solidFill>
                  <a:srgbClr val="333333"/>
                </a:solidFill>
              </a:rPr>
              <a:t>Newer offering on Azure.</a:t>
            </a:r>
          </a:p>
          <a:p>
            <a:pPr marL="342900" indent="-342900">
              <a:buFont typeface="Arial" panose="020B0604020202020204" pitchFamily="34" charset="0"/>
              <a:buChar char="•"/>
            </a:pPr>
            <a:r>
              <a:rPr lang="en-US" sz="2400" dirty="0">
                <a:solidFill>
                  <a:srgbClr val="333333"/>
                </a:solidFill>
              </a:rPr>
              <a:t>Azure takes care of application deployment and management.</a:t>
            </a:r>
          </a:p>
          <a:p>
            <a:pPr marL="342900" indent="-342900">
              <a:buFont typeface="Arial" panose="020B0604020202020204" pitchFamily="34" charset="0"/>
              <a:buChar char="•"/>
            </a:pPr>
            <a:r>
              <a:rPr lang="en-US" sz="2400" dirty="0">
                <a:solidFill>
                  <a:srgbClr val="333333"/>
                </a:solidFill>
              </a:rPr>
              <a:t>Enables developer to concentrate on application development.</a:t>
            </a:r>
          </a:p>
        </p:txBody>
      </p:sp>
      <p:sp>
        <p:nvSpPr>
          <p:cNvPr id="5" name="Rectangle 4"/>
          <p:cNvSpPr/>
          <p:nvPr/>
        </p:nvSpPr>
        <p:spPr>
          <a:xfrm>
            <a:off x="6570996" y="2829015"/>
            <a:ext cx="5494483" cy="3046988"/>
          </a:xfrm>
          <a:prstGeom prst="rect">
            <a:avLst/>
          </a:prstGeom>
        </p:spPr>
        <p:txBody>
          <a:bodyPr wrap="square">
            <a:spAutoFit/>
          </a:bodyPr>
          <a:lstStyle/>
          <a:p>
            <a:r>
              <a:rPr lang="en-US" sz="2400" b="1" dirty="0">
                <a:solidFill>
                  <a:srgbClr val="333333"/>
                </a:solidFill>
              </a:rPr>
              <a:t>Azure Cloud Services</a:t>
            </a:r>
            <a:r>
              <a:rPr lang="en-US" sz="2400" dirty="0">
                <a:solidFill>
                  <a:srgbClr val="333333"/>
                </a:solidFill>
              </a:rPr>
              <a:t> </a:t>
            </a:r>
          </a:p>
          <a:p>
            <a:pPr marL="342900" indent="-342900">
              <a:buFont typeface="Arial" panose="020B0604020202020204" pitchFamily="34" charset="0"/>
              <a:buChar char="•"/>
            </a:pPr>
            <a:r>
              <a:rPr lang="en-US" sz="2400" dirty="0">
                <a:solidFill>
                  <a:srgbClr val="333333"/>
                </a:solidFill>
              </a:rPr>
              <a:t>Allows developers access to the underlying virtual machines and still manages the application container and deployment automatically. </a:t>
            </a:r>
          </a:p>
          <a:p>
            <a:pPr marL="342900" indent="-342900">
              <a:buFont typeface="Arial" panose="020B0604020202020204" pitchFamily="34" charset="0"/>
              <a:buChar char="•"/>
            </a:pPr>
            <a:r>
              <a:rPr lang="en-US" sz="2400" dirty="0">
                <a:solidFill>
                  <a:srgbClr val="333333"/>
                </a:solidFill>
              </a:rPr>
              <a:t>Microsoft still uses Azure Cloud Services internally.</a:t>
            </a:r>
          </a:p>
        </p:txBody>
      </p:sp>
      <p:pic>
        <p:nvPicPr>
          <p:cNvPr id="7" name="Picture 6"/>
          <p:cNvPicPr>
            <a:picLocks noChangeAspect="1"/>
          </p:cNvPicPr>
          <p:nvPr/>
        </p:nvPicPr>
        <p:blipFill>
          <a:blip r:embed="rId3"/>
          <a:stretch>
            <a:fillRect/>
          </a:stretch>
        </p:blipFill>
        <p:spPr>
          <a:xfrm>
            <a:off x="2755793" y="1344149"/>
            <a:ext cx="746358" cy="822318"/>
          </a:xfrm>
          <a:prstGeom prst="rect">
            <a:avLst/>
          </a:prstGeom>
        </p:spPr>
      </p:pic>
      <p:pic>
        <p:nvPicPr>
          <p:cNvPr id="8" name="Picture 7"/>
          <p:cNvPicPr>
            <a:picLocks noChangeAspect="1"/>
          </p:cNvPicPr>
          <p:nvPr/>
        </p:nvPicPr>
        <p:blipFill>
          <a:blip r:embed="rId4"/>
          <a:stretch>
            <a:fillRect/>
          </a:stretch>
        </p:blipFill>
        <p:spPr>
          <a:xfrm>
            <a:off x="4000211" y="1305833"/>
            <a:ext cx="545754" cy="860634"/>
          </a:xfrm>
          <a:prstGeom prst="rect">
            <a:avLst/>
          </a:prstGeom>
        </p:spPr>
      </p:pic>
      <p:pic>
        <p:nvPicPr>
          <p:cNvPr id="10" name="Picture 9"/>
          <p:cNvPicPr>
            <a:picLocks noChangeAspect="1"/>
          </p:cNvPicPr>
          <p:nvPr/>
        </p:nvPicPr>
        <p:blipFill>
          <a:blip r:embed="rId5"/>
          <a:stretch>
            <a:fillRect/>
          </a:stretch>
        </p:blipFill>
        <p:spPr>
          <a:xfrm>
            <a:off x="8602944" y="1463969"/>
            <a:ext cx="797636" cy="677204"/>
          </a:xfrm>
          <a:prstGeom prst="rect">
            <a:avLst/>
          </a:prstGeom>
        </p:spPr>
      </p:pic>
      <p:pic>
        <p:nvPicPr>
          <p:cNvPr id="2" name="Picture 1"/>
          <p:cNvPicPr>
            <a:picLocks noChangeAspect="1"/>
          </p:cNvPicPr>
          <p:nvPr/>
        </p:nvPicPr>
        <p:blipFill>
          <a:blip r:embed="rId6"/>
          <a:stretch>
            <a:fillRect/>
          </a:stretch>
        </p:blipFill>
        <p:spPr>
          <a:xfrm>
            <a:off x="1408739" y="1305833"/>
            <a:ext cx="838659" cy="837046"/>
          </a:xfrm>
          <a:prstGeom prst="rect">
            <a:avLst/>
          </a:prstGeom>
        </p:spPr>
      </p:pic>
      <p:pic>
        <p:nvPicPr>
          <p:cNvPr id="12" name="Picture 11"/>
          <p:cNvPicPr>
            <a:picLocks noChangeAspect="1"/>
          </p:cNvPicPr>
          <p:nvPr/>
        </p:nvPicPr>
        <p:blipFill>
          <a:blip r:embed="rId7"/>
          <a:stretch>
            <a:fillRect/>
          </a:stretch>
        </p:blipFill>
        <p:spPr>
          <a:xfrm>
            <a:off x="9681531" y="1477854"/>
            <a:ext cx="804853" cy="665551"/>
          </a:xfrm>
          <a:prstGeom prst="rect">
            <a:avLst/>
          </a:prstGeom>
        </p:spPr>
      </p:pic>
      <p:pic>
        <p:nvPicPr>
          <p:cNvPr id="13" name="Picture 12"/>
          <p:cNvPicPr>
            <a:picLocks noChangeAspect="1"/>
          </p:cNvPicPr>
          <p:nvPr/>
        </p:nvPicPr>
        <p:blipFill>
          <a:blip r:embed="rId8"/>
          <a:stretch>
            <a:fillRect/>
          </a:stretch>
        </p:blipFill>
        <p:spPr>
          <a:xfrm>
            <a:off x="7438291" y="1477854"/>
            <a:ext cx="837317" cy="701389"/>
          </a:xfrm>
          <a:prstGeom prst="rect">
            <a:avLst/>
          </a:prstGeom>
        </p:spPr>
      </p:pic>
      <p:sp>
        <p:nvSpPr>
          <p:cNvPr id="14" name="Rectangle 13"/>
          <p:cNvSpPr/>
          <p:nvPr/>
        </p:nvSpPr>
        <p:spPr>
          <a:xfrm>
            <a:off x="7303700" y="1042792"/>
            <a:ext cx="3341298" cy="1560177"/>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sp>
        <p:nvSpPr>
          <p:cNvPr id="15" name="Rectangle 14"/>
          <p:cNvSpPr/>
          <p:nvPr/>
        </p:nvSpPr>
        <p:spPr>
          <a:xfrm>
            <a:off x="1237129" y="1103639"/>
            <a:ext cx="3697181" cy="2553961"/>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p>
            <a:pPr algn="r"/>
            <a:endParaRPr lang="en-US" sz="1200" dirty="0" err="1"/>
          </a:p>
        </p:txBody>
      </p:sp>
      <p:pic>
        <p:nvPicPr>
          <p:cNvPr id="16" name="Picture 15">
            <a:extLst>
              <a:ext uri="{FF2B5EF4-FFF2-40B4-BE49-F238E27FC236}">
                <a16:creationId xmlns:a16="http://schemas.microsoft.com/office/drawing/2014/main" id="{67B0EB34-3362-42BC-9126-E5CD68E778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86428" y="2744860"/>
            <a:ext cx="927748" cy="720043"/>
          </a:xfrm>
          <a:prstGeom prst="rect">
            <a:avLst/>
          </a:prstGeom>
        </p:spPr>
      </p:pic>
      <p:pic>
        <p:nvPicPr>
          <p:cNvPr id="17" name="Picture 16"/>
          <p:cNvPicPr>
            <a:picLocks noChangeAspect="1"/>
          </p:cNvPicPr>
          <p:nvPr/>
        </p:nvPicPr>
        <p:blipFill>
          <a:blip r:embed="rId10"/>
          <a:stretch>
            <a:fillRect/>
          </a:stretch>
        </p:blipFill>
        <p:spPr>
          <a:xfrm>
            <a:off x="1485424" y="2702929"/>
            <a:ext cx="761974" cy="761974"/>
          </a:xfrm>
          <a:prstGeom prst="rect">
            <a:avLst/>
          </a:prstGeom>
        </p:spPr>
      </p:pic>
      <p:pic>
        <p:nvPicPr>
          <p:cNvPr id="6" name="Picture 5"/>
          <p:cNvPicPr>
            <a:picLocks noChangeAspect="1"/>
          </p:cNvPicPr>
          <p:nvPr/>
        </p:nvPicPr>
        <p:blipFill>
          <a:blip r:embed="rId11"/>
          <a:stretch>
            <a:fillRect/>
          </a:stretch>
        </p:blipFill>
        <p:spPr>
          <a:xfrm>
            <a:off x="3818341" y="2718620"/>
            <a:ext cx="827616" cy="737096"/>
          </a:xfrm>
          <a:prstGeom prst="rect">
            <a:avLst/>
          </a:prstGeom>
        </p:spPr>
      </p:pic>
      <p:cxnSp>
        <p:nvCxnSpPr>
          <p:cNvPr id="20" name="Straight Connector 19"/>
          <p:cNvCxnSpPr/>
          <p:nvPr/>
        </p:nvCxnSpPr>
        <p:spPr>
          <a:xfrm>
            <a:off x="1370505" y="2380619"/>
            <a:ext cx="3275452" cy="0"/>
          </a:xfrm>
          <a:prstGeom prst="line">
            <a:avLst/>
          </a:prstGeom>
          <a:ln>
            <a:solidFill>
              <a:srgbClr val="008EC0"/>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3648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2000" tmFilter="0, 0; .2, .5; .8, .5; 1, 0"/>
                                        <p:tgtEl>
                                          <p:spTgt spid="12"/>
                                        </p:tgtEl>
                                      </p:cBhvr>
                                    </p:animEffect>
                                    <p:animScale>
                                      <p:cBhvr>
                                        <p:cTn id="7" dur="1000" autoRev="1" fill="hold"/>
                                        <p:tgtEl>
                                          <p:spTgt spid="12"/>
                                        </p:tgtEl>
                                      </p:cBhvr>
                                      <p:by x="105000" y="105000"/>
                                    </p:animScale>
                                  </p:childTnLst>
                                </p:cTn>
                              </p:par>
                              <p:par>
                                <p:cTn id="8" presetID="26" presetClass="emph" presetSubtype="0" fill="hold" nodeType="withEffect">
                                  <p:stCondLst>
                                    <p:cond delay="0"/>
                                  </p:stCondLst>
                                  <p:childTnLst>
                                    <p:animEffect transition="out" filter="fade">
                                      <p:cBhvr>
                                        <p:cTn id="9" dur="2000" tmFilter="0, 0; .2, .5; .8, .5; 1, 0"/>
                                        <p:tgtEl>
                                          <p:spTgt spid="10"/>
                                        </p:tgtEl>
                                      </p:cBhvr>
                                    </p:animEffect>
                                    <p:animScale>
                                      <p:cBhvr>
                                        <p:cTn id="10" dur="1000" autoRev="1" fill="hold"/>
                                        <p:tgtEl>
                                          <p:spTgt spid="10"/>
                                        </p:tgtEl>
                                      </p:cBhvr>
                                      <p:by x="105000" y="105000"/>
                                    </p:animScale>
                                  </p:childTnLst>
                                </p:cTn>
                              </p:par>
                              <p:par>
                                <p:cTn id="11" presetID="26" presetClass="emph" presetSubtype="0" fill="hold" nodeType="withEffect">
                                  <p:stCondLst>
                                    <p:cond delay="0"/>
                                  </p:stCondLst>
                                  <p:childTnLst>
                                    <p:animEffect transition="out" filter="fade">
                                      <p:cBhvr>
                                        <p:cTn id="12" dur="2000" tmFilter="0, 0; .2, .5; .8, .5; 1, 0"/>
                                        <p:tgtEl>
                                          <p:spTgt spid="13"/>
                                        </p:tgtEl>
                                      </p:cBhvr>
                                    </p:animEffect>
                                    <p:animScale>
                                      <p:cBhvr>
                                        <p:cTn id="13" dur="1000" autoRev="1" fill="hold"/>
                                        <p:tgtEl>
                                          <p:spTgt spid="13"/>
                                        </p:tgtEl>
                                      </p:cBhvr>
                                      <p:by x="105000" y="105000"/>
                                    </p:animScale>
                                  </p:childTnLst>
                                </p:cTn>
                              </p:par>
                              <p:par>
                                <p:cTn id="14" presetID="26" presetClass="emph" presetSubtype="0" fill="hold" grpId="0" nodeType="withEffect">
                                  <p:stCondLst>
                                    <p:cond delay="0"/>
                                  </p:stCondLst>
                                  <p:childTnLst>
                                    <p:animEffect transition="out" filter="fade">
                                      <p:cBhvr>
                                        <p:cTn id="15" dur="2000" tmFilter="0, 0; .2, .5; .8, .5; 1, 0"/>
                                        <p:tgtEl>
                                          <p:spTgt spid="14"/>
                                        </p:tgtEl>
                                      </p:cBhvr>
                                    </p:animEffect>
                                    <p:animScale>
                                      <p:cBhvr>
                                        <p:cTn id="16" dur="100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Introduction to Azure PAAS</a:t>
            </a:r>
          </a:p>
        </p:txBody>
      </p:sp>
      <p:sp>
        <p:nvSpPr>
          <p:cNvPr id="3" name="Text Placeholder 2"/>
          <p:cNvSpPr>
            <a:spLocks noGrp="1"/>
          </p:cNvSpPr>
          <p:nvPr>
            <p:ph type="body" sz="quarter" idx="16"/>
          </p:nvPr>
        </p:nvSpPr>
        <p:spPr>
          <a:xfrm>
            <a:off x="548922" y="3328138"/>
            <a:ext cx="4449756" cy="748938"/>
          </a:xfrm>
        </p:spPr>
        <p:txBody>
          <a:bodyPr/>
          <a:lstStyle/>
          <a:p>
            <a:r>
              <a:rPr lang="en-US" dirty="0"/>
              <a:t>Azure Cloud Services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1182150648"/>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62691" y="1729203"/>
            <a:ext cx="11380676" cy="413842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24" tIns="46613" rIns="93224" bIns="46613" numCol="1" spcCol="0" rtlCol="0" anchor="ctr" anchorCtr="0" compatLnSpc="1">
            <a:prstTxWarp prst="textNoShape">
              <a:avLst/>
            </a:prstTxWarp>
          </a:bodyPr>
          <a:lstStyle/>
          <a:p>
            <a:pPr algn="ctr" defTabSz="931972"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2" name="Title 1"/>
          <p:cNvSpPr>
            <a:spLocks noGrp="1"/>
          </p:cNvSpPr>
          <p:nvPr>
            <p:ph type="title"/>
            <p:custDataLst>
              <p:tags r:id="rId1"/>
            </p:custDataLst>
          </p:nvPr>
        </p:nvSpPr>
        <p:spPr/>
        <p:txBody>
          <a:bodyPr/>
          <a:lstStyle/>
          <a:p>
            <a:r>
              <a:rPr lang="en-US" dirty="0"/>
              <a:t>What is a Cloud Service?</a:t>
            </a:r>
          </a:p>
        </p:txBody>
      </p:sp>
      <p:sp>
        <p:nvSpPr>
          <p:cNvPr id="6" name="Rectangle 5"/>
          <p:cNvSpPr/>
          <p:nvPr/>
        </p:nvSpPr>
        <p:spPr bwMode="auto">
          <a:xfrm>
            <a:off x="2555950" y="3042427"/>
            <a:ext cx="3524733" cy="26505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 name="Rectangle 9"/>
          <p:cNvSpPr/>
          <p:nvPr/>
        </p:nvSpPr>
        <p:spPr bwMode="auto">
          <a:xfrm>
            <a:off x="6253190" y="3042427"/>
            <a:ext cx="3543893" cy="265057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2" name="Content Placeholder 2"/>
          <p:cNvSpPr txBox="1">
            <a:spLocks/>
          </p:cNvSpPr>
          <p:nvPr>
            <p:custDataLst>
              <p:tags r:id="rId2"/>
            </p:custDataLst>
          </p:nvPr>
        </p:nvSpPr>
        <p:spPr>
          <a:xfrm>
            <a:off x="564310" y="1880492"/>
            <a:ext cx="11377761" cy="640363"/>
          </a:xfrm>
          <a:prstGeom prst="rect">
            <a:avLst/>
          </a:prstGeom>
        </p:spPr>
        <p:txBody>
          <a:bodyPr vert="horz" wrap="square" lIns="0" tIns="0" rIns="0" bIns="0" rtlCol="0">
            <a:spAutoFit/>
          </a:bodyPr>
          <a:lstStyle>
            <a:lvl1pPr marL="0" indent="0" algn="l" defTabSz="914363" rtl="0" eaLnBrk="1" latinLnBrk="0" hangingPunct="1">
              <a:lnSpc>
                <a:spcPct val="100000"/>
              </a:lnSpc>
              <a:spcBef>
                <a:spcPts val="1200"/>
              </a:spcBef>
              <a:buSzPct val="80000"/>
              <a:buFontTx/>
              <a:buNone/>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460375" indent="0" algn="l" defTabSz="914363" rtl="0" eaLnBrk="1" latinLnBrk="0" hangingPunct="1">
              <a:lnSpc>
                <a:spcPct val="100000"/>
              </a:lnSpc>
              <a:spcBef>
                <a:spcPts val="300"/>
              </a:spcBef>
              <a:buSzPct val="80000"/>
              <a:buFontTx/>
              <a:buNone/>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914400" indent="0" algn="l" defTabSz="914363" rtl="0" eaLnBrk="1" latinLnBrk="0" hangingPunct="1">
              <a:lnSpc>
                <a:spcPct val="100000"/>
              </a:lnSpc>
              <a:spcBef>
                <a:spcPts val="300"/>
              </a:spcBef>
              <a:buSzPct val="80000"/>
              <a:buFontTx/>
              <a:buNone/>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370013"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1836738" indent="0" algn="l" defTabSz="914363" rtl="0" eaLnBrk="1" latinLnBrk="0" hangingPunct="1">
              <a:lnSpc>
                <a:spcPct val="100000"/>
              </a:lnSpc>
              <a:spcBef>
                <a:spcPts val="300"/>
              </a:spcBef>
              <a:buSzPct val="80000"/>
              <a:buFontTx/>
              <a:buNone/>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sz="4080" dirty="0">
                <a:solidFill>
                  <a:schemeClr val="tx2">
                    <a:alpha val="99000"/>
                  </a:schemeClr>
                </a:solidFill>
                <a:latin typeface="Segoe UI Light" pitchFamily="34" charset="0"/>
              </a:rPr>
              <a:t>A collection of related service roles</a:t>
            </a:r>
            <a:endParaRPr lang="en-US" sz="3264" dirty="0">
              <a:solidFill>
                <a:schemeClr val="tx2">
                  <a:alpha val="99000"/>
                </a:schemeClr>
              </a:solidFill>
              <a:latin typeface="Segoe UI Light" pitchFamily="34" charset="0"/>
            </a:endParaRPr>
          </a:p>
        </p:txBody>
      </p:sp>
      <p:sp>
        <p:nvSpPr>
          <p:cNvPr id="13" name="TextBox 12"/>
          <p:cNvSpPr txBox="1"/>
          <p:nvPr/>
        </p:nvSpPr>
        <p:spPr>
          <a:xfrm>
            <a:off x="2536790" y="3210601"/>
            <a:ext cx="3543893" cy="576340"/>
          </a:xfrm>
          <a:prstGeom prst="rect">
            <a:avLst/>
          </a:prstGeom>
          <a:noFill/>
        </p:spPr>
        <p:txBody>
          <a:bodyPr wrap="square" lIns="0" tIns="0" rIns="0" bIns="0" rtlCol="0">
            <a:spAutoFit/>
          </a:bodyPr>
          <a:lstStyle/>
          <a:p>
            <a:pPr algn="ctr">
              <a:lnSpc>
                <a:spcPct val="90000"/>
              </a:lnSpc>
              <a:spcBef>
                <a:spcPct val="20000"/>
              </a:spcBef>
              <a:buSzPct val="80000"/>
            </a:pPr>
            <a:r>
              <a:rPr lang="en-US" sz="4080" dirty="0">
                <a:solidFill>
                  <a:schemeClr val="bg1">
                    <a:alpha val="99000"/>
                  </a:schemeClr>
                </a:solidFill>
                <a:latin typeface="Segoe UI Light" pitchFamily="34" charset="0"/>
              </a:rPr>
              <a:t>Web Role</a:t>
            </a:r>
          </a:p>
        </p:txBody>
      </p:sp>
      <p:sp>
        <p:nvSpPr>
          <p:cNvPr id="14" name="TextBox 13"/>
          <p:cNvSpPr txBox="1"/>
          <p:nvPr/>
        </p:nvSpPr>
        <p:spPr>
          <a:xfrm>
            <a:off x="6253190" y="3210601"/>
            <a:ext cx="3543893" cy="576340"/>
          </a:xfrm>
          <a:prstGeom prst="rect">
            <a:avLst/>
          </a:prstGeom>
          <a:noFill/>
        </p:spPr>
        <p:txBody>
          <a:bodyPr wrap="square" lIns="0" tIns="0" rIns="0" bIns="0" rtlCol="0">
            <a:spAutoFit/>
          </a:bodyPr>
          <a:lstStyle/>
          <a:p>
            <a:pPr algn="ctr">
              <a:lnSpc>
                <a:spcPct val="90000"/>
              </a:lnSpc>
              <a:spcBef>
                <a:spcPct val="20000"/>
              </a:spcBef>
              <a:buSzPct val="80000"/>
            </a:pPr>
            <a:r>
              <a:rPr lang="en-US" sz="4080" dirty="0">
                <a:solidFill>
                  <a:schemeClr val="bg1">
                    <a:alpha val="99000"/>
                  </a:schemeClr>
                </a:solidFill>
                <a:latin typeface="Segoe UI Light" pitchFamily="34" charset="0"/>
              </a:rPr>
              <a:t>Worker Role</a:t>
            </a:r>
          </a:p>
        </p:txBody>
      </p:sp>
      <p:grpSp>
        <p:nvGrpSpPr>
          <p:cNvPr id="15" name="Web Roles"/>
          <p:cNvGrpSpPr/>
          <p:nvPr/>
        </p:nvGrpSpPr>
        <p:grpSpPr>
          <a:xfrm>
            <a:off x="3415002" y="3899985"/>
            <a:ext cx="1806629" cy="1667657"/>
            <a:chOff x="3673066" y="2374847"/>
            <a:chExt cx="513800" cy="474277"/>
          </a:xfrm>
          <a:solidFill>
            <a:schemeClr val="bg1"/>
          </a:solidFill>
        </p:grpSpPr>
        <p:sp>
          <p:nvSpPr>
            <p:cNvPr id="16" name="Freeform 15"/>
            <p:cNvSpPr>
              <a:spLocks noChangeAspect="1"/>
            </p:cNvSpPr>
            <p:nvPr/>
          </p:nvSpPr>
          <p:spPr>
            <a:xfrm>
              <a:off x="3673066" y="2374847"/>
              <a:ext cx="513800" cy="474277"/>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22" name="Azure Web Sites EMF Icon 02"/>
            <p:cNvSpPr>
              <a:spLocks noChangeAspect="1" noEditPoints="1"/>
            </p:cNvSpPr>
            <p:nvPr/>
          </p:nvSpPr>
          <p:spPr bwMode="auto">
            <a:xfrm>
              <a:off x="3829040" y="2469943"/>
              <a:ext cx="201852" cy="200550"/>
            </a:xfrm>
            <a:custGeom>
              <a:avLst/>
              <a:gdLst>
                <a:gd name="T0" fmla="*/ 8530 w 17060"/>
                <a:gd name="T1" fmla="*/ 0 h 17060"/>
                <a:gd name="T2" fmla="*/ 0 w 17060"/>
                <a:gd name="T3" fmla="*/ 8530 h 17060"/>
                <a:gd name="T4" fmla="*/ 8530 w 17060"/>
                <a:gd name="T5" fmla="*/ 17060 h 17060"/>
                <a:gd name="T6" fmla="*/ 17060 w 17060"/>
                <a:gd name="T7" fmla="*/ 8530 h 17060"/>
                <a:gd name="T8" fmla="*/ 8530 w 17060"/>
                <a:gd name="T9" fmla="*/ 0 h 17060"/>
                <a:gd name="T10" fmla="*/ 8530 w 17060"/>
                <a:gd name="T11" fmla="*/ 1300 h 17060"/>
                <a:gd name="T12" fmla="*/ 12142 w 17060"/>
                <a:gd name="T13" fmla="*/ 2266 h 17060"/>
                <a:gd name="T14" fmla="*/ 8973 w 17060"/>
                <a:gd name="T15" fmla="*/ 3134 h 17060"/>
                <a:gd name="T16" fmla="*/ 7261 w 17060"/>
                <a:gd name="T17" fmla="*/ 1411 h 17060"/>
                <a:gd name="T18" fmla="*/ 8530 w 17060"/>
                <a:gd name="T19" fmla="*/ 1300 h 17060"/>
                <a:gd name="T20" fmla="*/ 5975 w 17060"/>
                <a:gd name="T21" fmla="*/ 1766 h 17060"/>
                <a:gd name="T22" fmla="*/ 7790 w 17060"/>
                <a:gd name="T23" fmla="*/ 3723 h 17060"/>
                <a:gd name="T24" fmla="*/ 5354 w 17060"/>
                <a:gd name="T25" fmla="*/ 5609 h 17060"/>
                <a:gd name="T26" fmla="*/ 4822 w 17060"/>
                <a:gd name="T27" fmla="*/ 5558 h 17060"/>
                <a:gd name="T28" fmla="*/ 3858 w 17060"/>
                <a:gd name="T29" fmla="*/ 5732 h 17060"/>
                <a:gd name="T30" fmla="*/ 3286 w 17060"/>
                <a:gd name="T31" fmla="*/ 3564 h 17060"/>
                <a:gd name="T32" fmla="*/ 3280 w 17060"/>
                <a:gd name="T33" fmla="*/ 3560 h 17060"/>
                <a:gd name="T34" fmla="*/ 5975 w 17060"/>
                <a:gd name="T35" fmla="*/ 1766 h 17060"/>
                <a:gd name="T36" fmla="*/ 13377 w 17060"/>
                <a:gd name="T37" fmla="*/ 3646 h 17060"/>
                <a:gd name="T38" fmla="*/ 13868 w 17060"/>
                <a:gd name="T39" fmla="*/ 3655 h 17060"/>
                <a:gd name="T40" fmla="*/ 15760 w 17060"/>
                <a:gd name="T41" fmla="*/ 8530 h 17060"/>
                <a:gd name="T42" fmla="*/ 15729 w 17060"/>
                <a:gd name="T43" fmla="*/ 9195 h 17060"/>
                <a:gd name="T44" fmla="*/ 15111 w 17060"/>
                <a:gd name="T45" fmla="*/ 8675 h 17060"/>
                <a:gd name="T46" fmla="*/ 15200 w 17060"/>
                <a:gd name="T47" fmla="*/ 8061 h 17060"/>
                <a:gd name="T48" fmla="*/ 13027 w 17060"/>
                <a:gd name="T49" fmla="*/ 5889 h 17060"/>
                <a:gd name="T50" fmla="*/ 12127 w 17060"/>
                <a:gd name="T51" fmla="*/ 6084 h 17060"/>
                <a:gd name="T52" fmla="*/ 10117 w 17060"/>
                <a:gd name="T53" fmla="*/ 4239 h 17060"/>
                <a:gd name="T54" fmla="*/ 13377 w 17060"/>
                <a:gd name="T55" fmla="*/ 3646 h 17060"/>
                <a:gd name="T56" fmla="*/ 8894 w 17060"/>
                <a:gd name="T57" fmla="*/ 4821 h 17060"/>
                <a:gd name="T58" fmla="*/ 11180 w 17060"/>
                <a:gd name="T59" fmla="*/ 6916 h 17060"/>
                <a:gd name="T60" fmla="*/ 10855 w 17060"/>
                <a:gd name="T61" fmla="*/ 8061 h 17060"/>
                <a:gd name="T62" fmla="*/ 13027 w 17060"/>
                <a:gd name="T63" fmla="*/ 10234 h 17060"/>
                <a:gd name="T64" fmla="*/ 14484 w 17060"/>
                <a:gd name="T65" fmla="*/ 9673 h 17060"/>
                <a:gd name="T66" fmla="*/ 15494 w 17060"/>
                <a:gd name="T67" fmla="*/ 10481 h 17060"/>
                <a:gd name="T68" fmla="*/ 14874 w 17060"/>
                <a:gd name="T69" fmla="*/ 12000 h 17060"/>
                <a:gd name="T70" fmla="*/ 11706 w 17060"/>
                <a:gd name="T71" fmla="*/ 11748 h 17060"/>
                <a:gd name="T72" fmla="*/ 10115 w 17060"/>
                <a:gd name="T73" fmla="*/ 10415 h 17060"/>
                <a:gd name="T74" fmla="*/ 9070 w 17060"/>
                <a:gd name="T75" fmla="*/ 10799 h 17060"/>
                <a:gd name="T76" fmla="*/ 7218 w 17060"/>
                <a:gd name="T77" fmla="*/ 9656 h 17060"/>
                <a:gd name="T78" fmla="*/ 7571 w 17060"/>
                <a:gd name="T79" fmla="*/ 8307 h 17060"/>
                <a:gd name="T80" fmla="*/ 6836 w 17060"/>
                <a:gd name="T81" fmla="*/ 6436 h 17060"/>
                <a:gd name="T82" fmla="*/ 8894 w 17060"/>
                <a:gd name="T83" fmla="*/ 4821 h 17060"/>
                <a:gd name="T84" fmla="*/ 2018 w 17060"/>
                <a:gd name="T85" fmla="*/ 5384 h 17060"/>
                <a:gd name="T86" fmla="*/ 2574 w 17060"/>
                <a:gd name="T87" fmla="*/ 6724 h 17060"/>
                <a:gd name="T88" fmla="*/ 2073 w 17060"/>
                <a:gd name="T89" fmla="*/ 8307 h 17060"/>
                <a:gd name="T90" fmla="*/ 2680 w 17060"/>
                <a:gd name="T91" fmla="*/ 10030 h 17060"/>
                <a:gd name="T92" fmla="*/ 2181 w 17060"/>
                <a:gd name="T93" fmla="*/ 11994 h 17060"/>
                <a:gd name="T94" fmla="*/ 1300 w 17060"/>
                <a:gd name="T95" fmla="*/ 8530 h 17060"/>
                <a:gd name="T96" fmla="*/ 2018 w 17060"/>
                <a:gd name="T97" fmla="*/ 5384 h 17060"/>
                <a:gd name="T98" fmla="*/ 5911 w 17060"/>
                <a:gd name="T99" fmla="*/ 10831 h 17060"/>
                <a:gd name="T100" fmla="*/ 8538 w 17060"/>
                <a:gd name="T101" fmla="*/ 12388 h 17060"/>
                <a:gd name="T102" fmla="*/ 10115 w 17060"/>
                <a:gd name="T103" fmla="*/ 13649 h 17060"/>
                <a:gd name="T104" fmla="*/ 11208 w 17060"/>
                <a:gd name="T105" fmla="*/ 13223 h 17060"/>
                <a:gd name="T106" fmla="*/ 13783 w 17060"/>
                <a:gd name="T107" fmla="*/ 13497 h 17060"/>
                <a:gd name="T108" fmla="*/ 8530 w 17060"/>
                <a:gd name="T109" fmla="*/ 15760 h 17060"/>
                <a:gd name="T110" fmla="*/ 3745 w 17060"/>
                <a:gd name="T111" fmla="*/ 13951 h 17060"/>
                <a:gd name="T112" fmla="*/ 4250 w 17060"/>
                <a:gd name="T113" fmla="*/ 10996 h 17060"/>
                <a:gd name="T114" fmla="*/ 4822 w 17060"/>
                <a:gd name="T115" fmla="*/ 11056 h 17060"/>
                <a:gd name="T116" fmla="*/ 5911 w 17060"/>
                <a:gd name="T117" fmla="*/ 10831 h 17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60" h="17060">
                  <a:moveTo>
                    <a:pt x="8530" y="0"/>
                  </a:moveTo>
                  <a:cubicBezTo>
                    <a:pt x="3819" y="0"/>
                    <a:pt x="0" y="3819"/>
                    <a:pt x="0" y="8530"/>
                  </a:cubicBezTo>
                  <a:cubicBezTo>
                    <a:pt x="0" y="13241"/>
                    <a:pt x="3819" y="17060"/>
                    <a:pt x="8530" y="17060"/>
                  </a:cubicBezTo>
                  <a:cubicBezTo>
                    <a:pt x="13241" y="17060"/>
                    <a:pt x="17060" y="13241"/>
                    <a:pt x="17060" y="8530"/>
                  </a:cubicBezTo>
                  <a:cubicBezTo>
                    <a:pt x="17060" y="3819"/>
                    <a:pt x="13241" y="0"/>
                    <a:pt x="8530" y="0"/>
                  </a:cubicBezTo>
                  <a:close/>
                  <a:moveTo>
                    <a:pt x="8530" y="1300"/>
                  </a:moveTo>
                  <a:cubicBezTo>
                    <a:pt x="9846" y="1300"/>
                    <a:pt x="11079" y="1652"/>
                    <a:pt x="12142" y="2266"/>
                  </a:cubicBezTo>
                  <a:cubicBezTo>
                    <a:pt x="11021" y="2418"/>
                    <a:pt x="9959" y="2713"/>
                    <a:pt x="8973" y="3134"/>
                  </a:cubicBezTo>
                  <a:cubicBezTo>
                    <a:pt x="8375" y="2548"/>
                    <a:pt x="7797" y="1969"/>
                    <a:pt x="7261" y="1411"/>
                  </a:cubicBezTo>
                  <a:cubicBezTo>
                    <a:pt x="7673" y="1338"/>
                    <a:pt x="8097" y="1300"/>
                    <a:pt x="8530" y="1300"/>
                  </a:cubicBezTo>
                  <a:close/>
                  <a:moveTo>
                    <a:pt x="5975" y="1766"/>
                  </a:moveTo>
                  <a:cubicBezTo>
                    <a:pt x="6575" y="2450"/>
                    <a:pt x="7179" y="3098"/>
                    <a:pt x="7790" y="3723"/>
                  </a:cubicBezTo>
                  <a:cubicBezTo>
                    <a:pt x="6891" y="4237"/>
                    <a:pt x="6074" y="4871"/>
                    <a:pt x="5354" y="5609"/>
                  </a:cubicBezTo>
                  <a:cubicBezTo>
                    <a:pt x="5182" y="5575"/>
                    <a:pt x="5004" y="5558"/>
                    <a:pt x="4822" y="5558"/>
                  </a:cubicBezTo>
                  <a:cubicBezTo>
                    <a:pt x="4483" y="5558"/>
                    <a:pt x="4158" y="5619"/>
                    <a:pt x="3858" y="5732"/>
                  </a:cubicBezTo>
                  <a:cubicBezTo>
                    <a:pt x="3492" y="4965"/>
                    <a:pt x="3294" y="4217"/>
                    <a:pt x="3286" y="3564"/>
                  </a:cubicBezTo>
                  <a:cubicBezTo>
                    <a:pt x="3284" y="3562"/>
                    <a:pt x="3282" y="3561"/>
                    <a:pt x="3280" y="3560"/>
                  </a:cubicBezTo>
                  <a:cubicBezTo>
                    <a:pt x="4024" y="2773"/>
                    <a:pt x="4943" y="2156"/>
                    <a:pt x="5975" y="1766"/>
                  </a:cubicBezTo>
                  <a:close/>
                  <a:moveTo>
                    <a:pt x="13377" y="3646"/>
                  </a:moveTo>
                  <a:cubicBezTo>
                    <a:pt x="13539" y="3645"/>
                    <a:pt x="13703" y="3648"/>
                    <a:pt x="13868" y="3655"/>
                  </a:cubicBezTo>
                  <a:cubicBezTo>
                    <a:pt x="15043" y="4940"/>
                    <a:pt x="15760" y="6651"/>
                    <a:pt x="15760" y="8530"/>
                  </a:cubicBezTo>
                  <a:cubicBezTo>
                    <a:pt x="15760" y="8754"/>
                    <a:pt x="15749" y="8976"/>
                    <a:pt x="15729" y="9195"/>
                  </a:cubicBezTo>
                  <a:cubicBezTo>
                    <a:pt x="15518" y="9020"/>
                    <a:pt x="15317" y="8848"/>
                    <a:pt x="15111" y="8675"/>
                  </a:cubicBezTo>
                  <a:cubicBezTo>
                    <a:pt x="15168" y="8480"/>
                    <a:pt x="15200" y="8274"/>
                    <a:pt x="15200" y="8061"/>
                  </a:cubicBezTo>
                  <a:cubicBezTo>
                    <a:pt x="15200" y="6861"/>
                    <a:pt x="14227" y="5889"/>
                    <a:pt x="13027" y="5889"/>
                  </a:cubicBezTo>
                  <a:cubicBezTo>
                    <a:pt x="12706" y="5889"/>
                    <a:pt x="12401" y="5959"/>
                    <a:pt x="12127" y="6084"/>
                  </a:cubicBezTo>
                  <a:cubicBezTo>
                    <a:pt x="11427" y="5456"/>
                    <a:pt x="10752" y="4840"/>
                    <a:pt x="10117" y="4239"/>
                  </a:cubicBezTo>
                  <a:cubicBezTo>
                    <a:pt x="11105" y="3862"/>
                    <a:pt x="12195" y="3652"/>
                    <a:pt x="13377" y="3646"/>
                  </a:cubicBezTo>
                  <a:close/>
                  <a:moveTo>
                    <a:pt x="8894" y="4821"/>
                  </a:moveTo>
                  <a:cubicBezTo>
                    <a:pt x="9648" y="5549"/>
                    <a:pt x="10410" y="6242"/>
                    <a:pt x="11180" y="6916"/>
                  </a:cubicBezTo>
                  <a:cubicBezTo>
                    <a:pt x="10973" y="7249"/>
                    <a:pt x="10855" y="7641"/>
                    <a:pt x="10855" y="8061"/>
                  </a:cubicBezTo>
                  <a:cubicBezTo>
                    <a:pt x="10855" y="9261"/>
                    <a:pt x="11827" y="10234"/>
                    <a:pt x="13027" y="10234"/>
                  </a:cubicBezTo>
                  <a:cubicBezTo>
                    <a:pt x="13587" y="10234"/>
                    <a:pt x="14098" y="10022"/>
                    <a:pt x="14484" y="9673"/>
                  </a:cubicBezTo>
                  <a:cubicBezTo>
                    <a:pt x="14819" y="9943"/>
                    <a:pt x="15154" y="10213"/>
                    <a:pt x="15494" y="10481"/>
                  </a:cubicBezTo>
                  <a:cubicBezTo>
                    <a:pt x="15344" y="11015"/>
                    <a:pt x="15135" y="11524"/>
                    <a:pt x="14874" y="12000"/>
                  </a:cubicBezTo>
                  <a:cubicBezTo>
                    <a:pt x="13764" y="12070"/>
                    <a:pt x="12704" y="11974"/>
                    <a:pt x="11706" y="11748"/>
                  </a:cubicBezTo>
                  <a:cubicBezTo>
                    <a:pt x="11572" y="10991"/>
                    <a:pt x="10911" y="10415"/>
                    <a:pt x="10115" y="10415"/>
                  </a:cubicBezTo>
                  <a:cubicBezTo>
                    <a:pt x="9716" y="10415"/>
                    <a:pt x="9352" y="10560"/>
                    <a:pt x="9070" y="10799"/>
                  </a:cubicBezTo>
                  <a:cubicBezTo>
                    <a:pt x="8406" y="10467"/>
                    <a:pt x="7786" y="10079"/>
                    <a:pt x="7218" y="9656"/>
                  </a:cubicBezTo>
                  <a:cubicBezTo>
                    <a:pt x="7443" y="9258"/>
                    <a:pt x="7571" y="8797"/>
                    <a:pt x="7571" y="8307"/>
                  </a:cubicBezTo>
                  <a:cubicBezTo>
                    <a:pt x="7571" y="7584"/>
                    <a:pt x="7292" y="6926"/>
                    <a:pt x="6836" y="6436"/>
                  </a:cubicBezTo>
                  <a:cubicBezTo>
                    <a:pt x="7442" y="5804"/>
                    <a:pt x="8130" y="5258"/>
                    <a:pt x="8894" y="4821"/>
                  </a:cubicBezTo>
                  <a:close/>
                  <a:moveTo>
                    <a:pt x="2018" y="5384"/>
                  </a:moveTo>
                  <a:cubicBezTo>
                    <a:pt x="2177" y="5847"/>
                    <a:pt x="2364" y="6294"/>
                    <a:pt x="2574" y="6724"/>
                  </a:cubicBezTo>
                  <a:cubicBezTo>
                    <a:pt x="2258" y="7172"/>
                    <a:pt x="2073" y="7718"/>
                    <a:pt x="2073" y="8307"/>
                  </a:cubicBezTo>
                  <a:cubicBezTo>
                    <a:pt x="2073" y="8959"/>
                    <a:pt x="2300" y="9558"/>
                    <a:pt x="2680" y="10030"/>
                  </a:cubicBezTo>
                  <a:cubicBezTo>
                    <a:pt x="2468" y="10654"/>
                    <a:pt x="2300" y="11309"/>
                    <a:pt x="2181" y="11994"/>
                  </a:cubicBezTo>
                  <a:cubicBezTo>
                    <a:pt x="1619" y="10965"/>
                    <a:pt x="1300" y="9785"/>
                    <a:pt x="1300" y="8530"/>
                  </a:cubicBezTo>
                  <a:cubicBezTo>
                    <a:pt x="1300" y="7403"/>
                    <a:pt x="1558" y="6335"/>
                    <a:pt x="2018" y="5384"/>
                  </a:cubicBezTo>
                  <a:close/>
                  <a:moveTo>
                    <a:pt x="5911" y="10831"/>
                  </a:moveTo>
                  <a:cubicBezTo>
                    <a:pt x="6711" y="11451"/>
                    <a:pt x="7591" y="11975"/>
                    <a:pt x="8538" y="12388"/>
                  </a:cubicBezTo>
                  <a:cubicBezTo>
                    <a:pt x="8700" y="13110"/>
                    <a:pt x="9344" y="13649"/>
                    <a:pt x="10115" y="13649"/>
                  </a:cubicBezTo>
                  <a:cubicBezTo>
                    <a:pt x="10536" y="13649"/>
                    <a:pt x="10920" y="13487"/>
                    <a:pt x="11208" y="13223"/>
                  </a:cubicBezTo>
                  <a:cubicBezTo>
                    <a:pt x="12039" y="13390"/>
                    <a:pt x="12901" y="13485"/>
                    <a:pt x="13783" y="13497"/>
                  </a:cubicBezTo>
                  <a:cubicBezTo>
                    <a:pt x="12465" y="14891"/>
                    <a:pt x="10599" y="15760"/>
                    <a:pt x="8530" y="15760"/>
                  </a:cubicBezTo>
                  <a:cubicBezTo>
                    <a:pt x="6695" y="15760"/>
                    <a:pt x="5020" y="15077"/>
                    <a:pt x="3745" y="13951"/>
                  </a:cubicBezTo>
                  <a:cubicBezTo>
                    <a:pt x="3798" y="12942"/>
                    <a:pt x="3970" y="11947"/>
                    <a:pt x="4250" y="10996"/>
                  </a:cubicBezTo>
                  <a:cubicBezTo>
                    <a:pt x="4434" y="11035"/>
                    <a:pt x="4626" y="11056"/>
                    <a:pt x="4822" y="11056"/>
                  </a:cubicBezTo>
                  <a:cubicBezTo>
                    <a:pt x="5209" y="11056"/>
                    <a:pt x="5577" y="10976"/>
                    <a:pt x="5911" y="1083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2230"/>
            </a:p>
          </p:txBody>
        </p:sp>
      </p:grpSp>
      <p:grpSp>
        <p:nvGrpSpPr>
          <p:cNvPr id="23" name="Worker Role"/>
          <p:cNvGrpSpPr/>
          <p:nvPr/>
        </p:nvGrpSpPr>
        <p:grpSpPr>
          <a:xfrm>
            <a:off x="7123950" y="3903912"/>
            <a:ext cx="1802374" cy="1663730"/>
            <a:chOff x="379413" y="1388226"/>
            <a:chExt cx="2467696" cy="2277873"/>
          </a:xfrm>
          <a:solidFill>
            <a:schemeClr val="bg1"/>
          </a:solidFill>
        </p:grpSpPr>
        <p:sp>
          <p:nvSpPr>
            <p:cNvPr id="24" name="Freeform 23"/>
            <p:cNvSpPr>
              <a:spLocks noChangeAspect="1"/>
            </p:cNvSpPr>
            <p:nvPr/>
          </p:nvSpPr>
          <p:spPr>
            <a:xfrm>
              <a:off x="379413" y="1388226"/>
              <a:ext cx="2467696" cy="2277873"/>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25" name="Rectangle 10"/>
            <p:cNvSpPr/>
            <p:nvPr/>
          </p:nvSpPr>
          <p:spPr>
            <a:xfrm>
              <a:off x="1128530" y="1844956"/>
              <a:ext cx="969465" cy="96320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grpSp>
    </p:spTree>
    <p:extLst>
      <p:ext uri="{BB962C8B-B14F-4D97-AF65-F5344CB8AC3E}">
        <p14:creationId xmlns:p14="http://schemas.microsoft.com/office/powerpoint/2010/main" val="264886129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Roles</a:t>
            </a:r>
          </a:p>
        </p:txBody>
      </p:sp>
      <p:sp>
        <p:nvSpPr>
          <p:cNvPr id="3" name="Content Placeholder 2"/>
          <p:cNvSpPr>
            <a:spLocks noGrp="1"/>
          </p:cNvSpPr>
          <p:nvPr>
            <p:ph sz="quarter" idx="4294967295"/>
          </p:nvPr>
        </p:nvSpPr>
        <p:spPr>
          <a:xfrm>
            <a:off x="3409950" y="1416050"/>
            <a:ext cx="9026525" cy="5395913"/>
          </a:xfrm>
          <a:prstGeom prst="rect">
            <a:avLst/>
          </a:prstGeom>
        </p:spPr>
        <p:txBody>
          <a:bodyPr/>
          <a:lstStyle/>
          <a:p>
            <a:pPr>
              <a:buClrTx/>
            </a:pPr>
            <a:r>
              <a:rPr lang="en-US" sz="2800" dirty="0">
                <a:solidFill>
                  <a:schemeClr val="tx1"/>
                </a:solidFill>
              </a:rPr>
              <a:t>Pre-configured Windows Server</a:t>
            </a:r>
          </a:p>
          <a:p>
            <a:pPr>
              <a:buClrTx/>
            </a:pPr>
            <a:r>
              <a:rPr lang="en-US" sz="2800" dirty="0">
                <a:solidFill>
                  <a:schemeClr val="tx1"/>
                </a:solidFill>
              </a:rPr>
              <a:t>IIS Pre-Installed </a:t>
            </a:r>
          </a:p>
          <a:p>
            <a:pPr>
              <a:buClrTx/>
            </a:pPr>
            <a:r>
              <a:rPr lang="en-US" sz="2800" dirty="0">
                <a:solidFill>
                  <a:schemeClr val="tx1"/>
                </a:solidFill>
              </a:rPr>
              <a:t>Firewall open for port 80</a:t>
            </a:r>
          </a:p>
          <a:p>
            <a:pPr>
              <a:buClrTx/>
            </a:pPr>
            <a:r>
              <a:rPr lang="en-US" sz="2800" dirty="0">
                <a:solidFill>
                  <a:schemeClr val="tx1"/>
                </a:solidFill>
              </a:rPr>
              <a:t>Default Endpoint for port 80</a:t>
            </a:r>
          </a:p>
          <a:p>
            <a:pPr>
              <a:buClrTx/>
            </a:pPr>
            <a:r>
              <a:rPr lang="en-US" sz="2800" dirty="0">
                <a:solidFill>
                  <a:schemeClr val="tx1"/>
                </a:solidFill>
              </a:rPr>
              <a:t>You can run pretty much any IIS workload on it</a:t>
            </a:r>
          </a:p>
          <a:p>
            <a:pPr>
              <a:buClrTx/>
            </a:pPr>
            <a:r>
              <a:rPr lang="en-US" sz="2800" dirty="0">
                <a:solidFill>
                  <a:schemeClr val="tx1"/>
                </a:solidFill>
              </a:rPr>
              <a:t>Customizable with startup scripts</a:t>
            </a:r>
          </a:p>
        </p:txBody>
      </p:sp>
      <p:grpSp>
        <p:nvGrpSpPr>
          <p:cNvPr id="11" name="Web Roles"/>
          <p:cNvGrpSpPr/>
          <p:nvPr/>
        </p:nvGrpSpPr>
        <p:grpSpPr>
          <a:xfrm>
            <a:off x="387848" y="1415862"/>
            <a:ext cx="2516821" cy="2323220"/>
            <a:chOff x="3673066" y="2374847"/>
            <a:chExt cx="513800" cy="474277"/>
          </a:xfrm>
          <a:solidFill>
            <a:schemeClr val="tx2"/>
          </a:solidFill>
        </p:grpSpPr>
        <p:sp>
          <p:nvSpPr>
            <p:cNvPr id="12" name="Freeform 11"/>
            <p:cNvSpPr>
              <a:spLocks noChangeAspect="1"/>
            </p:cNvSpPr>
            <p:nvPr/>
          </p:nvSpPr>
          <p:spPr>
            <a:xfrm>
              <a:off x="3673066" y="2374847"/>
              <a:ext cx="513800" cy="474277"/>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13" name="Azure Web Sites EMF Icon 02"/>
            <p:cNvSpPr>
              <a:spLocks noChangeAspect="1" noEditPoints="1"/>
            </p:cNvSpPr>
            <p:nvPr/>
          </p:nvSpPr>
          <p:spPr bwMode="auto">
            <a:xfrm>
              <a:off x="3829040" y="2469943"/>
              <a:ext cx="201852" cy="200550"/>
            </a:xfrm>
            <a:custGeom>
              <a:avLst/>
              <a:gdLst>
                <a:gd name="T0" fmla="*/ 8530 w 17060"/>
                <a:gd name="T1" fmla="*/ 0 h 17060"/>
                <a:gd name="T2" fmla="*/ 0 w 17060"/>
                <a:gd name="T3" fmla="*/ 8530 h 17060"/>
                <a:gd name="T4" fmla="*/ 8530 w 17060"/>
                <a:gd name="T5" fmla="*/ 17060 h 17060"/>
                <a:gd name="T6" fmla="*/ 17060 w 17060"/>
                <a:gd name="T7" fmla="*/ 8530 h 17060"/>
                <a:gd name="T8" fmla="*/ 8530 w 17060"/>
                <a:gd name="T9" fmla="*/ 0 h 17060"/>
                <a:gd name="T10" fmla="*/ 8530 w 17060"/>
                <a:gd name="T11" fmla="*/ 1300 h 17060"/>
                <a:gd name="T12" fmla="*/ 12142 w 17060"/>
                <a:gd name="T13" fmla="*/ 2266 h 17060"/>
                <a:gd name="T14" fmla="*/ 8973 w 17060"/>
                <a:gd name="T15" fmla="*/ 3134 h 17060"/>
                <a:gd name="T16" fmla="*/ 7261 w 17060"/>
                <a:gd name="T17" fmla="*/ 1411 h 17060"/>
                <a:gd name="T18" fmla="*/ 8530 w 17060"/>
                <a:gd name="T19" fmla="*/ 1300 h 17060"/>
                <a:gd name="T20" fmla="*/ 5975 w 17060"/>
                <a:gd name="T21" fmla="*/ 1766 h 17060"/>
                <a:gd name="T22" fmla="*/ 7790 w 17060"/>
                <a:gd name="T23" fmla="*/ 3723 h 17060"/>
                <a:gd name="T24" fmla="*/ 5354 w 17060"/>
                <a:gd name="T25" fmla="*/ 5609 h 17060"/>
                <a:gd name="T26" fmla="*/ 4822 w 17060"/>
                <a:gd name="T27" fmla="*/ 5558 h 17060"/>
                <a:gd name="T28" fmla="*/ 3858 w 17060"/>
                <a:gd name="T29" fmla="*/ 5732 h 17060"/>
                <a:gd name="T30" fmla="*/ 3286 w 17060"/>
                <a:gd name="T31" fmla="*/ 3564 h 17060"/>
                <a:gd name="T32" fmla="*/ 3280 w 17060"/>
                <a:gd name="T33" fmla="*/ 3560 h 17060"/>
                <a:gd name="T34" fmla="*/ 5975 w 17060"/>
                <a:gd name="T35" fmla="*/ 1766 h 17060"/>
                <a:gd name="T36" fmla="*/ 13377 w 17060"/>
                <a:gd name="T37" fmla="*/ 3646 h 17060"/>
                <a:gd name="T38" fmla="*/ 13868 w 17060"/>
                <a:gd name="T39" fmla="*/ 3655 h 17060"/>
                <a:gd name="T40" fmla="*/ 15760 w 17060"/>
                <a:gd name="T41" fmla="*/ 8530 h 17060"/>
                <a:gd name="T42" fmla="*/ 15729 w 17060"/>
                <a:gd name="T43" fmla="*/ 9195 h 17060"/>
                <a:gd name="T44" fmla="*/ 15111 w 17060"/>
                <a:gd name="T45" fmla="*/ 8675 h 17060"/>
                <a:gd name="T46" fmla="*/ 15200 w 17060"/>
                <a:gd name="T47" fmla="*/ 8061 h 17060"/>
                <a:gd name="T48" fmla="*/ 13027 w 17060"/>
                <a:gd name="T49" fmla="*/ 5889 h 17060"/>
                <a:gd name="T50" fmla="*/ 12127 w 17060"/>
                <a:gd name="T51" fmla="*/ 6084 h 17060"/>
                <a:gd name="T52" fmla="*/ 10117 w 17060"/>
                <a:gd name="T53" fmla="*/ 4239 h 17060"/>
                <a:gd name="T54" fmla="*/ 13377 w 17060"/>
                <a:gd name="T55" fmla="*/ 3646 h 17060"/>
                <a:gd name="T56" fmla="*/ 8894 w 17060"/>
                <a:gd name="T57" fmla="*/ 4821 h 17060"/>
                <a:gd name="T58" fmla="*/ 11180 w 17060"/>
                <a:gd name="T59" fmla="*/ 6916 h 17060"/>
                <a:gd name="T60" fmla="*/ 10855 w 17060"/>
                <a:gd name="T61" fmla="*/ 8061 h 17060"/>
                <a:gd name="T62" fmla="*/ 13027 w 17060"/>
                <a:gd name="T63" fmla="*/ 10234 h 17060"/>
                <a:gd name="T64" fmla="*/ 14484 w 17060"/>
                <a:gd name="T65" fmla="*/ 9673 h 17060"/>
                <a:gd name="T66" fmla="*/ 15494 w 17060"/>
                <a:gd name="T67" fmla="*/ 10481 h 17060"/>
                <a:gd name="T68" fmla="*/ 14874 w 17060"/>
                <a:gd name="T69" fmla="*/ 12000 h 17060"/>
                <a:gd name="T70" fmla="*/ 11706 w 17060"/>
                <a:gd name="T71" fmla="*/ 11748 h 17060"/>
                <a:gd name="T72" fmla="*/ 10115 w 17060"/>
                <a:gd name="T73" fmla="*/ 10415 h 17060"/>
                <a:gd name="T74" fmla="*/ 9070 w 17060"/>
                <a:gd name="T75" fmla="*/ 10799 h 17060"/>
                <a:gd name="T76" fmla="*/ 7218 w 17060"/>
                <a:gd name="T77" fmla="*/ 9656 h 17060"/>
                <a:gd name="T78" fmla="*/ 7571 w 17060"/>
                <a:gd name="T79" fmla="*/ 8307 h 17060"/>
                <a:gd name="T80" fmla="*/ 6836 w 17060"/>
                <a:gd name="T81" fmla="*/ 6436 h 17060"/>
                <a:gd name="T82" fmla="*/ 8894 w 17060"/>
                <a:gd name="T83" fmla="*/ 4821 h 17060"/>
                <a:gd name="T84" fmla="*/ 2018 w 17060"/>
                <a:gd name="T85" fmla="*/ 5384 h 17060"/>
                <a:gd name="T86" fmla="*/ 2574 w 17060"/>
                <a:gd name="T87" fmla="*/ 6724 h 17060"/>
                <a:gd name="T88" fmla="*/ 2073 w 17060"/>
                <a:gd name="T89" fmla="*/ 8307 h 17060"/>
                <a:gd name="T90" fmla="*/ 2680 w 17060"/>
                <a:gd name="T91" fmla="*/ 10030 h 17060"/>
                <a:gd name="T92" fmla="*/ 2181 w 17060"/>
                <a:gd name="T93" fmla="*/ 11994 h 17060"/>
                <a:gd name="T94" fmla="*/ 1300 w 17060"/>
                <a:gd name="T95" fmla="*/ 8530 h 17060"/>
                <a:gd name="T96" fmla="*/ 2018 w 17060"/>
                <a:gd name="T97" fmla="*/ 5384 h 17060"/>
                <a:gd name="T98" fmla="*/ 5911 w 17060"/>
                <a:gd name="T99" fmla="*/ 10831 h 17060"/>
                <a:gd name="T100" fmla="*/ 8538 w 17060"/>
                <a:gd name="T101" fmla="*/ 12388 h 17060"/>
                <a:gd name="T102" fmla="*/ 10115 w 17060"/>
                <a:gd name="T103" fmla="*/ 13649 h 17060"/>
                <a:gd name="T104" fmla="*/ 11208 w 17060"/>
                <a:gd name="T105" fmla="*/ 13223 h 17060"/>
                <a:gd name="T106" fmla="*/ 13783 w 17060"/>
                <a:gd name="T107" fmla="*/ 13497 h 17060"/>
                <a:gd name="T108" fmla="*/ 8530 w 17060"/>
                <a:gd name="T109" fmla="*/ 15760 h 17060"/>
                <a:gd name="T110" fmla="*/ 3745 w 17060"/>
                <a:gd name="T111" fmla="*/ 13951 h 17060"/>
                <a:gd name="T112" fmla="*/ 4250 w 17060"/>
                <a:gd name="T113" fmla="*/ 10996 h 17060"/>
                <a:gd name="T114" fmla="*/ 4822 w 17060"/>
                <a:gd name="T115" fmla="*/ 11056 h 17060"/>
                <a:gd name="T116" fmla="*/ 5911 w 17060"/>
                <a:gd name="T117" fmla="*/ 10831 h 17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60" h="17060">
                  <a:moveTo>
                    <a:pt x="8530" y="0"/>
                  </a:moveTo>
                  <a:cubicBezTo>
                    <a:pt x="3819" y="0"/>
                    <a:pt x="0" y="3819"/>
                    <a:pt x="0" y="8530"/>
                  </a:cubicBezTo>
                  <a:cubicBezTo>
                    <a:pt x="0" y="13241"/>
                    <a:pt x="3819" y="17060"/>
                    <a:pt x="8530" y="17060"/>
                  </a:cubicBezTo>
                  <a:cubicBezTo>
                    <a:pt x="13241" y="17060"/>
                    <a:pt x="17060" y="13241"/>
                    <a:pt x="17060" y="8530"/>
                  </a:cubicBezTo>
                  <a:cubicBezTo>
                    <a:pt x="17060" y="3819"/>
                    <a:pt x="13241" y="0"/>
                    <a:pt x="8530" y="0"/>
                  </a:cubicBezTo>
                  <a:close/>
                  <a:moveTo>
                    <a:pt x="8530" y="1300"/>
                  </a:moveTo>
                  <a:cubicBezTo>
                    <a:pt x="9846" y="1300"/>
                    <a:pt x="11079" y="1652"/>
                    <a:pt x="12142" y="2266"/>
                  </a:cubicBezTo>
                  <a:cubicBezTo>
                    <a:pt x="11021" y="2418"/>
                    <a:pt x="9959" y="2713"/>
                    <a:pt x="8973" y="3134"/>
                  </a:cubicBezTo>
                  <a:cubicBezTo>
                    <a:pt x="8375" y="2548"/>
                    <a:pt x="7797" y="1969"/>
                    <a:pt x="7261" y="1411"/>
                  </a:cubicBezTo>
                  <a:cubicBezTo>
                    <a:pt x="7673" y="1338"/>
                    <a:pt x="8097" y="1300"/>
                    <a:pt x="8530" y="1300"/>
                  </a:cubicBezTo>
                  <a:close/>
                  <a:moveTo>
                    <a:pt x="5975" y="1766"/>
                  </a:moveTo>
                  <a:cubicBezTo>
                    <a:pt x="6575" y="2450"/>
                    <a:pt x="7179" y="3098"/>
                    <a:pt x="7790" y="3723"/>
                  </a:cubicBezTo>
                  <a:cubicBezTo>
                    <a:pt x="6891" y="4237"/>
                    <a:pt x="6074" y="4871"/>
                    <a:pt x="5354" y="5609"/>
                  </a:cubicBezTo>
                  <a:cubicBezTo>
                    <a:pt x="5182" y="5575"/>
                    <a:pt x="5004" y="5558"/>
                    <a:pt x="4822" y="5558"/>
                  </a:cubicBezTo>
                  <a:cubicBezTo>
                    <a:pt x="4483" y="5558"/>
                    <a:pt x="4158" y="5619"/>
                    <a:pt x="3858" y="5732"/>
                  </a:cubicBezTo>
                  <a:cubicBezTo>
                    <a:pt x="3492" y="4965"/>
                    <a:pt x="3294" y="4217"/>
                    <a:pt x="3286" y="3564"/>
                  </a:cubicBezTo>
                  <a:cubicBezTo>
                    <a:pt x="3284" y="3562"/>
                    <a:pt x="3282" y="3561"/>
                    <a:pt x="3280" y="3560"/>
                  </a:cubicBezTo>
                  <a:cubicBezTo>
                    <a:pt x="4024" y="2773"/>
                    <a:pt x="4943" y="2156"/>
                    <a:pt x="5975" y="1766"/>
                  </a:cubicBezTo>
                  <a:close/>
                  <a:moveTo>
                    <a:pt x="13377" y="3646"/>
                  </a:moveTo>
                  <a:cubicBezTo>
                    <a:pt x="13539" y="3645"/>
                    <a:pt x="13703" y="3648"/>
                    <a:pt x="13868" y="3655"/>
                  </a:cubicBezTo>
                  <a:cubicBezTo>
                    <a:pt x="15043" y="4940"/>
                    <a:pt x="15760" y="6651"/>
                    <a:pt x="15760" y="8530"/>
                  </a:cubicBezTo>
                  <a:cubicBezTo>
                    <a:pt x="15760" y="8754"/>
                    <a:pt x="15749" y="8976"/>
                    <a:pt x="15729" y="9195"/>
                  </a:cubicBezTo>
                  <a:cubicBezTo>
                    <a:pt x="15518" y="9020"/>
                    <a:pt x="15317" y="8848"/>
                    <a:pt x="15111" y="8675"/>
                  </a:cubicBezTo>
                  <a:cubicBezTo>
                    <a:pt x="15168" y="8480"/>
                    <a:pt x="15200" y="8274"/>
                    <a:pt x="15200" y="8061"/>
                  </a:cubicBezTo>
                  <a:cubicBezTo>
                    <a:pt x="15200" y="6861"/>
                    <a:pt x="14227" y="5889"/>
                    <a:pt x="13027" y="5889"/>
                  </a:cubicBezTo>
                  <a:cubicBezTo>
                    <a:pt x="12706" y="5889"/>
                    <a:pt x="12401" y="5959"/>
                    <a:pt x="12127" y="6084"/>
                  </a:cubicBezTo>
                  <a:cubicBezTo>
                    <a:pt x="11427" y="5456"/>
                    <a:pt x="10752" y="4840"/>
                    <a:pt x="10117" y="4239"/>
                  </a:cubicBezTo>
                  <a:cubicBezTo>
                    <a:pt x="11105" y="3862"/>
                    <a:pt x="12195" y="3652"/>
                    <a:pt x="13377" y="3646"/>
                  </a:cubicBezTo>
                  <a:close/>
                  <a:moveTo>
                    <a:pt x="8894" y="4821"/>
                  </a:moveTo>
                  <a:cubicBezTo>
                    <a:pt x="9648" y="5549"/>
                    <a:pt x="10410" y="6242"/>
                    <a:pt x="11180" y="6916"/>
                  </a:cubicBezTo>
                  <a:cubicBezTo>
                    <a:pt x="10973" y="7249"/>
                    <a:pt x="10855" y="7641"/>
                    <a:pt x="10855" y="8061"/>
                  </a:cubicBezTo>
                  <a:cubicBezTo>
                    <a:pt x="10855" y="9261"/>
                    <a:pt x="11827" y="10234"/>
                    <a:pt x="13027" y="10234"/>
                  </a:cubicBezTo>
                  <a:cubicBezTo>
                    <a:pt x="13587" y="10234"/>
                    <a:pt x="14098" y="10022"/>
                    <a:pt x="14484" y="9673"/>
                  </a:cubicBezTo>
                  <a:cubicBezTo>
                    <a:pt x="14819" y="9943"/>
                    <a:pt x="15154" y="10213"/>
                    <a:pt x="15494" y="10481"/>
                  </a:cubicBezTo>
                  <a:cubicBezTo>
                    <a:pt x="15344" y="11015"/>
                    <a:pt x="15135" y="11524"/>
                    <a:pt x="14874" y="12000"/>
                  </a:cubicBezTo>
                  <a:cubicBezTo>
                    <a:pt x="13764" y="12070"/>
                    <a:pt x="12704" y="11974"/>
                    <a:pt x="11706" y="11748"/>
                  </a:cubicBezTo>
                  <a:cubicBezTo>
                    <a:pt x="11572" y="10991"/>
                    <a:pt x="10911" y="10415"/>
                    <a:pt x="10115" y="10415"/>
                  </a:cubicBezTo>
                  <a:cubicBezTo>
                    <a:pt x="9716" y="10415"/>
                    <a:pt x="9352" y="10560"/>
                    <a:pt x="9070" y="10799"/>
                  </a:cubicBezTo>
                  <a:cubicBezTo>
                    <a:pt x="8406" y="10467"/>
                    <a:pt x="7786" y="10079"/>
                    <a:pt x="7218" y="9656"/>
                  </a:cubicBezTo>
                  <a:cubicBezTo>
                    <a:pt x="7443" y="9258"/>
                    <a:pt x="7571" y="8797"/>
                    <a:pt x="7571" y="8307"/>
                  </a:cubicBezTo>
                  <a:cubicBezTo>
                    <a:pt x="7571" y="7584"/>
                    <a:pt x="7292" y="6926"/>
                    <a:pt x="6836" y="6436"/>
                  </a:cubicBezTo>
                  <a:cubicBezTo>
                    <a:pt x="7442" y="5804"/>
                    <a:pt x="8130" y="5258"/>
                    <a:pt x="8894" y="4821"/>
                  </a:cubicBezTo>
                  <a:close/>
                  <a:moveTo>
                    <a:pt x="2018" y="5384"/>
                  </a:moveTo>
                  <a:cubicBezTo>
                    <a:pt x="2177" y="5847"/>
                    <a:pt x="2364" y="6294"/>
                    <a:pt x="2574" y="6724"/>
                  </a:cubicBezTo>
                  <a:cubicBezTo>
                    <a:pt x="2258" y="7172"/>
                    <a:pt x="2073" y="7718"/>
                    <a:pt x="2073" y="8307"/>
                  </a:cubicBezTo>
                  <a:cubicBezTo>
                    <a:pt x="2073" y="8959"/>
                    <a:pt x="2300" y="9558"/>
                    <a:pt x="2680" y="10030"/>
                  </a:cubicBezTo>
                  <a:cubicBezTo>
                    <a:pt x="2468" y="10654"/>
                    <a:pt x="2300" y="11309"/>
                    <a:pt x="2181" y="11994"/>
                  </a:cubicBezTo>
                  <a:cubicBezTo>
                    <a:pt x="1619" y="10965"/>
                    <a:pt x="1300" y="9785"/>
                    <a:pt x="1300" y="8530"/>
                  </a:cubicBezTo>
                  <a:cubicBezTo>
                    <a:pt x="1300" y="7403"/>
                    <a:pt x="1558" y="6335"/>
                    <a:pt x="2018" y="5384"/>
                  </a:cubicBezTo>
                  <a:close/>
                  <a:moveTo>
                    <a:pt x="5911" y="10831"/>
                  </a:moveTo>
                  <a:cubicBezTo>
                    <a:pt x="6711" y="11451"/>
                    <a:pt x="7591" y="11975"/>
                    <a:pt x="8538" y="12388"/>
                  </a:cubicBezTo>
                  <a:cubicBezTo>
                    <a:pt x="8700" y="13110"/>
                    <a:pt x="9344" y="13649"/>
                    <a:pt x="10115" y="13649"/>
                  </a:cubicBezTo>
                  <a:cubicBezTo>
                    <a:pt x="10536" y="13649"/>
                    <a:pt x="10920" y="13487"/>
                    <a:pt x="11208" y="13223"/>
                  </a:cubicBezTo>
                  <a:cubicBezTo>
                    <a:pt x="12039" y="13390"/>
                    <a:pt x="12901" y="13485"/>
                    <a:pt x="13783" y="13497"/>
                  </a:cubicBezTo>
                  <a:cubicBezTo>
                    <a:pt x="12465" y="14891"/>
                    <a:pt x="10599" y="15760"/>
                    <a:pt x="8530" y="15760"/>
                  </a:cubicBezTo>
                  <a:cubicBezTo>
                    <a:pt x="6695" y="15760"/>
                    <a:pt x="5020" y="15077"/>
                    <a:pt x="3745" y="13951"/>
                  </a:cubicBezTo>
                  <a:cubicBezTo>
                    <a:pt x="3798" y="12942"/>
                    <a:pt x="3970" y="11947"/>
                    <a:pt x="4250" y="10996"/>
                  </a:cubicBezTo>
                  <a:cubicBezTo>
                    <a:pt x="4434" y="11035"/>
                    <a:pt x="4626" y="11056"/>
                    <a:pt x="4822" y="11056"/>
                  </a:cubicBezTo>
                  <a:cubicBezTo>
                    <a:pt x="5209" y="11056"/>
                    <a:pt x="5577" y="10976"/>
                    <a:pt x="5911" y="1083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2230"/>
            </a:p>
          </p:txBody>
        </p:sp>
      </p:grpSp>
    </p:spTree>
    <p:extLst>
      <p:ext uri="{BB962C8B-B14F-4D97-AF65-F5344CB8AC3E}">
        <p14:creationId xmlns:p14="http://schemas.microsoft.com/office/powerpoint/2010/main" val="376121445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41365BB-CF09-4665-8322-24E50A63DB0A}"/>
              </a:ext>
            </a:extLst>
          </p:cNvPr>
          <p:cNvSpPr>
            <a:spLocks noGrp="1"/>
          </p:cNvSpPr>
          <p:nvPr>
            <p:ph type="body" sz="quarter" idx="11"/>
          </p:nvPr>
        </p:nvSpPr>
        <p:spPr>
          <a:xfrm>
            <a:off x="517584" y="1524270"/>
            <a:ext cx="11102145" cy="3983037"/>
          </a:xfrm>
        </p:spPr>
        <p:txBody>
          <a:bodyPr/>
          <a:lstStyle/>
          <a:p>
            <a:pPr>
              <a:buFont typeface="Wingdings" panose="05000000000000000000" pitchFamily="2" charset="2"/>
              <a:buChar char="§"/>
            </a:pPr>
            <a:r>
              <a:rPr lang="en-US" sz="2800" dirty="0"/>
              <a:t>IIS 7, 7.5, 8.0 or 8.5 (2012 R2)</a:t>
            </a:r>
          </a:p>
          <a:p>
            <a:pPr>
              <a:buFont typeface="Wingdings" panose="05000000000000000000" pitchFamily="2" charset="2"/>
              <a:buChar char="§"/>
            </a:pPr>
            <a:r>
              <a:rPr lang="en-US" sz="2800" dirty="0"/>
              <a:t>ASP.NET 3.5 SP1, 4.0 or 4.5+ – 64bit</a:t>
            </a:r>
          </a:p>
          <a:p>
            <a:pPr>
              <a:buFont typeface="Wingdings" panose="05000000000000000000" pitchFamily="2" charset="2"/>
              <a:buChar char="§"/>
            </a:pPr>
            <a:r>
              <a:rPr lang="en-US" sz="2800" dirty="0"/>
              <a:t>Hosts</a:t>
            </a:r>
          </a:p>
          <a:p>
            <a:pPr lvl="1">
              <a:buFont typeface="Wingdings" panose="05000000000000000000" pitchFamily="2" charset="2"/>
              <a:buChar char="§"/>
            </a:pPr>
            <a:r>
              <a:rPr lang="en-US" sz="2800" dirty="0"/>
              <a:t>ASP.NET (</a:t>
            </a:r>
            <a:r>
              <a:rPr lang="en-US" sz="2800" dirty="0" err="1"/>
              <a:t>Webforms</a:t>
            </a:r>
            <a:r>
              <a:rPr lang="en-US" sz="2800" dirty="0"/>
              <a:t> or MVC)</a:t>
            </a:r>
          </a:p>
          <a:p>
            <a:pPr lvl="1">
              <a:buFont typeface="Wingdings" panose="05000000000000000000" pitchFamily="2" charset="2"/>
              <a:buChar char="§"/>
            </a:pPr>
            <a:r>
              <a:rPr lang="en-US" sz="2800" dirty="0" err="1"/>
              <a:t>FastCGI</a:t>
            </a:r>
            <a:r>
              <a:rPr lang="en-US" sz="2800" dirty="0"/>
              <a:t> applications (e.g. PHP)</a:t>
            </a:r>
          </a:p>
          <a:p>
            <a:pPr lvl="1">
              <a:buFont typeface="Wingdings" panose="05000000000000000000" pitchFamily="2" charset="2"/>
              <a:buChar char="§"/>
            </a:pPr>
            <a:r>
              <a:rPr lang="en-US" sz="2800" dirty="0"/>
              <a:t>Multiple Websites</a:t>
            </a:r>
          </a:p>
          <a:p>
            <a:pPr>
              <a:buFont typeface="Wingdings" panose="05000000000000000000" pitchFamily="2" charset="2"/>
              <a:buChar char="§"/>
            </a:pPr>
            <a:r>
              <a:rPr lang="en-US" sz="2800" dirty="0"/>
              <a:t>Support for HTTP and HTTPS (SSL) </a:t>
            </a:r>
          </a:p>
          <a:p>
            <a:pPr>
              <a:buFont typeface="Wingdings" panose="05000000000000000000" pitchFamily="2" charset="2"/>
              <a:buChar char="§"/>
            </a:pPr>
            <a:r>
              <a:rPr lang="en-US" sz="2800" dirty="0"/>
              <a:t>Domain Name Mapping</a:t>
            </a:r>
          </a:p>
          <a:p>
            <a:endParaRPr lang="en-US" dirty="0"/>
          </a:p>
        </p:txBody>
      </p:sp>
      <p:sp>
        <p:nvSpPr>
          <p:cNvPr id="2" name="Text Placeholder 1">
            <a:extLst>
              <a:ext uri="{FF2B5EF4-FFF2-40B4-BE49-F238E27FC236}">
                <a16:creationId xmlns:a16="http://schemas.microsoft.com/office/drawing/2014/main" id="{0E6CEC01-54A6-40AE-AF3E-6C3581354956}"/>
              </a:ext>
            </a:extLst>
          </p:cNvPr>
          <p:cNvSpPr>
            <a:spLocks noGrp="1"/>
          </p:cNvSpPr>
          <p:nvPr>
            <p:ph type="body" sz="quarter" idx="10"/>
          </p:nvPr>
        </p:nvSpPr>
        <p:spPr>
          <a:xfrm>
            <a:off x="352759" y="317020"/>
            <a:ext cx="5481637" cy="404579"/>
          </a:xfrm>
        </p:spPr>
        <p:txBody>
          <a:bodyPr/>
          <a:lstStyle/>
          <a:p>
            <a:pPr>
              <a:lnSpc>
                <a:spcPct val="90000"/>
              </a:lnSpc>
              <a:spcBef>
                <a:spcPct val="0"/>
              </a:spcBef>
            </a:pPr>
            <a:r>
              <a:rPr lang="en-US" sz="3200" spc="-59" dirty="0">
                <a:solidFill>
                  <a:schemeClr val="tx1"/>
                </a:solidFill>
                <a:latin typeface="Segoe UI Light" pitchFamily="34" charset="0"/>
              </a:rPr>
              <a:t>Web Roles</a:t>
            </a:r>
          </a:p>
        </p:txBody>
      </p:sp>
      <p:grpSp>
        <p:nvGrpSpPr>
          <p:cNvPr id="5" name="Web Roles"/>
          <p:cNvGrpSpPr/>
          <p:nvPr/>
        </p:nvGrpSpPr>
        <p:grpSpPr>
          <a:xfrm>
            <a:off x="8703711" y="2623559"/>
            <a:ext cx="2516821" cy="2323220"/>
            <a:chOff x="3673066" y="2374847"/>
            <a:chExt cx="513800" cy="474277"/>
          </a:xfrm>
          <a:solidFill>
            <a:schemeClr val="tx2"/>
          </a:solidFill>
        </p:grpSpPr>
        <p:sp>
          <p:nvSpPr>
            <p:cNvPr id="6" name="Freeform 5"/>
            <p:cNvSpPr>
              <a:spLocks noChangeAspect="1"/>
            </p:cNvSpPr>
            <p:nvPr/>
          </p:nvSpPr>
          <p:spPr>
            <a:xfrm>
              <a:off x="3673066" y="2374847"/>
              <a:ext cx="513800" cy="474277"/>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7" name="Azure Web Sites EMF Icon 02"/>
            <p:cNvSpPr>
              <a:spLocks noChangeAspect="1" noEditPoints="1"/>
            </p:cNvSpPr>
            <p:nvPr/>
          </p:nvSpPr>
          <p:spPr bwMode="auto">
            <a:xfrm>
              <a:off x="3829040" y="2469943"/>
              <a:ext cx="201852" cy="200550"/>
            </a:xfrm>
            <a:custGeom>
              <a:avLst/>
              <a:gdLst>
                <a:gd name="T0" fmla="*/ 8530 w 17060"/>
                <a:gd name="T1" fmla="*/ 0 h 17060"/>
                <a:gd name="T2" fmla="*/ 0 w 17060"/>
                <a:gd name="T3" fmla="*/ 8530 h 17060"/>
                <a:gd name="T4" fmla="*/ 8530 w 17060"/>
                <a:gd name="T5" fmla="*/ 17060 h 17060"/>
                <a:gd name="T6" fmla="*/ 17060 w 17060"/>
                <a:gd name="T7" fmla="*/ 8530 h 17060"/>
                <a:gd name="T8" fmla="*/ 8530 w 17060"/>
                <a:gd name="T9" fmla="*/ 0 h 17060"/>
                <a:gd name="T10" fmla="*/ 8530 w 17060"/>
                <a:gd name="T11" fmla="*/ 1300 h 17060"/>
                <a:gd name="T12" fmla="*/ 12142 w 17060"/>
                <a:gd name="T13" fmla="*/ 2266 h 17060"/>
                <a:gd name="T14" fmla="*/ 8973 w 17060"/>
                <a:gd name="T15" fmla="*/ 3134 h 17060"/>
                <a:gd name="T16" fmla="*/ 7261 w 17060"/>
                <a:gd name="T17" fmla="*/ 1411 h 17060"/>
                <a:gd name="T18" fmla="*/ 8530 w 17060"/>
                <a:gd name="T19" fmla="*/ 1300 h 17060"/>
                <a:gd name="T20" fmla="*/ 5975 w 17060"/>
                <a:gd name="T21" fmla="*/ 1766 h 17060"/>
                <a:gd name="T22" fmla="*/ 7790 w 17060"/>
                <a:gd name="T23" fmla="*/ 3723 h 17060"/>
                <a:gd name="T24" fmla="*/ 5354 w 17060"/>
                <a:gd name="T25" fmla="*/ 5609 h 17060"/>
                <a:gd name="T26" fmla="*/ 4822 w 17060"/>
                <a:gd name="T27" fmla="*/ 5558 h 17060"/>
                <a:gd name="T28" fmla="*/ 3858 w 17060"/>
                <a:gd name="T29" fmla="*/ 5732 h 17060"/>
                <a:gd name="T30" fmla="*/ 3286 w 17060"/>
                <a:gd name="T31" fmla="*/ 3564 h 17060"/>
                <a:gd name="T32" fmla="*/ 3280 w 17060"/>
                <a:gd name="T33" fmla="*/ 3560 h 17060"/>
                <a:gd name="T34" fmla="*/ 5975 w 17060"/>
                <a:gd name="T35" fmla="*/ 1766 h 17060"/>
                <a:gd name="T36" fmla="*/ 13377 w 17060"/>
                <a:gd name="T37" fmla="*/ 3646 h 17060"/>
                <a:gd name="T38" fmla="*/ 13868 w 17060"/>
                <a:gd name="T39" fmla="*/ 3655 h 17060"/>
                <a:gd name="T40" fmla="*/ 15760 w 17060"/>
                <a:gd name="T41" fmla="*/ 8530 h 17060"/>
                <a:gd name="T42" fmla="*/ 15729 w 17060"/>
                <a:gd name="T43" fmla="*/ 9195 h 17060"/>
                <a:gd name="T44" fmla="*/ 15111 w 17060"/>
                <a:gd name="T45" fmla="*/ 8675 h 17060"/>
                <a:gd name="T46" fmla="*/ 15200 w 17060"/>
                <a:gd name="T47" fmla="*/ 8061 h 17060"/>
                <a:gd name="T48" fmla="*/ 13027 w 17060"/>
                <a:gd name="T49" fmla="*/ 5889 h 17060"/>
                <a:gd name="T50" fmla="*/ 12127 w 17060"/>
                <a:gd name="T51" fmla="*/ 6084 h 17060"/>
                <a:gd name="T52" fmla="*/ 10117 w 17060"/>
                <a:gd name="T53" fmla="*/ 4239 h 17060"/>
                <a:gd name="T54" fmla="*/ 13377 w 17060"/>
                <a:gd name="T55" fmla="*/ 3646 h 17060"/>
                <a:gd name="T56" fmla="*/ 8894 w 17060"/>
                <a:gd name="T57" fmla="*/ 4821 h 17060"/>
                <a:gd name="T58" fmla="*/ 11180 w 17060"/>
                <a:gd name="T59" fmla="*/ 6916 h 17060"/>
                <a:gd name="T60" fmla="*/ 10855 w 17060"/>
                <a:gd name="T61" fmla="*/ 8061 h 17060"/>
                <a:gd name="T62" fmla="*/ 13027 w 17060"/>
                <a:gd name="T63" fmla="*/ 10234 h 17060"/>
                <a:gd name="T64" fmla="*/ 14484 w 17060"/>
                <a:gd name="T65" fmla="*/ 9673 h 17060"/>
                <a:gd name="T66" fmla="*/ 15494 w 17060"/>
                <a:gd name="T67" fmla="*/ 10481 h 17060"/>
                <a:gd name="T68" fmla="*/ 14874 w 17060"/>
                <a:gd name="T69" fmla="*/ 12000 h 17060"/>
                <a:gd name="T70" fmla="*/ 11706 w 17060"/>
                <a:gd name="T71" fmla="*/ 11748 h 17060"/>
                <a:gd name="T72" fmla="*/ 10115 w 17060"/>
                <a:gd name="T73" fmla="*/ 10415 h 17060"/>
                <a:gd name="T74" fmla="*/ 9070 w 17060"/>
                <a:gd name="T75" fmla="*/ 10799 h 17060"/>
                <a:gd name="T76" fmla="*/ 7218 w 17060"/>
                <a:gd name="T77" fmla="*/ 9656 h 17060"/>
                <a:gd name="T78" fmla="*/ 7571 w 17060"/>
                <a:gd name="T79" fmla="*/ 8307 h 17060"/>
                <a:gd name="T80" fmla="*/ 6836 w 17060"/>
                <a:gd name="T81" fmla="*/ 6436 h 17060"/>
                <a:gd name="T82" fmla="*/ 8894 w 17060"/>
                <a:gd name="T83" fmla="*/ 4821 h 17060"/>
                <a:gd name="T84" fmla="*/ 2018 w 17060"/>
                <a:gd name="T85" fmla="*/ 5384 h 17060"/>
                <a:gd name="T86" fmla="*/ 2574 w 17060"/>
                <a:gd name="T87" fmla="*/ 6724 h 17060"/>
                <a:gd name="T88" fmla="*/ 2073 w 17060"/>
                <a:gd name="T89" fmla="*/ 8307 h 17060"/>
                <a:gd name="T90" fmla="*/ 2680 w 17060"/>
                <a:gd name="T91" fmla="*/ 10030 h 17060"/>
                <a:gd name="T92" fmla="*/ 2181 w 17060"/>
                <a:gd name="T93" fmla="*/ 11994 h 17060"/>
                <a:gd name="T94" fmla="*/ 1300 w 17060"/>
                <a:gd name="T95" fmla="*/ 8530 h 17060"/>
                <a:gd name="T96" fmla="*/ 2018 w 17060"/>
                <a:gd name="T97" fmla="*/ 5384 h 17060"/>
                <a:gd name="T98" fmla="*/ 5911 w 17060"/>
                <a:gd name="T99" fmla="*/ 10831 h 17060"/>
                <a:gd name="T100" fmla="*/ 8538 w 17060"/>
                <a:gd name="T101" fmla="*/ 12388 h 17060"/>
                <a:gd name="T102" fmla="*/ 10115 w 17060"/>
                <a:gd name="T103" fmla="*/ 13649 h 17060"/>
                <a:gd name="T104" fmla="*/ 11208 w 17060"/>
                <a:gd name="T105" fmla="*/ 13223 h 17060"/>
                <a:gd name="T106" fmla="*/ 13783 w 17060"/>
                <a:gd name="T107" fmla="*/ 13497 h 17060"/>
                <a:gd name="T108" fmla="*/ 8530 w 17060"/>
                <a:gd name="T109" fmla="*/ 15760 h 17060"/>
                <a:gd name="T110" fmla="*/ 3745 w 17060"/>
                <a:gd name="T111" fmla="*/ 13951 h 17060"/>
                <a:gd name="T112" fmla="*/ 4250 w 17060"/>
                <a:gd name="T113" fmla="*/ 10996 h 17060"/>
                <a:gd name="T114" fmla="*/ 4822 w 17060"/>
                <a:gd name="T115" fmla="*/ 11056 h 17060"/>
                <a:gd name="T116" fmla="*/ 5911 w 17060"/>
                <a:gd name="T117" fmla="*/ 10831 h 170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060" h="17060">
                  <a:moveTo>
                    <a:pt x="8530" y="0"/>
                  </a:moveTo>
                  <a:cubicBezTo>
                    <a:pt x="3819" y="0"/>
                    <a:pt x="0" y="3819"/>
                    <a:pt x="0" y="8530"/>
                  </a:cubicBezTo>
                  <a:cubicBezTo>
                    <a:pt x="0" y="13241"/>
                    <a:pt x="3819" y="17060"/>
                    <a:pt x="8530" y="17060"/>
                  </a:cubicBezTo>
                  <a:cubicBezTo>
                    <a:pt x="13241" y="17060"/>
                    <a:pt x="17060" y="13241"/>
                    <a:pt x="17060" y="8530"/>
                  </a:cubicBezTo>
                  <a:cubicBezTo>
                    <a:pt x="17060" y="3819"/>
                    <a:pt x="13241" y="0"/>
                    <a:pt x="8530" y="0"/>
                  </a:cubicBezTo>
                  <a:close/>
                  <a:moveTo>
                    <a:pt x="8530" y="1300"/>
                  </a:moveTo>
                  <a:cubicBezTo>
                    <a:pt x="9846" y="1300"/>
                    <a:pt x="11079" y="1652"/>
                    <a:pt x="12142" y="2266"/>
                  </a:cubicBezTo>
                  <a:cubicBezTo>
                    <a:pt x="11021" y="2418"/>
                    <a:pt x="9959" y="2713"/>
                    <a:pt x="8973" y="3134"/>
                  </a:cubicBezTo>
                  <a:cubicBezTo>
                    <a:pt x="8375" y="2548"/>
                    <a:pt x="7797" y="1969"/>
                    <a:pt x="7261" y="1411"/>
                  </a:cubicBezTo>
                  <a:cubicBezTo>
                    <a:pt x="7673" y="1338"/>
                    <a:pt x="8097" y="1300"/>
                    <a:pt x="8530" y="1300"/>
                  </a:cubicBezTo>
                  <a:close/>
                  <a:moveTo>
                    <a:pt x="5975" y="1766"/>
                  </a:moveTo>
                  <a:cubicBezTo>
                    <a:pt x="6575" y="2450"/>
                    <a:pt x="7179" y="3098"/>
                    <a:pt x="7790" y="3723"/>
                  </a:cubicBezTo>
                  <a:cubicBezTo>
                    <a:pt x="6891" y="4237"/>
                    <a:pt x="6074" y="4871"/>
                    <a:pt x="5354" y="5609"/>
                  </a:cubicBezTo>
                  <a:cubicBezTo>
                    <a:pt x="5182" y="5575"/>
                    <a:pt x="5004" y="5558"/>
                    <a:pt x="4822" y="5558"/>
                  </a:cubicBezTo>
                  <a:cubicBezTo>
                    <a:pt x="4483" y="5558"/>
                    <a:pt x="4158" y="5619"/>
                    <a:pt x="3858" y="5732"/>
                  </a:cubicBezTo>
                  <a:cubicBezTo>
                    <a:pt x="3492" y="4965"/>
                    <a:pt x="3294" y="4217"/>
                    <a:pt x="3286" y="3564"/>
                  </a:cubicBezTo>
                  <a:cubicBezTo>
                    <a:pt x="3284" y="3562"/>
                    <a:pt x="3282" y="3561"/>
                    <a:pt x="3280" y="3560"/>
                  </a:cubicBezTo>
                  <a:cubicBezTo>
                    <a:pt x="4024" y="2773"/>
                    <a:pt x="4943" y="2156"/>
                    <a:pt x="5975" y="1766"/>
                  </a:cubicBezTo>
                  <a:close/>
                  <a:moveTo>
                    <a:pt x="13377" y="3646"/>
                  </a:moveTo>
                  <a:cubicBezTo>
                    <a:pt x="13539" y="3645"/>
                    <a:pt x="13703" y="3648"/>
                    <a:pt x="13868" y="3655"/>
                  </a:cubicBezTo>
                  <a:cubicBezTo>
                    <a:pt x="15043" y="4940"/>
                    <a:pt x="15760" y="6651"/>
                    <a:pt x="15760" y="8530"/>
                  </a:cubicBezTo>
                  <a:cubicBezTo>
                    <a:pt x="15760" y="8754"/>
                    <a:pt x="15749" y="8976"/>
                    <a:pt x="15729" y="9195"/>
                  </a:cubicBezTo>
                  <a:cubicBezTo>
                    <a:pt x="15518" y="9020"/>
                    <a:pt x="15317" y="8848"/>
                    <a:pt x="15111" y="8675"/>
                  </a:cubicBezTo>
                  <a:cubicBezTo>
                    <a:pt x="15168" y="8480"/>
                    <a:pt x="15200" y="8274"/>
                    <a:pt x="15200" y="8061"/>
                  </a:cubicBezTo>
                  <a:cubicBezTo>
                    <a:pt x="15200" y="6861"/>
                    <a:pt x="14227" y="5889"/>
                    <a:pt x="13027" y="5889"/>
                  </a:cubicBezTo>
                  <a:cubicBezTo>
                    <a:pt x="12706" y="5889"/>
                    <a:pt x="12401" y="5959"/>
                    <a:pt x="12127" y="6084"/>
                  </a:cubicBezTo>
                  <a:cubicBezTo>
                    <a:pt x="11427" y="5456"/>
                    <a:pt x="10752" y="4840"/>
                    <a:pt x="10117" y="4239"/>
                  </a:cubicBezTo>
                  <a:cubicBezTo>
                    <a:pt x="11105" y="3862"/>
                    <a:pt x="12195" y="3652"/>
                    <a:pt x="13377" y="3646"/>
                  </a:cubicBezTo>
                  <a:close/>
                  <a:moveTo>
                    <a:pt x="8894" y="4821"/>
                  </a:moveTo>
                  <a:cubicBezTo>
                    <a:pt x="9648" y="5549"/>
                    <a:pt x="10410" y="6242"/>
                    <a:pt x="11180" y="6916"/>
                  </a:cubicBezTo>
                  <a:cubicBezTo>
                    <a:pt x="10973" y="7249"/>
                    <a:pt x="10855" y="7641"/>
                    <a:pt x="10855" y="8061"/>
                  </a:cubicBezTo>
                  <a:cubicBezTo>
                    <a:pt x="10855" y="9261"/>
                    <a:pt x="11827" y="10234"/>
                    <a:pt x="13027" y="10234"/>
                  </a:cubicBezTo>
                  <a:cubicBezTo>
                    <a:pt x="13587" y="10234"/>
                    <a:pt x="14098" y="10022"/>
                    <a:pt x="14484" y="9673"/>
                  </a:cubicBezTo>
                  <a:cubicBezTo>
                    <a:pt x="14819" y="9943"/>
                    <a:pt x="15154" y="10213"/>
                    <a:pt x="15494" y="10481"/>
                  </a:cubicBezTo>
                  <a:cubicBezTo>
                    <a:pt x="15344" y="11015"/>
                    <a:pt x="15135" y="11524"/>
                    <a:pt x="14874" y="12000"/>
                  </a:cubicBezTo>
                  <a:cubicBezTo>
                    <a:pt x="13764" y="12070"/>
                    <a:pt x="12704" y="11974"/>
                    <a:pt x="11706" y="11748"/>
                  </a:cubicBezTo>
                  <a:cubicBezTo>
                    <a:pt x="11572" y="10991"/>
                    <a:pt x="10911" y="10415"/>
                    <a:pt x="10115" y="10415"/>
                  </a:cubicBezTo>
                  <a:cubicBezTo>
                    <a:pt x="9716" y="10415"/>
                    <a:pt x="9352" y="10560"/>
                    <a:pt x="9070" y="10799"/>
                  </a:cubicBezTo>
                  <a:cubicBezTo>
                    <a:pt x="8406" y="10467"/>
                    <a:pt x="7786" y="10079"/>
                    <a:pt x="7218" y="9656"/>
                  </a:cubicBezTo>
                  <a:cubicBezTo>
                    <a:pt x="7443" y="9258"/>
                    <a:pt x="7571" y="8797"/>
                    <a:pt x="7571" y="8307"/>
                  </a:cubicBezTo>
                  <a:cubicBezTo>
                    <a:pt x="7571" y="7584"/>
                    <a:pt x="7292" y="6926"/>
                    <a:pt x="6836" y="6436"/>
                  </a:cubicBezTo>
                  <a:cubicBezTo>
                    <a:pt x="7442" y="5804"/>
                    <a:pt x="8130" y="5258"/>
                    <a:pt x="8894" y="4821"/>
                  </a:cubicBezTo>
                  <a:close/>
                  <a:moveTo>
                    <a:pt x="2018" y="5384"/>
                  </a:moveTo>
                  <a:cubicBezTo>
                    <a:pt x="2177" y="5847"/>
                    <a:pt x="2364" y="6294"/>
                    <a:pt x="2574" y="6724"/>
                  </a:cubicBezTo>
                  <a:cubicBezTo>
                    <a:pt x="2258" y="7172"/>
                    <a:pt x="2073" y="7718"/>
                    <a:pt x="2073" y="8307"/>
                  </a:cubicBezTo>
                  <a:cubicBezTo>
                    <a:pt x="2073" y="8959"/>
                    <a:pt x="2300" y="9558"/>
                    <a:pt x="2680" y="10030"/>
                  </a:cubicBezTo>
                  <a:cubicBezTo>
                    <a:pt x="2468" y="10654"/>
                    <a:pt x="2300" y="11309"/>
                    <a:pt x="2181" y="11994"/>
                  </a:cubicBezTo>
                  <a:cubicBezTo>
                    <a:pt x="1619" y="10965"/>
                    <a:pt x="1300" y="9785"/>
                    <a:pt x="1300" y="8530"/>
                  </a:cubicBezTo>
                  <a:cubicBezTo>
                    <a:pt x="1300" y="7403"/>
                    <a:pt x="1558" y="6335"/>
                    <a:pt x="2018" y="5384"/>
                  </a:cubicBezTo>
                  <a:close/>
                  <a:moveTo>
                    <a:pt x="5911" y="10831"/>
                  </a:moveTo>
                  <a:cubicBezTo>
                    <a:pt x="6711" y="11451"/>
                    <a:pt x="7591" y="11975"/>
                    <a:pt x="8538" y="12388"/>
                  </a:cubicBezTo>
                  <a:cubicBezTo>
                    <a:pt x="8700" y="13110"/>
                    <a:pt x="9344" y="13649"/>
                    <a:pt x="10115" y="13649"/>
                  </a:cubicBezTo>
                  <a:cubicBezTo>
                    <a:pt x="10536" y="13649"/>
                    <a:pt x="10920" y="13487"/>
                    <a:pt x="11208" y="13223"/>
                  </a:cubicBezTo>
                  <a:cubicBezTo>
                    <a:pt x="12039" y="13390"/>
                    <a:pt x="12901" y="13485"/>
                    <a:pt x="13783" y="13497"/>
                  </a:cubicBezTo>
                  <a:cubicBezTo>
                    <a:pt x="12465" y="14891"/>
                    <a:pt x="10599" y="15760"/>
                    <a:pt x="8530" y="15760"/>
                  </a:cubicBezTo>
                  <a:cubicBezTo>
                    <a:pt x="6695" y="15760"/>
                    <a:pt x="5020" y="15077"/>
                    <a:pt x="3745" y="13951"/>
                  </a:cubicBezTo>
                  <a:cubicBezTo>
                    <a:pt x="3798" y="12942"/>
                    <a:pt x="3970" y="11947"/>
                    <a:pt x="4250" y="10996"/>
                  </a:cubicBezTo>
                  <a:cubicBezTo>
                    <a:pt x="4434" y="11035"/>
                    <a:pt x="4626" y="11056"/>
                    <a:pt x="4822" y="11056"/>
                  </a:cubicBezTo>
                  <a:cubicBezTo>
                    <a:pt x="5209" y="11056"/>
                    <a:pt x="5577" y="10976"/>
                    <a:pt x="5911" y="10831"/>
                  </a:cubicBezTo>
                  <a:close/>
                </a:path>
              </a:pathLst>
            </a:custGeom>
            <a:grpFill/>
            <a:ln w="0">
              <a:noFill/>
              <a:prstDash val="solid"/>
              <a:round/>
              <a:headEnd/>
              <a:tailEnd/>
            </a:ln>
          </p:spPr>
          <p:txBody>
            <a:bodyPr vert="horz" wrap="square" lIns="93260" tIns="46630" rIns="93260" bIns="46630" numCol="1" anchor="t" anchorCtr="0" compatLnSpc="1">
              <a:prstTxWarp prst="textNoShape">
                <a:avLst/>
              </a:prstTxWarp>
            </a:bodyPr>
            <a:lstStyle/>
            <a:p>
              <a:endParaRPr lang="en-US" sz="2230"/>
            </a:p>
          </p:txBody>
        </p:sp>
      </p:grpSp>
    </p:spTree>
    <p:extLst>
      <p:ext uri="{BB962C8B-B14F-4D97-AF65-F5344CB8AC3E}">
        <p14:creationId xmlns:p14="http://schemas.microsoft.com/office/powerpoint/2010/main" val="2746530758"/>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Worker Roles</a:t>
            </a:r>
          </a:p>
        </p:txBody>
      </p:sp>
      <p:sp>
        <p:nvSpPr>
          <p:cNvPr id="3" name="Content Placeholder 2"/>
          <p:cNvSpPr>
            <a:spLocks noGrp="1"/>
          </p:cNvSpPr>
          <p:nvPr>
            <p:ph sz="quarter" idx="4294967295"/>
          </p:nvPr>
        </p:nvSpPr>
        <p:spPr>
          <a:xfrm>
            <a:off x="3409950" y="1416050"/>
            <a:ext cx="9026525" cy="5395913"/>
          </a:xfrm>
          <a:prstGeom prst="rect">
            <a:avLst/>
          </a:prstGeom>
        </p:spPr>
        <p:txBody>
          <a:bodyPr/>
          <a:lstStyle/>
          <a:p>
            <a:pPr>
              <a:buClrTx/>
            </a:pPr>
            <a:r>
              <a:rPr lang="en-US" sz="2800" dirty="0">
                <a:solidFill>
                  <a:schemeClr val="tx1"/>
                </a:solidFill>
              </a:rPr>
              <a:t>Pre-configured Windows Server</a:t>
            </a:r>
          </a:p>
          <a:p>
            <a:pPr>
              <a:buClrTx/>
            </a:pPr>
            <a:r>
              <a:rPr lang="en-US" sz="2800" dirty="0">
                <a:solidFill>
                  <a:schemeClr val="tx1"/>
                </a:solidFill>
              </a:rPr>
              <a:t>Nothing else installed</a:t>
            </a:r>
          </a:p>
          <a:p>
            <a:pPr>
              <a:buClrTx/>
            </a:pPr>
            <a:r>
              <a:rPr lang="en-US" sz="2800" dirty="0">
                <a:solidFill>
                  <a:schemeClr val="tx1"/>
                </a:solidFill>
              </a:rPr>
              <a:t>No default Azure endpoints</a:t>
            </a:r>
          </a:p>
          <a:p>
            <a:pPr>
              <a:buClrTx/>
            </a:pPr>
            <a:r>
              <a:rPr lang="en-US" sz="2800" dirty="0">
                <a:solidFill>
                  <a:schemeClr val="tx1"/>
                </a:solidFill>
              </a:rPr>
              <a:t>Run custom workloads that don’t require IIS</a:t>
            </a:r>
          </a:p>
          <a:p>
            <a:pPr>
              <a:buClrTx/>
            </a:pPr>
            <a:r>
              <a:rPr lang="en-US" sz="2800" dirty="0">
                <a:solidFill>
                  <a:schemeClr val="tx1"/>
                </a:solidFill>
              </a:rPr>
              <a:t>Install additional software, etc. using scripts</a:t>
            </a:r>
          </a:p>
          <a:p>
            <a:pPr>
              <a:buClrTx/>
            </a:pPr>
            <a:r>
              <a:rPr lang="en-US" sz="2800" dirty="0">
                <a:solidFill>
                  <a:schemeClr val="tx1"/>
                </a:solidFill>
              </a:rPr>
              <a:t>Implement Logic in the </a:t>
            </a:r>
            <a:r>
              <a:rPr lang="en-US" sz="2800" dirty="0" err="1">
                <a:solidFill>
                  <a:schemeClr val="tx1"/>
                </a:solidFill>
                <a:latin typeface="Consolas" panose="020B0609020204030204" pitchFamily="49" charset="0"/>
                <a:cs typeface="Consolas" panose="020B0609020204030204" pitchFamily="49" charset="0"/>
              </a:rPr>
              <a:t>WorkerRole.cs</a:t>
            </a:r>
            <a:r>
              <a:rPr lang="en-US" sz="2800" dirty="0">
                <a:solidFill>
                  <a:schemeClr val="tx1"/>
                </a:solidFill>
              </a:rPr>
              <a:t> class</a:t>
            </a:r>
          </a:p>
        </p:txBody>
      </p:sp>
      <p:grpSp>
        <p:nvGrpSpPr>
          <p:cNvPr id="9" name="Worker Role"/>
          <p:cNvGrpSpPr/>
          <p:nvPr/>
        </p:nvGrpSpPr>
        <p:grpSpPr>
          <a:xfrm>
            <a:off x="387848" y="1415862"/>
            <a:ext cx="2516821" cy="2323220"/>
            <a:chOff x="379413" y="1388226"/>
            <a:chExt cx="2467696" cy="2277873"/>
          </a:xfrm>
        </p:grpSpPr>
        <p:sp>
          <p:nvSpPr>
            <p:cNvPr id="10" name="Freeform 9"/>
            <p:cNvSpPr>
              <a:spLocks noChangeAspect="1"/>
            </p:cNvSpPr>
            <p:nvPr/>
          </p:nvSpPr>
          <p:spPr>
            <a:xfrm>
              <a:off x="379413" y="1388226"/>
              <a:ext cx="2467696" cy="2277873"/>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11" name="Rectangle 10"/>
            <p:cNvSpPr/>
            <p:nvPr/>
          </p:nvSpPr>
          <p:spPr>
            <a:xfrm>
              <a:off x="1128530" y="1844956"/>
              <a:ext cx="969465" cy="96320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grpSp>
    </p:spTree>
    <p:extLst>
      <p:ext uri="{BB962C8B-B14F-4D97-AF65-F5344CB8AC3E}">
        <p14:creationId xmlns:p14="http://schemas.microsoft.com/office/powerpoint/2010/main" val="167280577"/>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ADD181-DE64-4262-AB0E-4B072A51F739}"/>
              </a:ext>
            </a:extLst>
          </p:cNvPr>
          <p:cNvSpPr>
            <a:spLocks noGrp="1"/>
          </p:cNvSpPr>
          <p:nvPr>
            <p:ph type="body" sz="quarter" idx="11"/>
          </p:nvPr>
        </p:nvSpPr>
        <p:spPr>
          <a:xfrm>
            <a:off x="410268" y="1225221"/>
            <a:ext cx="11730944" cy="3983037"/>
          </a:xfrm>
        </p:spPr>
        <p:txBody>
          <a:bodyPr/>
          <a:lstStyle/>
          <a:p>
            <a:r>
              <a:rPr lang="en-US" sz="2000" dirty="0"/>
              <a:t>Worker code executes in </a:t>
            </a:r>
            <a:r>
              <a:rPr lang="en-US" sz="2000" dirty="0" err="1"/>
              <a:t>WAWorkerHost</a:t>
            </a:r>
            <a:r>
              <a:rPr lang="en-US" sz="2000" dirty="0"/>
              <a:t> process. </a:t>
            </a:r>
          </a:p>
          <a:p>
            <a:r>
              <a:rPr lang="en-US" sz="2000" dirty="0"/>
              <a:t>Queue Polling Worker</a:t>
            </a:r>
          </a:p>
          <a:p>
            <a:pPr lvl="1"/>
            <a:r>
              <a:rPr lang="en-US" sz="2000" dirty="0"/>
              <a:t>Poll and Pop Messages within while(true) loop</a:t>
            </a:r>
          </a:p>
          <a:p>
            <a:pPr lvl="1"/>
            <a:r>
              <a:rPr lang="en-US" sz="2000" dirty="0"/>
              <a:t>E.g. Map/Reduce pattern, background image processing</a:t>
            </a:r>
          </a:p>
          <a:p>
            <a:r>
              <a:rPr lang="en-US" sz="2000" dirty="0"/>
              <a:t>Listening Worker Role</a:t>
            </a:r>
          </a:p>
          <a:p>
            <a:pPr lvl="1"/>
            <a:r>
              <a:rPr lang="en-US" sz="2000" dirty="0"/>
              <a:t>Create </a:t>
            </a:r>
            <a:r>
              <a:rPr lang="en-US" sz="2000" dirty="0" err="1"/>
              <a:t>TcpListener</a:t>
            </a:r>
            <a:r>
              <a:rPr lang="en-US" sz="2000" dirty="0"/>
              <a:t> or WCF Service Host</a:t>
            </a:r>
          </a:p>
          <a:p>
            <a:pPr lvl="1"/>
            <a:r>
              <a:rPr lang="en-US" sz="2000" dirty="0"/>
              <a:t>E.g. Host a Java Service or WCF Service</a:t>
            </a:r>
          </a:p>
          <a:p>
            <a:r>
              <a:rPr lang="en-US" sz="2000" dirty="0"/>
              <a:t>External Process Worker Role</a:t>
            </a:r>
          </a:p>
          <a:p>
            <a:pPr lvl="1"/>
            <a:r>
              <a:rPr lang="en-US" sz="2000" dirty="0" err="1"/>
              <a:t>OnStart</a:t>
            </a:r>
            <a:r>
              <a:rPr lang="en-US" sz="2000" dirty="0"/>
              <a:t> or Run method executes </a:t>
            </a:r>
            <a:r>
              <a:rPr lang="en-US" sz="2000" dirty="0" err="1"/>
              <a:t>Process.Start</a:t>
            </a:r>
            <a:r>
              <a:rPr lang="en-US" sz="2000" dirty="0"/>
              <a:t>()</a:t>
            </a:r>
          </a:p>
          <a:p>
            <a:pPr lvl="1"/>
            <a:r>
              <a:rPr lang="en-US" sz="2000" dirty="0"/>
              <a:t>Startup Task installs or executes background/foreground process</a:t>
            </a:r>
          </a:p>
          <a:p>
            <a:pPr lvl="1"/>
            <a:r>
              <a:rPr lang="en-US" sz="2000" dirty="0"/>
              <a:t>Custom Role Entry Point (executable or </a:t>
            </a:r>
            <a:r>
              <a:rPr lang="en-US" sz="2000" dirty="0" err="1"/>
              <a:t>.Net</a:t>
            </a:r>
            <a:r>
              <a:rPr lang="en-US" sz="2000" dirty="0"/>
              <a:t> assembly)</a:t>
            </a:r>
          </a:p>
          <a:p>
            <a:pPr lvl="1"/>
            <a:r>
              <a:rPr lang="en-US" sz="2000" dirty="0"/>
              <a:t>E.g. Run a database server, web server, distributed cache</a:t>
            </a:r>
          </a:p>
          <a:p>
            <a:endParaRPr lang="en-US" sz="2000" dirty="0"/>
          </a:p>
        </p:txBody>
      </p:sp>
      <p:sp>
        <p:nvSpPr>
          <p:cNvPr id="4" name="Title 3">
            <a:extLst>
              <a:ext uri="{FF2B5EF4-FFF2-40B4-BE49-F238E27FC236}">
                <a16:creationId xmlns:a16="http://schemas.microsoft.com/office/drawing/2014/main" id="{91DA2D93-833F-4679-9D5B-CB5B57FD1F56}"/>
              </a:ext>
            </a:extLst>
          </p:cNvPr>
          <p:cNvSpPr>
            <a:spLocks noGrp="1"/>
          </p:cNvSpPr>
          <p:nvPr>
            <p:ph type="title"/>
          </p:nvPr>
        </p:nvSpPr>
        <p:spPr/>
        <p:txBody>
          <a:bodyPr/>
          <a:lstStyle/>
          <a:p>
            <a:r>
              <a:rPr lang="en-US" dirty="0"/>
              <a:t>Worker Roles</a:t>
            </a:r>
          </a:p>
        </p:txBody>
      </p:sp>
      <p:grpSp>
        <p:nvGrpSpPr>
          <p:cNvPr id="5" name="Worker Role"/>
          <p:cNvGrpSpPr/>
          <p:nvPr/>
        </p:nvGrpSpPr>
        <p:grpSpPr>
          <a:xfrm>
            <a:off x="8692210" y="2623560"/>
            <a:ext cx="2516821" cy="2323220"/>
            <a:chOff x="379413" y="1388226"/>
            <a:chExt cx="2467696" cy="2277873"/>
          </a:xfrm>
        </p:grpSpPr>
        <p:sp>
          <p:nvSpPr>
            <p:cNvPr id="6" name="Freeform 5"/>
            <p:cNvSpPr>
              <a:spLocks noChangeAspect="1"/>
            </p:cNvSpPr>
            <p:nvPr/>
          </p:nvSpPr>
          <p:spPr>
            <a:xfrm>
              <a:off x="379413" y="1388226"/>
              <a:ext cx="2467696" cy="2277873"/>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7" name="Rectangle 10"/>
            <p:cNvSpPr/>
            <p:nvPr/>
          </p:nvSpPr>
          <p:spPr>
            <a:xfrm>
              <a:off x="1128530" y="1844956"/>
              <a:ext cx="969465" cy="963208"/>
            </a:xfrm>
            <a:custGeom>
              <a:avLst/>
              <a:gdLst/>
              <a:ahLst/>
              <a:cxnLst/>
              <a:rect l="l" t="t" r="r" b="b"/>
              <a:pathLst>
                <a:path w="451554" h="447451">
                  <a:moveTo>
                    <a:pt x="226453" y="183653"/>
                  </a:moveTo>
                  <a:cubicBezTo>
                    <a:pt x="248325" y="183653"/>
                    <a:pt x="266055" y="201384"/>
                    <a:pt x="266055" y="223256"/>
                  </a:cubicBezTo>
                  <a:cubicBezTo>
                    <a:pt x="266055" y="245128"/>
                    <a:pt x="248325" y="262859"/>
                    <a:pt x="226453" y="262859"/>
                  </a:cubicBezTo>
                  <a:cubicBezTo>
                    <a:pt x="204580" y="262859"/>
                    <a:pt x="186850" y="245128"/>
                    <a:pt x="186850" y="223256"/>
                  </a:cubicBezTo>
                  <a:cubicBezTo>
                    <a:pt x="186850" y="201384"/>
                    <a:pt x="204581" y="183653"/>
                    <a:pt x="226453" y="183653"/>
                  </a:cubicBezTo>
                  <a:close/>
                  <a:moveTo>
                    <a:pt x="226453" y="118072"/>
                  </a:moveTo>
                  <a:cubicBezTo>
                    <a:pt x="168361" y="118072"/>
                    <a:pt x="121269" y="165165"/>
                    <a:pt x="121268" y="223256"/>
                  </a:cubicBezTo>
                  <a:cubicBezTo>
                    <a:pt x="121269" y="281347"/>
                    <a:pt x="168361" y="328440"/>
                    <a:pt x="226452" y="328440"/>
                  </a:cubicBezTo>
                  <a:cubicBezTo>
                    <a:pt x="284544" y="328440"/>
                    <a:pt x="331637" y="281348"/>
                    <a:pt x="331637" y="223256"/>
                  </a:cubicBezTo>
                  <a:cubicBezTo>
                    <a:pt x="331637" y="165165"/>
                    <a:pt x="284544" y="118072"/>
                    <a:pt x="226453" y="118072"/>
                  </a:cubicBezTo>
                  <a:close/>
                  <a:moveTo>
                    <a:pt x="198648" y="0"/>
                  </a:moveTo>
                  <a:lnTo>
                    <a:pt x="223113" y="54150"/>
                  </a:lnTo>
                  <a:cubicBezTo>
                    <a:pt x="224222" y="53992"/>
                    <a:pt x="225336" y="53981"/>
                    <a:pt x="226452" y="53981"/>
                  </a:cubicBezTo>
                  <a:cubicBezTo>
                    <a:pt x="241232" y="53981"/>
                    <a:pt x="255569" y="55876"/>
                    <a:pt x="269072" y="60060"/>
                  </a:cubicBezTo>
                  <a:lnTo>
                    <a:pt x="307349" y="13317"/>
                  </a:lnTo>
                  <a:lnTo>
                    <a:pt x="368157" y="48424"/>
                  </a:lnTo>
                  <a:lnTo>
                    <a:pt x="346964" y="104550"/>
                  </a:lnTo>
                  <a:cubicBezTo>
                    <a:pt x="356980" y="114550"/>
                    <a:pt x="365657" y="125872"/>
                    <a:pt x="372206" y="138541"/>
                  </a:cubicBezTo>
                  <a:lnTo>
                    <a:pt x="433381" y="132449"/>
                  </a:lnTo>
                  <a:lnTo>
                    <a:pt x="451554" y="200272"/>
                  </a:lnTo>
                  <a:lnTo>
                    <a:pt x="395612" y="225547"/>
                  </a:lnTo>
                  <a:cubicBezTo>
                    <a:pt x="395522" y="239822"/>
                    <a:pt x="393566" y="253670"/>
                    <a:pt x="389390" y="266707"/>
                  </a:cubicBezTo>
                  <a:lnTo>
                    <a:pt x="435371" y="304360"/>
                  </a:lnTo>
                  <a:lnTo>
                    <a:pt x="400263" y="365168"/>
                  </a:lnTo>
                  <a:lnTo>
                    <a:pt x="344666" y="344174"/>
                  </a:lnTo>
                  <a:cubicBezTo>
                    <a:pt x="334967" y="353899"/>
                    <a:pt x="323984" y="362315"/>
                    <a:pt x="311715" y="368713"/>
                  </a:cubicBezTo>
                  <a:lnTo>
                    <a:pt x="317746" y="429279"/>
                  </a:lnTo>
                  <a:lnTo>
                    <a:pt x="249923" y="447451"/>
                  </a:lnTo>
                  <a:lnTo>
                    <a:pt x="225079" y="392461"/>
                  </a:lnTo>
                  <a:cubicBezTo>
                    <a:pt x="211152" y="392414"/>
                    <a:pt x="197625" y="390622"/>
                    <a:pt x="184839" y="386764"/>
                  </a:cubicBezTo>
                  <a:lnTo>
                    <a:pt x="184919" y="386810"/>
                  </a:lnTo>
                  <a:lnTo>
                    <a:pt x="145861" y="434507"/>
                  </a:lnTo>
                  <a:lnTo>
                    <a:pt x="85053" y="399399"/>
                  </a:lnTo>
                  <a:lnTo>
                    <a:pt x="106490" y="342627"/>
                  </a:lnTo>
                  <a:cubicBezTo>
                    <a:pt x="95144" y="331282"/>
                    <a:pt x="85433" y="318309"/>
                    <a:pt x="78394" y="303725"/>
                  </a:cubicBezTo>
                  <a:lnTo>
                    <a:pt x="79518" y="307920"/>
                  </a:lnTo>
                  <a:lnTo>
                    <a:pt x="18173" y="314028"/>
                  </a:lnTo>
                  <a:lnTo>
                    <a:pt x="0" y="246206"/>
                  </a:lnTo>
                  <a:lnTo>
                    <a:pt x="56181" y="220824"/>
                  </a:lnTo>
                  <a:lnTo>
                    <a:pt x="57258" y="224845"/>
                  </a:lnTo>
                  <a:cubicBezTo>
                    <a:pt x="57180" y="224316"/>
                    <a:pt x="57178" y="223787"/>
                    <a:pt x="57178" y="223256"/>
                  </a:cubicBezTo>
                  <a:cubicBezTo>
                    <a:pt x="57178" y="208434"/>
                    <a:pt x="59083" y="194056"/>
                    <a:pt x="63293" y="180520"/>
                  </a:cubicBezTo>
                  <a:lnTo>
                    <a:pt x="15837" y="141658"/>
                  </a:lnTo>
                  <a:lnTo>
                    <a:pt x="50944" y="80851"/>
                  </a:lnTo>
                  <a:lnTo>
                    <a:pt x="108117" y="102439"/>
                  </a:lnTo>
                  <a:cubicBezTo>
                    <a:pt x="117286" y="93234"/>
                    <a:pt x="127608" y="85204"/>
                    <a:pt x="139087" y="78941"/>
                  </a:cubicBezTo>
                  <a:lnTo>
                    <a:pt x="136934" y="79518"/>
                  </a:lnTo>
                  <a:lnTo>
                    <a:pt x="130825" y="181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grpSp>
    </p:spTree>
    <p:extLst>
      <p:ext uri="{BB962C8B-B14F-4D97-AF65-F5344CB8AC3E}">
        <p14:creationId xmlns:p14="http://schemas.microsoft.com/office/powerpoint/2010/main" val="1093223146"/>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87951" y="1882803"/>
            <a:ext cx="4152723" cy="4099935"/>
            <a:chOff x="379514" y="1846053"/>
            <a:chExt cx="4071667" cy="4019909"/>
          </a:xfrm>
        </p:grpSpPr>
        <p:sp>
          <p:nvSpPr>
            <p:cNvPr id="4" name="Rectangle 3"/>
            <p:cNvSpPr/>
            <p:nvPr/>
          </p:nvSpPr>
          <p:spPr>
            <a:xfrm>
              <a:off x="379514" y="1846053"/>
              <a:ext cx="4071667" cy="401990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896" dirty="0"/>
                <a:t>      </a:t>
              </a:r>
              <a:endParaRPr lang="en-US" sz="3264" dirty="0"/>
            </a:p>
          </p:txBody>
        </p:sp>
        <p:sp>
          <p:nvSpPr>
            <p:cNvPr id="6" name="Freeform 5"/>
            <p:cNvSpPr>
              <a:spLocks noChangeAspect="1"/>
            </p:cNvSpPr>
            <p:nvPr/>
          </p:nvSpPr>
          <p:spPr>
            <a:xfrm>
              <a:off x="448424" y="1931691"/>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14" name="TextBox 13"/>
            <p:cNvSpPr txBox="1"/>
            <p:nvPr/>
          </p:nvSpPr>
          <p:spPr>
            <a:xfrm>
              <a:off x="1190343" y="1968156"/>
              <a:ext cx="3260837" cy="1096967"/>
            </a:xfrm>
            <a:prstGeom prst="rect">
              <a:avLst/>
            </a:prstGeom>
            <a:noFill/>
          </p:spPr>
          <p:txBody>
            <a:bodyPr wrap="square" rtlCol="0">
              <a:spAutoFit/>
            </a:bodyPr>
            <a:lstStyle/>
            <a:p>
              <a:r>
                <a:rPr lang="en-US" sz="3264" dirty="0">
                  <a:solidFill>
                    <a:schemeClr val="bg1"/>
                  </a:solidFill>
                </a:rPr>
                <a:t>Role (“Template”)</a:t>
              </a:r>
              <a:endParaRPr lang="en-US" sz="2230" dirty="0">
                <a:solidFill>
                  <a:schemeClr val="bg1"/>
                </a:solidFill>
              </a:endParaRPr>
            </a:p>
          </p:txBody>
        </p:sp>
      </p:grpSp>
      <p:sp>
        <p:nvSpPr>
          <p:cNvPr id="2" name="Title 1"/>
          <p:cNvSpPr>
            <a:spLocks noGrp="1"/>
          </p:cNvSpPr>
          <p:nvPr>
            <p:ph type="title"/>
          </p:nvPr>
        </p:nvSpPr>
        <p:spPr/>
        <p:txBody>
          <a:bodyPr/>
          <a:lstStyle/>
          <a:p>
            <a:r>
              <a:rPr lang="en-US"/>
              <a:t>Roles vs. Instances</a:t>
            </a:r>
            <a:endParaRPr lang="en-US" dirty="0"/>
          </a:p>
        </p:txBody>
      </p:sp>
      <p:sp>
        <p:nvSpPr>
          <p:cNvPr id="8" name="TextBox 7"/>
          <p:cNvSpPr txBox="1"/>
          <p:nvPr/>
        </p:nvSpPr>
        <p:spPr>
          <a:xfrm>
            <a:off x="458232" y="2941189"/>
            <a:ext cx="3921591" cy="3325809"/>
          </a:xfrm>
          <a:prstGeom prst="rect">
            <a:avLst/>
          </a:prstGeom>
          <a:noFill/>
        </p:spPr>
        <p:txBody>
          <a:bodyPr wrap="square" rtlCol="0">
            <a:spAutoFit/>
          </a:bodyPr>
          <a:lstStyle/>
          <a:p>
            <a:r>
              <a:rPr lang="en-US" sz="2040" dirty="0">
                <a:solidFill>
                  <a:schemeClr val="bg1"/>
                </a:solidFill>
              </a:rPr>
              <a:t>Configuration</a:t>
            </a:r>
          </a:p>
          <a:p>
            <a:pPr lvl="1"/>
            <a:r>
              <a:rPr lang="en-US" sz="2040" dirty="0">
                <a:solidFill>
                  <a:schemeClr val="bg1"/>
                </a:solidFill>
              </a:rPr>
              <a:t>OS Family (Server 2008, 2012)</a:t>
            </a:r>
          </a:p>
          <a:p>
            <a:pPr lvl="1"/>
            <a:r>
              <a:rPr lang="en-US" sz="2040" dirty="0">
                <a:solidFill>
                  <a:schemeClr val="bg1"/>
                </a:solidFill>
              </a:rPr>
              <a:t>VM Size</a:t>
            </a:r>
          </a:p>
          <a:p>
            <a:pPr lvl="1"/>
            <a:r>
              <a:rPr lang="en-US" sz="2040" dirty="0">
                <a:solidFill>
                  <a:schemeClr val="bg1"/>
                </a:solidFill>
              </a:rPr>
              <a:t>Role Type (Web, Worker)</a:t>
            </a:r>
          </a:p>
          <a:p>
            <a:pPr lvl="1"/>
            <a:r>
              <a:rPr lang="en-US" sz="2040" dirty="0">
                <a:solidFill>
                  <a:schemeClr val="bg1"/>
                </a:solidFill>
              </a:rPr>
              <a:t>Endpoints</a:t>
            </a:r>
          </a:p>
          <a:p>
            <a:pPr lvl="1"/>
            <a:r>
              <a:rPr lang="en-US" sz="2040" dirty="0">
                <a:solidFill>
                  <a:schemeClr val="bg1"/>
                </a:solidFill>
              </a:rPr>
              <a:t>Settings</a:t>
            </a:r>
          </a:p>
          <a:p>
            <a:pPr lvl="1"/>
            <a:r>
              <a:rPr lang="en-US" sz="2040" dirty="0">
                <a:solidFill>
                  <a:schemeClr val="bg1"/>
                </a:solidFill>
              </a:rPr>
              <a:t>Etc…</a:t>
            </a:r>
          </a:p>
          <a:p>
            <a:r>
              <a:rPr lang="en-US" sz="2040" dirty="0">
                <a:solidFill>
                  <a:schemeClr val="bg1"/>
                </a:solidFill>
              </a:rPr>
              <a:t>Code</a:t>
            </a:r>
          </a:p>
          <a:p>
            <a:endParaRPr lang="en-US" sz="2230" dirty="0">
              <a:solidFill>
                <a:schemeClr val="bg1"/>
              </a:solidFill>
            </a:endParaRPr>
          </a:p>
        </p:txBody>
      </p:sp>
      <p:grpSp>
        <p:nvGrpSpPr>
          <p:cNvPr id="15" name="First Instance"/>
          <p:cNvGrpSpPr/>
          <p:nvPr/>
        </p:nvGrpSpPr>
        <p:grpSpPr>
          <a:xfrm>
            <a:off x="7190192" y="4604093"/>
            <a:ext cx="4602603" cy="1405909"/>
            <a:chOff x="7048983" y="1833396"/>
            <a:chExt cx="4512766" cy="1378468"/>
          </a:xfrm>
        </p:grpSpPr>
        <p:grpSp>
          <p:nvGrpSpPr>
            <p:cNvPr id="11" name="Group 10"/>
            <p:cNvGrpSpPr/>
            <p:nvPr/>
          </p:nvGrpSpPr>
          <p:grpSpPr>
            <a:xfrm>
              <a:off x="7048983" y="1846053"/>
              <a:ext cx="1365811" cy="1365811"/>
              <a:chOff x="6921662" y="2105312"/>
              <a:chExt cx="1041720" cy="1041720"/>
            </a:xfrm>
          </p:grpSpPr>
          <p:sp>
            <p:nvSpPr>
              <p:cNvPr id="9" name="Rectangle 8"/>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Freeform 9"/>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800"/>
              </a:p>
            </p:txBody>
          </p:sp>
        </p:grpSp>
        <p:sp>
          <p:nvSpPr>
            <p:cNvPr id="12" name="TextBox 11"/>
            <p:cNvSpPr txBox="1"/>
            <p:nvPr/>
          </p:nvSpPr>
          <p:spPr>
            <a:xfrm>
              <a:off x="8656504" y="1833396"/>
              <a:ext cx="2777924" cy="452654"/>
            </a:xfrm>
            <a:prstGeom prst="rect">
              <a:avLst/>
            </a:prstGeom>
            <a:noFill/>
          </p:spPr>
          <p:txBody>
            <a:bodyPr wrap="square" rtlCol="0">
              <a:spAutoFit/>
            </a:bodyPr>
            <a:lstStyle/>
            <a:p>
              <a:r>
                <a:rPr lang="en-US" sz="2400" dirty="0"/>
                <a:t>Instance</a:t>
              </a:r>
              <a:endParaRPr lang="en-US" sz="1600" dirty="0"/>
            </a:p>
          </p:txBody>
        </p:sp>
        <p:sp>
          <p:nvSpPr>
            <p:cNvPr id="13" name="TextBox 12"/>
            <p:cNvSpPr txBox="1"/>
            <p:nvPr/>
          </p:nvSpPr>
          <p:spPr>
            <a:xfrm>
              <a:off x="8656504" y="2288534"/>
              <a:ext cx="2905245" cy="814777"/>
            </a:xfrm>
            <a:prstGeom prst="rect">
              <a:avLst/>
            </a:prstGeom>
            <a:noFill/>
          </p:spPr>
          <p:txBody>
            <a:bodyPr wrap="square" rtlCol="0">
              <a:spAutoFit/>
            </a:bodyPr>
            <a:lstStyle/>
            <a:p>
              <a:r>
                <a:rPr lang="en-US" sz="1600" dirty="0"/>
                <a:t>Running VM, configured, with code deployed, endpoints opened, etc.</a:t>
              </a:r>
            </a:p>
          </p:txBody>
        </p:sp>
      </p:grpSp>
      <p:grpSp>
        <p:nvGrpSpPr>
          <p:cNvPr id="19" name="Second Instance"/>
          <p:cNvGrpSpPr/>
          <p:nvPr/>
        </p:nvGrpSpPr>
        <p:grpSpPr>
          <a:xfrm>
            <a:off x="7190192" y="3060976"/>
            <a:ext cx="4602603" cy="1408318"/>
            <a:chOff x="7048983" y="1831035"/>
            <a:chExt cx="4512766" cy="1380829"/>
          </a:xfrm>
        </p:grpSpPr>
        <p:grpSp>
          <p:nvGrpSpPr>
            <p:cNvPr id="20" name="Group 19"/>
            <p:cNvGrpSpPr/>
            <p:nvPr/>
          </p:nvGrpSpPr>
          <p:grpSpPr>
            <a:xfrm>
              <a:off x="7048983" y="1846053"/>
              <a:ext cx="1365811" cy="1365811"/>
              <a:chOff x="6921662" y="2105312"/>
              <a:chExt cx="1041720" cy="1041720"/>
            </a:xfrm>
          </p:grpSpPr>
          <p:sp>
            <p:nvSpPr>
              <p:cNvPr id="23" name="Rectangle 22"/>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sp>
            <p:nvSpPr>
              <p:cNvPr id="24" name="Freeform 23"/>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grpSp>
        <p:sp>
          <p:nvSpPr>
            <p:cNvPr id="22" name="TextBox 21"/>
            <p:cNvSpPr txBox="1"/>
            <p:nvPr/>
          </p:nvSpPr>
          <p:spPr>
            <a:xfrm>
              <a:off x="8656504" y="1831035"/>
              <a:ext cx="2905245" cy="1297607"/>
            </a:xfrm>
            <a:prstGeom prst="rect">
              <a:avLst/>
            </a:prstGeom>
            <a:noFill/>
          </p:spPr>
          <p:txBody>
            <a:bodyPr wrap="square" rtlCol="0">
              <a:spAutoFit/>
            </a:bodyPr>
            <a:lstStyle/>
            <a:p>
              <a:r>
                <a:rPr lang="en-US" sz="1600" dirty="0"/>
                <a:t>Keep at least two instances running for improved fault tolerance and SLA.</a:t>
              </a:r>
              <a:br>
                <a:rPr lang="en-US" sz="1600" dirty="0"/>
              </a:br>
              <a:r>
                <a:rPr lang="en-US" sz="1600" dirty="0"/>
                <a:t>Load balanced Endpoints are automatically maintained.</a:t>
              </a:r>
            </a:p>
          </p:txBody>
        </p:sp>
      </p:grpSp>
      <p:grpSp>
        <p:nvGrpSpPr>
          <p:cNvPr id="39" name="Web Endpoint"/>
          <p:cNvGrpSpPr/>
          <p:nvPr/>
        </p:nvGrpSpPr>
        <p:grpSpPr>
          <a:xfrm>
            <a:off x="5541844" y="5107604"/>
            <a:ext cx="1771608" cy="357263"/>
            <a:chOff x="379514" y="2764385"/>
            <a:chExt cx="1737028" cy="350290"/>
          </a:xfrm>
          <a:solidFill>
            <a:schemeClr val="accent3">
              <a:lumMod val="75000"/>
            </a:schemeClr>
          </a:solidFill>
        </p:grpSpPr>
        <p:sp>
          <p:nvSpPr>
            <p:cNvPr id="40" name="Oval 39"/>
            <p:cNvSpPr/>
            <p:nvPr/>
          </p:nvSpPr>
          <p:spPr>
            <a:xfrm>
              <a:off x="379514" y="2764385"/>
              <a:ext cx="350290" cy="350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18" dirty="0"/>
                <a:t>*</a:t>
              </a:r>
            </a:p>
          </p:txBody>
        </p:sp>
        <p:sp>
          <p:nvSpPr>
            <p:cNvPr id="41" name="Rectangle 40"/>
            <p:cNvSpPr/>
            <p:nvPr/>
          </p:nvSpPr>
          <p:spPr>
            <a:xfrm>
              <a:off x="691704" y="2893810"/>
              <a:ext cx="1130247"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42" name="Isosceles Triangle 41"/>
            <p:cNvSpPr/>
            <p:nvPr/>
          </p:nvSpPr>
          <p:spPr>
            <a:xfrm rot="5400000">
              <a:off x="1769070" y="2764386"/>
              <a:ext cx="347472" cy="3474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18" dirty="0"/>
            </a:p>
          </p:txBody>
        </p:sp>
      </p:grpSp>
      <p:grpSp>
        <p:nvGrpSpPr>
          <p:cNvPr id="48" name="Load Balanced Web Endpoint"/>
          <p:cNvGrpSpPr/>
          <p:nvPr/>
        </p:nvGrpSpPr>
        <p:grpSpPr>
          <a:xfrm>
            <a:off x="6356183" y="3595598"/>
            <a:ext cx="957269" cy="1644007"/>
            <a:chOff x="6231254" y="3525417"/>
            <a:chExt cx="938584" cy="1611918"/>
          </a:xfrm>
        </p:grpSpPr>
        <p:sp>
          <p:nvSpPr>
            <p:cNvPr id="44" name="Rectangle 43"/>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sp>
          <p:nvSpPr>
            <p:cNvPr id="46" name="Isosceles Triangle 45"/>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1020"/>
            </a:p>
          </p:txBody>
        </p:sp>
        <p:sp>
          <p:nvSpPr>
            <p:cNvPr id="47" name="Rectangle 46"/>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grpSp>
    </p:spTree>
    <p:extLst>
      <p:ext uri="{BB962C8B-B14F-4D97-AF65-F5344CB8AC3E}">
        <p14:creationId xmlns:p14="http://schemas.microsoft.com/office/powerpoint/2010/main" val="5938173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8730F0-C51D-46F0-8E25-8159B67B416D}"/>
              </a:ext>
            </a:extLst>
          </p:cNvPr>
          <p:cNvSpPr>
            <a:spLocks noGrp="1"/>
          </p:cNvSpPr>
          <p:nvPr>
            <p:ph type="body" sz="quarter" idx="15"/>
          </p:nvPr>
        </p:nvSpPr>
        <p:spPr/>
        <p:txBody>
          <a:bodyPr/>
          <a:lstStyle/>
          <a:p>
            <a:r>
              <a:rPr lang="en-US" dirty="0"/>
              <a:t>Working with Cloud Services Projects</a:t>
            </a:r>
          </a:p>
        </p:txBody>
      </p:sp>
      <p:sp>
        <p:nvSpPr>
          <p:cNvPr id="5" name="Text Placeholder 4">
            <a:extLst>
              <a:ext uri="{FF2B5EF4-FFF2-40B4-BE49-F238E27FC236}">
                <a16:creationId xmlns:a16="http://schemas.microsoft.com/office/drawing/2014/main" id="{8857E30F-3FAA-4290-AFDE-053EEE8DBE3E}"/>
              </a:ext>
            </a:extLst>
          </p:cNvPr>
          <p:cNvSpPr>
            <a:spLocks noGrp="1"/>
          </p:cNvSpPr>
          <p:nvPr>
            <p:ph type="body" sz="quarter" idx="16"/>
          </p:nvPr>
        </p:nvSpPr>
        <p:spPr/>
        <p:txBody>
          <a:bodyPr/>
          <a:lstStyle/>
          <a:p>
            <a:r>
              <a:rPr lang="en-US" dirty="0"/>
              <a:t>Demo</a:t>
            </a:r>
          </a:p>
        </p:txBody>
      </p:sp>
    </p:spTree>
    <p:extLst>
      <p:ext uri="{BB962C8B-B14F-4D97-AF65-F5344CB8AC3E}">
        <p14:creationId xmlns:p14="http://schemas.microsoft.com/office/powerpoint/2010/main" val="37194589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270D-CC65-4AF9-A99D-0F150B0B7645}"/>
              </a:ext>
            </a:extLst>
          </p:cNvPr>
          <p:cNvSpPr>
            <a:spLocks noGrp="1"/>
          </p:cNvSpPr>
          <p:nvPr>
            <p:ph type="body" sz="quarter" idx="15"/>
          </p:nvPr>
        </p:nvSpPr>
        <p:spPr/>
        <p:txBody>
          <a:bodyPr/>
          <a:lstStyle/>
          <a:p>
            <a:r>
              <a:rPr lang="en-US" dirty="0"/>
              <a:t>Hands On Lab</a:t>
            </a:r>
          </a:p>
        </p:txBody>
      </p:sp>
      <p:sp>
        <p:nvSpPr>
          <p:cNvPr id="3" name="Text Placeholder 2">
            <a:extLst>
              <a:ext uri="{FF2B5EF4-FFF2-40B4-BE49-F238E27FC236}">
                <a16:creationId xmlns:a16="http://schemas.microsoft.com/office/drawing/2014/main" id="{786D078D-AF9A-4C81-837C-D988C0988F55}"/>
              </a:ext>
            </a:extLst>
          </p:cNvPr>
          <p:cNvSpPr>
            <a:spLocks noGrp="1"/>
          </p:cNvSpPr>
          <p:nvPr>
            <p:ph type="body" sz="quarter" idx="16"/>
          </p:nvPr>
        </p:nvSpPr>
        <p:spPr>
          <a:xfrm>
            <a:off x="461111" y="3139451"/>
            <a:ext cx="5748583" cy="917291"/>
          </a:xfrm>
        </p:spPr>
        <p:txBody>
          <a:bodyPr/>
          <a:lstStyle/>
          <a:p>
            <a:r>
              <a:rPr lang="en-US" dirty="0"/>
              <a:t>Introduction to PaaS – Cloud Services</a:t>
            </a:r>
          </a:p>
        </p:txBody>
      </p:sp>
    </p:spTree>
    <p:extLst>
      <p:ext uri="{BB962C8B-B14F-4D97-AF65-F5344CB8AC3E}">
        <p14:creationId xmlns:p14="http://schemas.microsoft.com/office/powerpoint/2010/main" val="102856809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5"/>
          </p:nvPr>
        </p:nvSpPr>
        <p:spPr/>
        <p:txBody>
          <a:bodyPr/>
          <a:lstStyle/>
          <a:p>
            <a:r>
              <a:rPr lang="en-US" dirty="0"/>
              <a:t>Introduction to Azure IAAS</a:t>
            </a:r>
          </a:p>
        </p:txBody>
      </p:sp>
      <p:sp>
        <p:nvSpPr>
          <p:cNvPr id="3" name="Text Placeholder 2"/>
          <p:cNvSpPr>
            <a:spLocks noGrp="1"/>
          </p:cNvSpPr>
          <p:nvPr>
            <p:ph type="body" sz="quarter" idx="16"/>
          </p:nvPr>
        </p:nvSpPr>
        <p:spPr>
          <a:xfrm>
            <a:off x="548922" y="3328138"/>
            <a:ext cx="5747849" cy="748938"/>
          </a:xfrm>
        </p:spPr>
        <p:txBody>
          <a:bodyPr/>
          <a:lstStyle/>
          <a:p>
            <a:r>
              <a:rPr lang="en-US" dirty="0"/>
              <a:t>Compute and Virtual Machines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834541" y="173779"/>
            <a:ext cx="1371965" cy="293894"/>
          </a:xfrm>
          <a:prstGeom prst="rect">
            <a:avLst/>
          </a:prstGeom>
        </p:spPr>
      </p:pic>
    </p:spTree>
    <p:extLst>
      <p:ext uri="{BB962C8B-B14F-4D97-AF65-F5344CB8AC3E}">
        <p14:creationId xmlns:p14="http://schemas.microsoft.com/office/powerpoint/2010/main" val="1144599725"/>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87951" y="1882803"/>
            <a:ext cx="4152723" cy="4099935"/>
            <a:chOff x="379514" y="1846053"/>
            <a:chExt cx="4071667" cy="4019909"/>
          </a:xfrm>
        </p:grpSpPr>
        <p:sp>
          <p:nvSpPr>
            <p:cNvPr id="4" name="Rectangle 3"/>
            <p:cNvSpPr/>
            <p:nvPr/>
          </p:nvSpPr>
          <p:spPr>
            <a:xfrm>
              <a:off x="379514" y="1846053"/>
              <a:ext cx="4071667" cy="401990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896" dirty="0"/>
                <a:t>      </a:t>
              </a:r>
              <a:endParaRPr lang="en-US" sz="3264" dirty="0"/>
            </a:p>
          </p:txBody>
        </p:sp>
        <p:sp>
          <p:nvSpPr>
            <p:cNvPr id="6" name="Freeform 5"/>
            <p:cNvSpPr>
              <a:spLocks noChangeAspect="1"/>
            </p:cNvSpPr>
            <p:nvPr/>
          </p:nvSpPr>
          <p:spPr>
            <a:xfrm>
              <a:off x="448424" y="1931691"/>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14" name="TextBox 13"/>
            <p:cNvSpPr txBox="1"/>
            <p:nvPr/>
          </p:nvSpPr>
          <p:spPr>
            <a:xfrm>
              <a:off x="1190343" y="1968156"/>
              <a:ext cx="3260837" cy="1096967"/>
            </a:xfrm>
            <a:prstGeom prst="rect">
              <a:avLst/>
            </a:prstGeom>
            <a:noFill/>
          </p:spPr>
          <p:txBody>
            <a:bodyPr wrap="square" rtlCol="0">
              <a:spAutoFit/>
            </a:bodyPr>
            <a:lstStyle/>
            <a:p>
              <a:r>
                <a:rPr lang="en-US" sz="3264" dirty="0">
                  <a:solidFill>
                    <a:schemeClr val="bg1"/>
                  </a:solidFill>
                </a:rPr>
                <a:t>Role (“Template”)</a:t>
              </a:r>
              <a:endParaRPr lang="en-US" sz="2230" dirty="0">
                <a:solidFill>
                  <a:schemeClr val="bg1"/>
                </a:solidFill>
              </a:endParaRPr>
            </a:p>
          </p:txBody>
        </p:sp>
      </p:grpSp>
      <p:sp>
        <p:nvSpPr>
          <p:cNvPr id="2" name="Title 1"/>
          <p:cNvSpPr>
            <a:spLocks noGrp="1"/>
          </p:cNvSpPr>
          <p:nvPr>
            <p:ph type="title"/>
          </p:nvPr>
        </p:nvSpPr>
        <p:spPr/>
        <p:txBody>
          <a:bodyPr/>
          <a:lstStyle/>
          <a:p>
            <a:r>
              <a:rPr lang="en-US" sz="3200" dirty="0">
                <a:solidFill>
                  <a:schemeClr val="tx1"/>
                </a:solidFill>
              </a:rPr>
              <a:t>Scale Out</a:t>
            </a:r>
          </a:p>
        </p:txBody>
      </p:sp>
      <p:sp>
        <p:nvSpPr>
          <p:cNvPr id="8" name="TextBox 7"/>
          <p:cNvSpPr txBox="1"/>
          <p:nvPr/>
        </p:nvSpPr>
        <p:spPr>
          <a:xfrm>
            <a:off x="458232" y="2941189"/>
            <a:ext cx="3921591" cy="3325809"/>
          </a:xfrm>
          <a:prstGeom prst="rect">
            <a:avLst/>
          </a:prstGeom>
          <a:noFill/>
        </p:spPr>
        <p:txBody>
          <a:bodyPr wrap="square" rtlCol="0">
            <a:spAutoFit/>
          </a:bodyPr>
          <a:lstStyle/>
          <a:p>
            <a:r>
              <a:rPr lang="en-US" sz="2040" dirty="0">
                <a:solidFill>
                  <a:schemeClr val="bg1"/>
                </a:solidFill>
              </a:rPr>
              <a:t>Configuration</a:t>
            </a:r>
          </a:p>
          <a:p>
            <a:pPr lvl="1"/>
            <a:r>
              <a:rPr lang="en-US" sz="2040" dirty="0">
                <a:solidFill>
                  <a:schemeClr val="bg1"/>
                </a:solidFill>
              </a:rPr>
              <a:t>OS Family (Server 2008, 2012)</a:t>
            </a:r>
          </a:p>
          <a:p>
            <a:pPr lvl="1"/>
            <a:r>
              <a:rPr lang="en-US" sz="2040" dirty="0">
                <a:solidFill>
                  <a:schemeClr val="bg1"/>
                </a:solidFill>
              </a:rPr>
              <a:t>VM Size</a:t>
            </a:r>
          </a:p>
          <a:p>
            <a:pPr lvl="1"/>
            <a:r>
              <a:rPr lang="en-US" sz="2040" dirty="0">
                <a:solidFill>
                  <a:schemeClr val="bg1"/>
                </a:solidFill>
              </a:rPr>
              <a:t>Role Type (Web, Worker)</a:t>
            </a:r>
          </a:p>
          <a:p>
            <a:pPr lvl="1"/>
            <a:r>
              <a:rPr lang="en-US" sz="2040" dirty="0">
                <a:solidFill>
                  <a:schemeClr val="bg1"/>
                </a:solidFill>
              </a:rPr>
              <a:t>Endpoints</a:t>
            </a:r>
          </a:p>
          <a:p>
            <a:pPr lvl="1"/>
            <a:r>
              <a:rPr lang="en-US" sz="2040" dirty="0">
                <a:solidFill>
                  <a:schemeClr val="bg1"/>
                </a:solidFill>
              </a:rPr>
              <a:t>Settings</a:t>
            </a:r>
          </a:p>
          <a:p>
            <a:pPr lvl="1"/>
            <a:r>
              <a:rPr lang="en-US" sz="2040" dirty="0">
                <a:solidFill>
                  <a:schemeClr val="bg1"/>
                </a:solidFill>
              </a:rPr>
              <a:t>Etc…</a:t>
            </a:r>
          </a:p>
          <a:p>
            <a:r>
              <a:rPr lang="en-US" sz="2040" dirty="0">
                <a:solidFill>
                  <a:schemeClr val="bg1"/>
                </a:solidFill>
              </a:rPr>
              <a:t>Code</a:t>
            </a:r>
          </a:p>
          <a:p>
            <a:endParaRPr lang="en-US" sz="2230" dirty="0">
              <a:solidFill>
                <a:schemeClr val="bg1"/>
              </a:solidFill>
            </a:endParaRPr>
          </a:p>
        </p:txBody>
      </p:sp>
      <p:grpSp>
        <p:nvGrpSpPr>
          <p:cNvPr id="15" name="First Instance"/>
          <p:cNvGrpSpPr/>
          <p:nvPr/>
        </p:nvGrpSpPr>
        <p:grpSpPr>
          <a:xfrm>
            <a:off x="7190192" y="4576827"/>
            <a:ext cx="4602603" cy="1405909"/>
            <a:chOff x="7048983" y="1833396"/>
            <a:chExt cx="4512766" cy="1378468"/>
          </a:xfrm>
        </p:grpSpPr>
        <p:grpSp>
          <p:nvGrpSpPr>
            <p:cNvPr id="11" name="Group 10"/>
            <p:cNvGrpSpPr/>
            <p:nvPr/>
          </p:nvGrpSpPr>
          <p:grpSpPr>
            <a:xfrm>
              <a:off x="7048983" y="1846053"/>
              <a:ext cx="1365811" cy="1365811"/>
              <a:chOff x="6921662" y="2105312"/>
              <a:chExt cx="1041720" cy="1041720"/>
            </a:xfrm>
          </p:grpSpPr>
          <p:sp>
            <p:nvSpPr>
              <p:cNvPr id="9" name="Rectangle 8"/>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9"/>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sp>
          <p:nvSpPr>
            <p:cNvPr id="12" name="TextBox 11"/>
            <p:cNvSpPr txBox="1"/>
            <p:nvPr/>
          </p:nvSpPr>
          <p:spPr>
            <a:xfrm>
              <a:off x="8656504" y="1833396"/>
              <a:ext cx="2777924" cy="452654"/>
            </a:xfrm>
            <a:prstGeom prst="rect">
              <a:avLst/>
            </a:prstGeom>
            <a:noFill/>
          </p:spPr>
          <p:txBody>
            <a:bodyPr wrap="square" rtlCol="0">
              <a:spAutoFit/>
            </a:bodyPr>
            <a:lstStyle/>
            <a:p>
              <a:r>
                <a:rPr lang="en-US" sz="2400" dirty="0"/>
                <a:t>Instance</a:t>
              </a:r>
              <a:endParaRPr lang="en-US" sz="1600" dirty="0"/>
            </a:p>
          </p:txBody>
        </p:sp>
        <p:sp>
          <p:nvSpPr>
            <p:cNvPr id="13" name="TextBox 12"/>
            <p:cNvSpPr txBox="1"/>
            <p:nvPr/>
          </p:nvSpPr>
          <p:spPr>
            <a:xfrm>
              <a:off x="8656504" y="2288534"/>
              <a:ext cx="2905245" cy="814777"/>
            </a:xfrm>
            <a:prstGeom prst="rect">
              <a:avLst/>
            </a:prstGeom>
            <a:noFill/>
          </p:spPr>
          <p:txBody>
            <a:bodyPr wrap="square" rtlCol="0">
              <a:spAutoFit/>
            </a:bodyPr>
            <a:lstStyle/>
            <a:p>
              <a:r>
                <a:rPr lang="en-US" sz="1600" dirty="0"/>
                <a:t>Running VM, configured, with code deployed, endpoints opened, etc.</a:t>
              </a:r>
            </a:p>
          </p:txBody>
        </p:sp>
      </p:grpSp>
      <p:grpSp>
        <p:nvGrpSpPr>
          <p:cNvPr id="19" name="Second Instance"/>
          <p:cNvGrpSpPr/>
          <p:nvPr/>
        </p:nvGrpSpPr>
        <p:grpSpPr>
          <a:xfrm>
            <a:off x="7190192" y="3060976"/>
            <a:ext cx="4602603" cy="1408318"/>
            <a:chOff x="7048983" y="1831035"/>
            <a:chExt cx="4512766" cy="1380829"/>
          </a:xfrm>
        </p:grpSpPr>
        <p:grpSp>
          <p:nvGrpSpPr>
            <p:cNvPr id="20" name="Group 19"/>
            <p:cNvGrpSpPr/>
            <p:nvPr/>
          </p:nvGrpSpPr>
          <p:grpSpPr>
            <a:xfrm>
              <a:off x="7048983" y="1846053"/>
              <a:ext cx="1365811" cy="1365811"/>
              <a:chOff x="6921662" y="2105312"/>
              <a:chExt cx="1041720" cy="1041720"/>
            </a:xfrm>
          </p:grpSpPr>
          <p:sp>
            <p:nvSpPr>
              <p:cNvPr id="23" name="Rectangle 22"/>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23"/>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sp>
          <p:nvSpPr>
            <p:cNvPr id="22" name="TextBox 21"/>
            <p:cNvSpPr txBox="1"/>
            <p:nvPr/>
          </p:nvSpPr>
          <p:spPr>
            <a:xfrm>
              <a:off x="8656504" y="1831035"/>
              <a:ext cx="2905245" cy="1297607"/>
            </a:xfrm>
            <a:prstGeom prst="rect">
              <a:avLst/>
            </a:prstGeom>
            <a:noFill/>
          </p:spPr>
          <p:txBody>
            <a:bodyPr wrap="square" rtlCol="0">
              <a:spAutoFit/>
            </a:bodyPr>
            <a:lstStyle/>
            <a:p>
              <a:r>
                <a:rPr lang="en-US" sz="1600" dirty="0"/>
                <a:t>Keep at least two instances running for improved fault tolerance and SLA.</a:t>
              </a:r>
              <a:br>
                <a:rPr lang="en-US" sz="1600" dirty="0"/>
              </a:br>
              <a:r>
                <a:rPr lang="en-US" sz="1600" dirty="0"/>
                <a:t>Load balanced Endpoints are automatically maintained.</a:t>
              </a:r>
            </a:p>
          </p:txBody>
        </p:sp>
      </p:grpSp>
      <p:grpSp>
        <p:nvGrpSpPr>
          <p:cNvPr id="39" name="Web Endpoint"/>
          <p:cNvGrpSpPr/>
          <p:nvPr/>
        </p:nvGrpSpPr>
        <p:grpSpPr>
          <a:xfrm>
            <a:off x="5541844" y="5107604"/>
            <a:ext cx="1771608" cy="357263"/>
            <a:chOff x="379514" y="2764385"/>
            <a:chExt cx="1737028" cy="350290"/>
          </a:xfrm>
          <a:solidFill>
            <a:schemeClr val="accent3">
              <a:lumMod val="75000"/>
            </a:schemeClr>
          </a:solidFill>
        </p:grpSpPr>
        <p:sp>
          <p:nvSpPr>
            <p:cNvPr id="40" name="Oval 39"/>
            <p:cNvSpPr/>
            <p:nvPr/>
          </p:nvSpPr>
          <p:spPr>
            <a:xfrm>
              <a:off x="379514" y="2764385"/>
              <a:ext cx="350290" cy="350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918" dirty="0"/>
                <a:t>*</a:t>
              </a:r>
            </a:p>
          </p:txBody>
        </p:sp>
        <p:sp>
          <p:nvSpPr>
            <p:cNvPr id="41" name="Rectangle 40"/>
            <p:cNvSpPr/>
            <p:nvPr/>
          </p:nvSpPr>
          <p:spPr>
            <a:xfrm>
              <a:off x="691704" y="2893810"/>
              <a:ext cx="1130247"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32"/>
            </a:p>
          </p:txBody>
        </p:sp>
        <p:sp>
          <p:nvSpPr>
            <p:cNvPr id="42" name="Isosceles Triangle 41"/>
            <p:cNvSpPr/>
            <p:nvPr/>
          </p:nvSpPr>
          <p:spPr>
            <a:xfrm rot="5400000">
              <a:off x="1769070" y="2764386"/>
              <a:ext cx="347472" cy="3474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918" dirty="0"/>
            </a:p>
          </p:txBody>
        </p:sp>
      </p:grpSp>
      <p:grpSp>
        <p:nvGrpSpPr>
          <p:cNvPr id="48" name="Load Balanced Web Endpoint"/>
          <p:cNvGrpSpPr/>
          <p:nvPr/>
        </p:nvGrpSpPr>
        <p:grpSpPr>
          <a:xfrm>
            <a:off x="6356183" y="3595598"/>
            <a:ext cx="957269" cy="1644007"/>
            <a:chOff x="6231254" y="3525417"/>
            <a:chExt cx="938584" cy="1611918"/>
          </a:xfrm>
        </p:grpSpPr>
        <p:sp>
          <p:nvSpPr>
            <p:cNvPr id="44" name="Rectangle 43"/>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Isosceles Triangle 45"/>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47" name="Rectangle 46"/>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7" name="Scale Up"/>
          <p:cNvGrpSpPr/>
          <p:nvPr/>
        </p:nvGrpSpPr>
        <p:grpSpPr>
          <a:xfrm>
            <a:off x="4850029" y="1882802"/>
            <a:ext cx="611764" cy="4099936"/>
            <a:chOff x="4754497" y="1846052"/>
            <a:chExt cx="1991170" cy="4019910"/>
          </a:xfrm>
        </p:grpSpPr>
        <p:sp>
          <p:nvSpPr>
            <p:cNvPr id="28" name="Down Arrow 27"/>
            <p:cNvSpPr/>
            <p:nvPr/>
          </p:nvSpPr>
          <p:spPr>
            <a:xfrm rot="10800000">
              <a:off x="4754497" y="1846052"/>
              <a:ext cx="1991170" cy="4019909"/>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230" dirty="0"/>
            </a:p>
          </p:txBody>
        </p:sp>
        <p:sp>
          <p:nvSpPr>
            <p:cNvPr id="29" name="TextBox 28"/>
            <p:cNvSpPr txBox="1"/>
            <p:nvPr/>
          </p:nvSpPr>
          <p:spPr>
            <a:xfrm rot="16200000">
              <a:off x="3883902" y="3325464"/>
              <a:ext cx="3732361" cy="1348636"/>
            </a:xfrm>
            <a:prstGeom prst="rect">
              <a:avLst/>
            </a:prstGeom>
            <a:noFill/>
          </p:spPr>
          <p:txBody>
            <a:bodyPr wrap="square" rtlCol="0">
              <a:spAutoFit/>
            </a:bodyPr>
            <a:lstStyle/>
            <a:p>
              <a:pPr algn="ctr"/>
              <a:r>
                <a:rPr lang="en-US" sz="2040" dirty="0">
                  <a:solidFill>
                    <a:schemeClr val="bg1"/>
                  </a:solidFill>
                </a:rPr>
                <a:t>Scale Out</a:t>
              </a:r>
              <a:endParaRPr lang="en-US" sz="1224" dirty="0">
                <a:solidFill>
                  <a:schemeClr val="bg1"/>
                </a:solidFill>
              </a:endParaRPr>
            </a:p>
          </p:txBody>
        </p:sp>
      </p:grpSp>
      <p:grpSp>
        <p:nvGrpSpPr>
          <p:cNvPr id="30" name="Scale Up Instance 01"/>
          <p:cNvGrpSpPr/>
          <p:nvPr/>
        </p:nvGrpSpPr>
        <p:grpSpPr>
          <a:xfrm>
            <a:off x="7190192" y="1609044"/>
            <a:ext cx="1393001" cy="1393001"/>
            <a:chOff x="6921662" y="2105312"/>
            <a:chExt cx="1041720" cy="1041720"/>
          </a:xfrm>
        </p:grpSpPr>
        <p:sp>
          <p:nvSpPr>
            <p:cNvPr id="31" name="Rectangle 30"/>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Freeform 31"/>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grpSp>
        <p:nvGrpSpPr>
          <p:cNvPr id="33" name="Scale Up Instance 02"/>
          <p:cNvGrpSpPr/>
          <p:nvPr/>
        </p:nvGrpSpPr>
        <p:grpSpPr>
          <a:xfrm>
            <a:off x="7190192" y="139387"/>
            <a:ext cx="1393001" cy="1393001"/>
            <a:chOff x="6921662" y="2105312"/>
            <a:chExt cx="1041720" cy="1041720"/>
          </a:xfrm>
        </p:grpSpPr>
        <p:sp>
          <p:nvSpPr>
            <p:cNvPr id="34" name="Rectangle 33"/>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sp>
          <p:nvSpPr>
            <p:cNvPr id="35" name="Freeform 34"/>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grpSp>
      <p:sp>
        <p:nvSpPr>
          <p:cNvPr id="36" name="Scale Up Text"/>
          <p:cNvSpPr txBox="1"/>
          <p:nvPr/>
        </p:nvSpPr>
        <p:spPr>
          <a:xfrm>
            <a:off x="8829714" y="1782000"/>
            <a:ext cx="2963081" cy="1077218"/>
          </a:xfrm>
          <a:prstGeom prst="rect">
            <a:avLst/>
          </a:prstGeom>
          <a:noFill/>
        </p:spPr>
        <p:txBody>
          <a:bodyPr wrap="square" rtlCol="0">
            <a:spAutoFit/>
          </a:bodyPr>
          <a:lstStyle/>
          <a:p>
            <a:r>
              <a:rPr lang="en-US" sz="1600" dirty="0"/>
              <a:t>Add more instances for load balancing and improved fault tolerance when demand is high.</a:t>
            </a:r>
          </a:p>
        </p:txBody>
      </p:sp>
      <p:grpSp>
        <p:nvGrpSpPr>
          <p:cNvPr id="37" name="Load Balanced Web Endpoint"/>
          <p:cNvGrpSpPr/>
          <p:nvPr/>
        </p:nvGrpSpPr>
        <p:grpSpPr>
          <a:xfrm>
            <a:off x="6356183" y="2133848"/>
            <a:ext cx="957269" cy="1644007"/>
            <a:chOff x="6231254" y="3525417"/>
            <a:chExt cx="938584" cy="1611918"/>
          </a:xfrm>
        </p:grpSpPr>
        <p:sp>
          <p:nvSpPr>
            <p:cNvPr id="38" name="Rectangle 37"/>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Isosceles Triangle 42"/>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45" name="Rectangle 44"/>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9" name="Load Balanced Web Endpoint"/>
          <p:cNvGrpSpPr/>
          <p:nvPr/>
        </p:nvGrpSpPr>
        <p:grpSpPr>
          <a:xfrm>
            <a:off x="6356183" y="642942"/>
            <a:ext cx="957269" cy="1644007"/>
            <a:chOff x="6231254" y="3525417"/>
            <a:chExt cx="938584" cy="1611918"/>
          </a:xfrm>
        </p:grpSpPr>
        <p:sp>
          <p:nvSpPr>
            <p:cNvPr id="50" name="Rectangle 49"/>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Isosceles Triangle 50"/>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52" name="Rectangle 51"/>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1633344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nodeType="afterEffect">
                                  <p:stCondLst>
                                    <p:cond delay="500"/>
                                  </p:stCondLst>
                                  <p:childTnLst>
                                    <p:set>
                                      <p:cBhvr>
                                        <p:cTn id="11" dur="1" fill="hold">
                                          <p:stCondLst>
                                            <p:cond delay="9"/>
                                          </p:stCondLst>
                                        </p:cTn>
                                        <p:tgtEl>
                                          <p:spTgt spid="30"/>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37"/>
                                        </p:tgtEl>
                                        <p:attrNameLst>
                                          <p:attrName>style.visibility</p:attrName>
                                        </p:attrNameLst>
                                      </p:cBhvr>
                                      <p:to>
                                        <p:strVal val="visible"/>
                                      </p:to>
                                    </p:set>
                                  </p:childTnLst>
                                </p:cTn>
                              </p:par>
                            </p:childTnLst>
                          </p:cTn>
                        </p:par>
                        <p:par>
                          <p:cTn id="14" fill="hold">
                            <p:stCondLst>
                              <p:cond delay="510"/>
                            </p:stCondLst>
                            <p:childTnLst>
                              <p:par>
                                <p:cTn id="15" presetID="1" presetClass="entr" presetSubtype="0" fill="hold" nodeType="afterEffect">
                                  <p:stCondLst>
                                    <p:cond delay="500"/>
                                  </p:stCondLst>
                                  <p:childTnLst>
                                    <p:set>
                                      <p:cBhvr>
                                        <p:cTn id="16" dur="1" fill="hold">
                                          <p:stCondLst>
                                            <p:cond delay="9"/>
                                          </p:stCondLst>
                                        </p:cTn>
                                        <p:tgtEl>
                                          <p:spTgt spid="33"/>
                                        </p:tgtEl>
                                        <p:attrNameLst>
                                          <p:attrName>style.visibility</p:attrName>
                                        </p:attrNameLst>
                                      </p:cBhvr>
                                      <p:to>
                                        <p:strVal val="visible"/>
                                      </p:to>
                                    </p:set>
                                  </p:childTnLst>
                                </p:cTn>
                              </p:par>
                              <p:par>
                                <p:cTn id="17" presetID="1" presetClass="entr" presetSubtype="0" fill="hold" nodeType="withEffect">
                                  <p:stCondLst>
                                    <p:cond delay="500"/>
                                  </p:stCondLst>
                                  <p:childTnLst>
                                    <p:set>
                                      <p:cBhvr>
                                        <p:cTn id="1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387951" y="1882803"/>
            <a:ext cx="4152723" cy="4099935"/>
            <a:chOff x="379514" y="1846053"/>
            <a:chExt cx="4071667" cy="4019909"/>
          </a:xfrm>
        </p:grpSpPr>
        <p:sp>
          <p:nvSpPr>
            <p:cNvPr id="4" name="Rectangle 3"/>
            <p:cNvSpPr/>
            <p:nvPr/>
          </p:nvSpPr>
          <p:spPr>
            <a:xfrm>
              <a:off x="379514" y="1846053"/>
              <a:ext cx="4071667" cy="4019909"/>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896" dirty="0"/>
                <a:t>      </a:t>
              </a:r>
              <a:endParaRPr lang="en-US" sz="3264" dirty="0"/>
            </a:p>
          </p:txBody>
        </p:sp>
        <p:sp>
          <p:nvSpPr>
            <p:cNvPr id="6" name="Freeform 5"/>
            <p:cNvSpPr>
              <a:spLocks noChangeAspect="1"/>
            </p:cNvSpPr>
            <p:nvPr/>
          </p:nvSpPr>
          <p:spPr>
            <a:xfrm>
              <a:off x="448424" y="1931691"/>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sp>
          <p:nvSpPr>
            <p:cNvPr id="14" name="TextBox 13"/>
            <p:cNvSpPr txBox="1"/>
            <p:nvPr/>
          </p:nvSpPr>
          <p:spPr>
            <a:xfrm>
              <a:off x="1190343" y="1968156"/>
              <a:ext cx="3260837" cy="1096967"/>
            </a:xfrm>
            <a:prstGeom prst="rect">
              <a:avLst/>
            </a:prstGeom>
            <a:noFill/>
          </p:spPr>
          <p:txBody>
            <a:bodyPr wrap="square" rtlCol="0">
              <a:spAutoFit/>
            </a:bodyPr>
            <a:lstStyle/>
            <a:p>
              <a:r>
                <a:rPr lang="en-US" sz="3264" dirty="0">
                  <a:solidFill>
                    <a:schemeClr val="bg1"/>
                  </a:solidFill>
                </a:rPr>
                <a:t>Role (“Template”)</a:t>
              </a:r>
              <a:endParaRPr lang="en-US" sz="2230" dirty="0">
                <a:solidFill>
                  <a:schemeClr val="bg1"/>
                </a:solidFill>
              </a:endParaRPr>
            </a:p>
          </p:txBody>
        </p:sp>
      </p:grpSp>
      <p:sp>
        <p:nvSpPr>
          <p:cNvPr id="2" name="Title 1"/>
          <p:cNvSpPr>
            <a:spLocks noGrp="1"/>
          </p:cNvSpPr>
          <p:nvPr>
            <p:ph type="title"/>
          </p:nvPr>
        </p:nvSpPr>
        <p:spPr/>
        <p:txBody>
          <a:bodyPr/>
          <a:lstStyle/>
          <a:p>
            <a:r>
              <a:rPr lang="en-US" sz="3200" dirty="0">
                <a:solidFill>
                  <a:schemeClr val="tx1"/>
                </a:solidFill>
              </a:rPr>
              <a:t>Scale In</a:t>
            </a:r>
          </a:p>
        </p:txBody>
      </p:sp>
      <p:sp>
        <p:nvSpPr>
          <p:cNvPr id="8" name="TextBox 7"/>
          <p:cNvSpPr txBox="1"/>
          <p:nvPr/>
        </p:nvSpPr>
        <p:spPr>
          <a:xfrm>
            <a:off x="458232" y="2941189"/>
            <a:ext cx="3921591" cy="3325809"/>
          </a:xfrm>
          <a:prstGeom prst="rect">
            <a:avLst/>
          </a:prstGeom>
          <a:noFill/>
        </p:spPr>
        <p:txBody>
          <a:bodyPr wrap="square" rtlCol="0">
            <a:spAutoFit/>
          </a:bodyPr>
          <a:lstStyle/>
          <a:p>
            <a:r>
              <a:rPr lang="en-US" sz="2040" dirty="0">
                <a:solidFill>
                  <a:schemeClr val="bg1"/>
                </a:solidFill>
              </a:rPr>
              <a:t>Configuration</a:t>
            </a:r>
          </a:p>
          <a:p>
            <a:pPr lvl="1"/>
            <a:r>
              <a:rPr lang="en-US" sz="2040" dirty="0">
                <a:solidFill>
                  <a:schemeClr val="bg1"/>
                </a:solidFill>
              </a:rPr>
              <a:t>OS Family (Server 2008, 2012)</a:t>
            </a:r>
          </a:p>
          <a:p>
            <a:pPr lvl="1"/>
            <a:r>
              <a:rPr lang="en-US" sz="2040" dirty="0">
                <a:solidFill>
                  <a:schemeClr val="bg1"/>
                </a:solidFill>
              </a:rPr>
              <a:t>VM Size</a:t>
            </a:r>
          </a:p>
          <a:p>
            <a:pPr lvl="1"/>
            <a:r>
              <a:rPr lang="en-US" sz="2040" dirty="0">
                <a:solidFill>
                  <a:schemeClr val="bg1"/>
                </a:solidFill>
              </a:rPr>
              <a:t>Role Type (Web, Worker)</a:t>
            </a:r>
          </a:p>
          <a:p>
            <a:pPr lvl="1"/>
            <a:r>
              <a:rPr lang="en-US" sz="2040" dirty="0">
                <a:solidFill>
                  <a:schemeClr val="bg1"/>
                </a:solidFill>
              </a:rPr>
              <a:t>Endpoints</a:t>
            </a:r>
          </a:p>
          <a:p>
            <a:pPr lvl="1"/>
            <a:r>
              <a:rPr lang="en-US" sz="2040" dirty="0">
                <a:solidFill>
                  <a:schemeClr val="bg1"/>
                </a:solidFill>
              </a:rPr>
              <a:t>Settings</a:t>
            </a:r>
          </a:p>
          <a:p>
            <a:pPr lvl="1"/>
            <a:r>
              <a:rPr lang="en-US" sz="2040" dirty="0">
                <a:solidFill>
                  <a:schemeClr val="bg1"/>
                </a:solidFill>
              </a:rPr>
              <a:t>Etc…</a:t>
            </a:r>
          </a:p>
          <a:p>
            <a:r>
              <a:rPr lang="en-US" sz="2040" dirty="0">
                <a:solidFill>
                  <a:schemeClr val="bg1"/>
                </a:solidFill>
              </a:rPr>
              <a:t>Code</a:t>
            </a:r>
          </a:p>
          <a:p>
            <a:endParaRPr lang="en-US" sz="2230" dirty="0">
              <a:solidFill>
                <a:schemeClr val="bg1"/>
              </a:solidFill>
            </a:endParaRPr>
          </a:p>
        </p:txBody>
      </p:sp>
      <p:grpSp>
        <p:nvGrpSpPr>
          <p:cNvPr id="15" name="First Instance"/>
          <p:cNvGrpSpPr/>
          <p:nvPr/>
        </p:nvGrpSpPr>
        <p:grpSpPr>
          <a:xfrm>
            <a:off x="7190192" y="4576827"/>
            <a:ext cx="4602603" cy="1405909"/>
            <a:chOff x="7048983" y="1833396"/>
            <a:chExt cx="4512766" cy="1378468"/>
          </a:xfrm>
        </p:grpSpPr>
        <p:grpSp>
          <p:nvGrpSpPr>
            <p:cNvPr id="11" name="Group 10"/>
            <p:cNvGrpSpPr/>
            <p:nvPr/>
          </p:nvGrpSpPr>
          <p:grpSpPr>
            <a:xfrm>
              <a:off x="7048983" y="1846053"/>
              <a:ext cx="1365811" cy="1365811"/>
              <a:chOff x="6921662" y="2105312"/>
              <a:chExt cx="1041720" cy="1041720"/>
            </a:xfrm>
          </p:grpSpPr>
          <p:sp>
            <p:nvSpPr>
              <p:cNvPr id="9" name="Rectangle 8"/>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Freeform 9"/>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sp>
          <p:nvSpPr>
            <p:cNvPr id="12" name="TextBox 11"/>
            <p:cNvSpPr txBox="1"/>
            <p:nvPr/>
          </p:nvSpPr>
          <p:spPr>
            <a:xfrm>
              <a:off x="8656504" y="1833396"/>
              <a:ext cx="2777924" cy="452654"/>
            </a:xfrm>
            <a:prstGeom prst="rect">
              <a:avLst/>
            </a:prstGeom>
            <a:noFill/>
          </p:spPr>
          <p:txBody>
            <a:bodyPr wrap="square" rtlCol="0">
              <a:spAutoFit/>
            </a:bodyPr>
            <a:lstStyle/>
            <a:p>
              <a:r>
                <a:rPr lang="en-US" sz="2400" dirty="0"/>
                <a:t>Instance</a:t>
              </a:r>
              <a:endParaRPr lang="en-US" sz="1600" dirty="0"/>
            </a:p>
          </p:txBody>
        </p:sp>
        <p:sp>
          <p:nvSpPr>
            <p:cNvPr id="13" name="TextBox 12"/>
            <p:cNvSpPr txBox="1"/>
            <p:nvPr/>
          </p:nvSpPr>
          <p:spPr>
            <a:xfrm>
              <a:off x="8656504" y="2288534"/>
              <a:ext cx="2905245" cy="814777"/>
            </a:xfrm>
            <a:prstGeom prst="rect">
              <a:avLst/>
            </a:prstGeom>
            <a:noFill/>
          </p:spPr>
          <p:txBody>
            <a:bodyPr wrap="square" rtlCol="0">
              <a:spAutoFit/>
            </a:bodyPr>
            <a:lstStyle/>
            <a:p>
              <a:r>
                <a:rPr lang="en-US" sz="1600" dirty="0"/>
                <a:t>Running VM, configured, with code deployed, endpoints opened, etc.</a:t>
              </a:r>
            </a:p>
          </p:txBody>
        </p:sp>
      </p:grpSp>
      <p:grpSp>
        <p:nvGrpSpPr>
          <p:cNvPr id="19" name="Second Instance"/>
          <p:cNvGrpSpPr/>
          <p:nvPr/>
        </p:nvGrpSpPr>
        <p:grpSpPr>
          <a:xfrm>
            <a:off x="7190192" y="3060976"/>
            <a:ext cx="4602603" cy="1408318"/>
            <a:chOff x="7048983" y="1831035"/>
            <a:chExt cx="4512766" cy="1380829"/>
          </a:xfrm>
        </p:grpSpPr>
        <p:grpSp>
          <p:nvGrpSpPr>
            <p:cNvPr id="20" name="Group 19"/>
            <p:cNvGrpSpPr/>
            <p:nvPr/>
          </p:nvGrpSpPr>
          <p:grpSpPr>
            <a:xfrm>
              <a:off x="7048983" y="1846053"/>
              <a:ext cx="1365811" cy="1365811"/>
              <a:chOff x="6921662" y="2105312"/>
              <a:chExt cx="1041720" cy="1041720"/>
            </a:xfrm>
          </p:grpSpPr>
          <p:sp>
            <p:nvSpPr>
              <p:cNvPr id="23" name="Rectangle 22"/>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4" name="Freeform 23"/>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sp>
          <p:nvSpPr>
            <p:cNvPr id="22" name="TextBox 21"/>
            <p:cNvSpPr txBox="1"/>
            <p:nvPr/>
          </p:nvSpPr>
          <p:spPr>
            <a:xfrm>
              <a:off x="8656504" y="1831035"/>
              <a:ext cx="2905245" cy="1297607"/>
            </a:xfrm>
            <a:prstGeom prst="rect">
              <a:avLst/>
            </a:prstGeom>
            <a:noFill/>
          </p:spPr>
          <p:txBody>
            <a:bodyPr wrap="square" rtlCol="0">
              <a:spAutoFit/>
            </a:bodyPr>
            <a:lstStyle/>
            <a:p>
              <a:r>
                <a:rPr lang="en-US" sz="1600" dirty="0"/>
                <a:t>Keep at least two instances running for improved fault tolerance and SLA.</a:t>
              </a:r>
              <a:br>
                <a:rPr lang="en-US" sz="1600" dirty="0"/>
              </a:br>
              <a:r>
                <a:rPr lang="en-US" sz="1600" dirty="0"/>
                <a:t>Load balanced Endpoints are automatically maintained.</a:t>
              </a:r>
            </a:p>
          </p:txBody>
        </p:sp>
      </p:grpSp>
      <p:grpSp>
        <p:nvGrpSpPr>
          <p:cNvPr id="39" name="Web Endpoint"/>
          <p:cNvGrpSpPr/>
          <p:nvPr/>
        </p:nvGrpSpPr>
        <p:grpSpPr>
          <a:xfrm>
            <a:off x="5541844" y="5107604"/>
            <a:ext cx="1771608" cy="357263"/>
            <a:chOff x="379514" y="2764385"/>
            <a:chExt cx="1737028" cy="350290"/>
          </a:xfrm>
          <a:solidFill>
            <a:schemeClr val="accent3">
              <a:lumMod val="75000"/>
            </a:schemeClr>
          </a:solidFill>
        </p:grpSpPr>
        <p:sp>
          <p:nvSpPr>
            <p:cNvPr id="40" name="Oval 39"/>
            <p:cNvSpPr/>
            <p:nvPr/>
          </p:nvSpPr>
          <p:spPr>
            <a:xfrm>
              <a:off x="379514" y="2764385"/>
              <a:ext cx="350290" cy="35029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dirty="0"/>
                <a:t>*</a:t>
              </a:r>
            </a:p>
          </p:txBody>
        </p:sp>
        <p:sp>
          <p:nvSpPr>
            <p:cNvPr id="41" name="Rectangle 40"/>
            <p:cNvSpPr/>
            <p:nvPr/>
          </p:nvSpPr>
          <p:spPr>
            <a:xfrm>
              <a:off x="691704" y="2893810"/>
              <a:ext cx="1130247" cy="9144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2" name="Isosceles Triangle 41"/>
            <p:cNvSpPr/>
            <p:nvPr/>
          </p:nvSpPr>
          <p:spPr>
            <a:xfrm rot="5400000">
              <a:off x="1769070" y="2764386"/>
              <a:ext cx="347472" cy="34747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700" dirty="0"/>
            </a:p>
          </p:txBody>
        </p:sp>
      </p:grpSp>
      <p:grpSp>
        <p:nvGrpSpPr>
          <p:cNvPr id="48" name="Load Balanced Web Endpoint"/>
          <p:cNvGrpSpPr/>
          <p:nvPr/>
        </p:nvGrpSpPr>
        <p:grpSpPr>
          <a:xfrm>
            <a:off x="6356183" y="3595598"/>
            <a:ext cx="957269" cy="1644007"/>
            <a:chOff x="6231254" y="3525417"/>
            <a:chExt cx="938584" cy="1611918"/>
          </a:xfrm>
        </p:grpSpPr>
        <p:sp>
          <p:nvSpPr>
            <p:cNvPr id="44" name="Rectangle 43"/>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6" name="Isosceles Triangle 45"/>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47" name="Rectangle 46"/>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27" name="Scale Down"/>
          <p:cNvGrpSpPr/>
          <p:nvPr/>
        </p:nvGrpSpPr>
        <p:grpSpPr>
          <a:xfrm rot="10800000">
            <a:off x="4850029" y="1882802"/>
            <a:ext cx="611764" cy="4099935"/>
            <a:chOff x="4754497" y="1846052"/>
            <a:chExt cx="1991170" cy="4019909"/>
          </a:xfrm>
        </p:grpSpPr>
        <p:sp>
          <p:nvSpPr>
            <p:cNvPr id="28" name="Down Arrow 27"/>
            <p:cNvSpPr/>
            <p:nvPr/>
          </p:nvSpPr>
          <p:spPr>
            <a:xfrm rot="10800000">
              <a:off x="4754497" y="1846052"/>
              <a:ext cx="1991170" cy="401990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2230" dirty="0"/>
            </a:p>
          </p:txBody>
        </p:sp>
        <p:sp>
          <p:nvSpPr>
            <p:cNvPr id="29" name="TextBox 28"/>
            <p:cNvSpPr txBox="1"/>
            <p:nvPr/>
          </p:nvSpPr>
          <p:spPr>
            <a:xfrm rot="16200000">
              <a:off x="3883901" y="3325463"/>
              <a:ext cx="3732361" cy="1348636"/>
            </a:xfrm>
            <a:prstGeom prst="rect">
              <a:avLst/>
            </a:prstGeom>
            <a:noFill/>
          </p:spPr>
          <p:txBody>
            <a:bodyPr wrap="square" rtlCol="0">
              <a:spAutoFit/>
            </a:bodyPr>
            <a:lstStyle/>
            <a:p>
              <a:pPr algn="ctr"/>
              <a:r>
                <a:rPr lang="en-US" sz="2040" dirty="0">
                  <a:solidFill>
                    <a:schemeClr val="bg1"/>
                  </a:solidFill>
                </a:rPr>
                <a:t>Scale In</a:t>
              </a:r>
              <a:endParaRPr lang="en-US" sz="1224" dirty="0">
                <a:solidFill>
                  <a:schemeClr val="bg1"/>
                </a:solidFill>
              </a:endParaRPr>
            </a:p>
          </p:txBody>
        </p:sp>
      </p:grpSp>
      <p:grpSp>
        <p:nvGrpSpPr>
          <p:cNvPr id="30" name="Scale Up Instance 01"/>
          <p:cNvGrpSpPr/>
          <p:nvPr/>
        </p:nvGrpSpPr>
        <p:grpSpPr>
          <a:xfrm>
            <a:off x="7190192" y="1609044"/>
            <a:ext cx="1393001" cy="1393001"/>
            <a:chOff x="6921662" y="2105312"/>
            <a:chExt cx="1041720" cy="1041720"/>
          </a:xfrm>
        </p:grpSpPr>
        <p:sp>
          <p:nvSpPr>
            <p:cNvPr id="31" name="Rectangle 30"/>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Freeform 31"/>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2400"/>
            </a:p>
          </p:txBody>
        </p:sp>
      </p:grpSp>
      <p:grpSp>
        <p:nvGrpSpPr>
          <p:cNvPr id="33" name="Scale Up Instance 02"/>
          <p:cNvGrpSpPr/>
          <p:nvPr/>
        </p:nvGrpSpPr>
        <p:grpSpPr>
          <a:xfrm>
            <a:off x="7190192" y="139387"/>
            <a:ext cx="1393001" cy="1393001"/>
            <a:chOff x="6921662" y="2105312"/>
            <a:chExt cx="1041720" cy="1041720"/>
          </a:xfrm>
        </p:grpSpPr>
        <p:sp>
          <p:nvSpPr>
            <p:cNvPr id="34" name="Rectangle 33"/>
            <p:cNvSpPr/>
            <p:nvPr/>
          </p:nvSpPr>
          <p:spPr>
            <a:xfrm>
              <a:off x="6921662" y="2105312"/>
              <a:ext cx="1041720" cy="1041720"/>
            </a:xfrm>
            <a:prstGeom prst="rect">
              <a:avLst/>
            </a:prstGeom>
            <a:solidFill>
              <a:srgbClr val="00188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30"/>
            </a:p>
          </p:txBody>
        </p:sp>
        <p:sp>
          <p:nvSpPr>
            <p:cNvPr id="35" name="Freeform 34"/>
            <p:cNvSpPr>
              <a:spLocks noChangeAspect="1"/>
            </p:cNvSpPr>
            <p:nvPr/>
          </p:nvSpPr>
          <p:spPr>
            <a:xfrm>
              <a:off x="7106017" y="2315552"/>
              <a:ext cx="673010" cy="621240"/>
            </a:xfrm>
            <a:custGeom>
              <a:avLst/>
              <a:gdLst>
                <a:gd name="connsiteX0" fmla="*/ 41311 w 548393"/>
                <a:gd name="connsiteY0" fmla="*/ 42378 h 509495"/>
                <a:gd name="connsiteX1" fmla="*/ 41311 w 548393"/>
                <a:gd name="connsiteY1" fmla="*/ 353790 h 509495"/>
                <a:gd name="connsiteX2" fmla="*/ 507083 w 548393"/>
                <a:gd name="connsiteY2" fmla="*/ 353790 h 509495"/>
                <a:gd name="connsiteX3" fmla="*/ 507083 w 548393"/>
                <a:gd name="connsiteY3" fmla="*/ 42378 h 509495"/>
                <a:gd name="connsiteX4" fmla="*/ 0 w 548393"/>
                <a:gd name="connsiteY4" fmla="*/ 0 h 509495"/>
                <a:gd name="connsiteX5" fmla="*/ 548393 w 548393"/>
                <a:gd name="connsiteY5" fmla="*/ 0 h 509495"/>
                <a:gd name="connsiteX6" fmla="*/ 548393 w 548393"/>
                <a:gd name="connsiteY6" fmla="*/ 395806 h 509495"/>
                <a:gd name="connsiteX7" fmla="*/ 372437 w 548393"/>
                <a:gd name="connsiteY7" fmla="*/ 395806 h 509495"/>
                <a:gd name="connsiteX8" fmla="*/ 342295 w 548393"/>
                <a:gd name="connsiteY8" fmla="*/ 415786 h 509495"/>
                <a:gd name="connsiteX9" fmla="*/ 339725 w 548393"/>
                <a:gd name="connsiteY9" fmla="*/ 428519 h 509495"/>
                <a:gd name="connsiteX10" fmla="*/ 342295 w 548393"/>
                <a:gd name="connsiteY10" fmla="*/ 441252 h 509495"/>
                <a:gd name="connsiteX11" fmla="*/ 372437 w 548393"/>
                <a:gd name="connsiteY11" fmla="*/ 461231 h 509495"/>
                <a:gd name="connsiteX12" fmla="*/ 507083 w 548393"/>
                <a:gd name="connsiteY12" fmla="*/ 461232 h 509495"/>
                <a:gd name="connsiteX13" fmla="*/ 507083 w 548393"/>
                <a:gd name="connsiteY13" fmla="*/ 509495 h 509495"/>
                <a:gd name="connsiteX14" fmla="*/ 41311 w 548393"/>
                <a:gd name="connsiteY14" fmla="*/ 509495 h 509495"/>
                <a:gd name="connsiteX15" fmla="*/ 41311 w 548393"/>
                <a:gd name="connsiteY15" fmla="*/ 461232 h 509495"/>
                <a:gd name="connsiteX16" fmla="*/ 169294 w 548393"/>
                <a:gd name="connsiteY16" fmla="*/ 461232 h 509495"/>
                <a:gd name="connsiteX17" fmla="*/ 176458 w 548393"/>
                <a:gd name="connsiteY17" fmla="*/ 459785 h 509495"/>
                <a:gd name="connsiteX18" fmla="*/ 177221 w 548393"/>
                <a:gd name="connsiteY18" fmla="*/ 459785 h 509495"/>
                <a:gd name="connsiteX19" fmla="*/ 177221 w 548393"/>
                <a:gd name="connsiteY19" fmla="*/ 459631 h 509495"/>
                <a:gd name="connsiteX20" fmla="*/ 182028 w 548393"/>
                <a:gd name="connsiteY20" fmla="*/ 458661 h 509495"/>
                <a:gd name="connsiteX21" fmla="*/ 202007 w 548393"/>
                <a:gd name="connsiteY21" fmla="*/ 428519 h 509495"/>
                <a:gd name="connsiteX22" fmla="*/ 202007 w 548393"/>
                <a:gd name="connsiteY22" fmla="*/ 428519 h 509495"/>
                <a:gd name="connsiteX23" fmla="*/ 182028 w 548393"/>
                <a:gd name="connsiteY23" fmla="*/ 398377 h 509495"/>
                <a:gd name="connsiteX24" fmla="*/ 177221 w 548393"/>
                <a:gd name="connsiteY24" fmla="*/ 397407 h 509495"/>
                <a:gd name="connsiteX25" fmla="*/ 177221 w 548393"/>
                <a:gd name="connsiteY25" fmla="*/ 396167 h 509495"/>
                <a:gd name="connsiteX26" fmla="*/ 171082 w 548393"/>
                <a:gd name="connsiteY26" fmla="*/ 396167 h 509495"/>
                <a:gd name="connsiteX27" fmla="*/ 169294 w 548393"/>
                <a:gd name="connsiteY27" fmla="*/ 395806 h 509495"/>
                <a:gd name="connsiteX28" fmla="*/ 0 w 548393"/>
                <a:gd name="connsiteY28" fmla="*/ 395806 h 509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48393" h="509495">
                  <a:moveTo>
                    <a:pt x="41311" y="42378"/>
                  </a:moveTo>
                  <a:lnTo>
                    <a:pt x="41311" y="353790"/>
                  </a:lnTo>
                  <a:lnTo>
                    <a:pt x="507083" y="353790"/>
                  </a:lnTo>
                  <a:lnTo>
                    <a:pt x="507083" y="42378"/>
                  </a:lnTo>
                  <a:close/>
                  <a:moveTo>
                    <a:pt x="0" y="0"/>
                  </a:moveTo>
                  <a:lnTo>
                    <a:pt x="548393" y="0"/>
                  </a:lnTo>
                  <a:lnTo>
                    <a:pt x="548393" y="395806"/>
                  </a:lnTo>
                  <a:lnTo>
                    <a:pt x="372437" y="395806"/>
                  </a:lnTo>
                  <a:cubicBezTo>
                    <a:pt x="358887" y="395806"/>
                    <a:pt x="347261" y="404044"/>
                    <a:pt x="342295" y="415786"/>
                  </a:cubicBezTo>
                  <a:lnTo>
                    <a:pt x="339725" y="428519"/>
                  </a:lnTo>
                  <a:lnTo>
                    <a:pt x="342295" y="441252"/>
                  </a:lnTo>
                  <a:cubicBezTo>
                    <a:pt x="347261" y="452993"/>
                    <a:pt x="358887" y="461231"/>
                    <a:pt x="372437" y="461231"/>
                  </a:cubicBezTo>
                  <a:lnTo>
                    <a:pt x="507083" y="461232"/>
                  </a:lnTo>
                  <a:lnTo>
                    <a:pt x="507083" y="509495"/>
                  </a:lnTo>
                  <a:lnTo>
                    <a:pt x="41311" y="509495"/>
                  </a:lnTo>
                  <a:lnTo>
                    <a:pt x="41311" y="461232"/>
                  </a:lnTo>
                  <a:lnTo>
                    <a:pt x="169294" y="461232"/>
                  </a:lnTo>
                  <a:lnTo>
                    <a:pt x="176458" y="459785"/>
                  </a:lnTo>
                  <a:lnTo>
                    <a:pt x="177221" y="459785"/>
                  </a:lnTo>
                  <a:lnTo>
                    <a:pt x="177221" y="459631"/>
                  </a:lnTo>
                  <a:lnTo>
                    <a:pt x="182028" y="458661"/>
                  </a:lnTo>
                  <a:cubicBezTo>
                    <a:pt x="193769" y="453695"/>
                    <a:pt x="202007" y="442069"/>
                    <a:pt x="202007" y="428519"/>
                  </a:cubicBezTo>
                  <a:lnTo>
                    <a:pt x="202007" y="428519"/>
                  </a:lnTo>
                  <a:cubicBezTo>
                    <a:pt x="202007" y="414969"/>
                    <a:pt x="193769" y="403343"/>
                    <a:pt x="182028" y="398377"/>
                  </a:cubicBezTo>
                  <a:lnTo>
                    <a:pt x="177221" y="397407"/>
                  </a:lnTo>
                  <a:lnTo>
                    <a:pt x="177221" y="396167"/>
                  </a:lnTo>
                  <a:lnTo>
                    <a:pt x="171082" y="396167"/>
                  </a:lnTo>
                  <a:lnTo>
                    <a:pt x="169294" y="395806"/>
                  </a:lnTo>
                  <a:lnTo>
                    <a:pt x="0" y="39580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6630" rIns="46630" rtlCol="0" anchor="ctr">
              <a:noAutofit/>
            </a:bodyPr>
            <a:lstStyle/>
            <a:p>
              <a:pPr algn="ctr"/>
              <a:endParaRPr lang="en-US" sz="3264"/>
            </a:p>
          </p:txBody>
        </p:sp>
      </p:grpSp>
      <p:sp>
        <p:nvSpPr>
          <p:cNvPr id="36" name="Scale Down Text"/>
          <p:cNvSpPr txBox="1"/>
          <p:nvPr/>
        </p:nvSpPr>
        <p:spPr>
          <a:xfrm>
            <a:off x="8829714" y="2060333"/>
            <a:ext cx="2963081" cy="830997"/>
          </a:xfrm>
          <a:prstGeom prst="rect">
            <a:avLst/>
          </a:prstGeom>
          <a:noFill/>
        </p:spPr>
        <p:txBody>
          <a:bodyPr wrap="square" rtlCol="0">
            <a:spAutoFit/>
          </a:bodyPr>
          <a:lstStyle/>
          <a:p>
            <a:r>
              <a:rPr lang="en-US" sz="1600" dirty="0"/>
              <a:t>Remove un-needed instances to save money when demand is low</a:t>
            </a:r>
          </a:p>
        </p:txBody>
      </p:sp>
      <p:grpSp>
        <p:nvGrpSpPr>
          <p:cNvPr id="37" name="Load Balanced Web Endpoint"/>
          <p:cNvGrpSpPr/>
          <p:nvPr/>
        </p:nvGrpSpPr>
        <p:grpSpPr>
          <a:xfrm>
            <a:off x="6356183" y="2133848"/>
            <a:ext cx="957269" cy="1644007"/>
            <a:chOff x="6231254" y="3525417"/>
            <a:chExt cx="938584" cy="1611918"/>
          </a:xfrm>
        </p:grpSpPr>
        <p:sp>
          <p:nvSpPr>
            <p:cNvPr id="38" name="Rectangle 37"/>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3" name="Isosceles Triangle 42"/>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45" name="Rectangle 44"/>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grpSp>
        <p:nvGrpSpPr>
          <p:cNvPr id="49" name="Load Balanced Web Endpoint"/>
          <p:cNvGrpSpPr/>
          <p:nvPr/>
        </p:nvGrpSpPr>
        <p:grpSpPr>
          <a:xfrm>
            <a:off x="6356183" y="642942"/>
            <a:ext cx="957269" cy="1644007"/>
            <a:chOff x="6231254" y="3525417"/>
            <a:chExt cx="938584" cy="1611918"/>
          </a:xfrm>
        </p:grpSpPr>
        <p:sp>
          <p:nvSpPr>
            <p:cNvPr id="50" name="Rectangle 49"/>
            <p:cNvSpPr/>
            <p:nvPr/>
          </p:nvSpPr>
          <p:spPr>
            <a:xfrm>
              <a:off x="6231254" y="3654841"/>
              <a:ext cx="789757"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1" name="Isosceles Triangle 50"/>
            <p:cNvSpPr/>
            <p:nvPr/>
          </p:nvSpPr>
          <p:spPr>
            <a:xfrm rot="5400000">
              <a:off x="6822366" y="3525417"/>
              <a:ext cx="347472" cy="347472"/>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800"/>
            </a:p>
          </p:txBody>
        </p:sp>
        <p:sp>
          <p:nvSpPr>
            <p:cNvPr id="52" name="Rectangle 51"/>
            <p:cNvSpPr/>
            <p:nvPr/>
          </p:nvSpPr>
          <p:spPr>
            <a:xfrm rot="16200000">
              <a:off x="5535727" y="4350368"/>
              <a:ext cx="1482494"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252585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par>
                          <p:cTn id="9" fill="hold">
                            <p:stCondLst>
                              <p:cond delay="0"/>
                            </p:stCondLst>
                            <p:childTnLst>
                              <p:par>
                                <p:cTn id="10" presetID="1" presetClass="exit" presetSubtype="0" fill="hold" nodeType="afterEffect">
                                  <p:stCondLst>
                                    <p:cond delay="500"/>
                                  </p:stCondLst>
                                  <p:childTnLst>
                                    <p:set>
                                      <p:cBhvr>
                                        <p:cTn id="11" dur="1" fill="hold">
                                          <p:stCondLst>
                                            <p:cond delay="0"/>
                                          </p:stCondLst>
                                        </p:cTn>
                                        <p:tgtEl>
                                          <p:spTgt spid="33"/>
                                        </p:tgtEl>
                                        <p:attrNameLst>
                                          <p:attrName>style.visibility</p:attrName>
                                        </p:attrNameLst>
                                      </p:cBhvr>
                                      <p:to>
                                        <p:strVal val="hidden"/>
                                      </p:to>
                                    </p:set>
                                  </p:childTnLst>
                                </p:cTn>
                              </p:par>
                              <p:par>
                                <p:cTn id="12" presetID="1" presetClass="exit" presetSubtype="0" fill="hold" nodeType="withEffect">
                                  <p:stCondLst>
                                    <p:cond delay="500"/>
                                  </p:stCondLst>
                                  <p:childTnLst>
                                    <p:set>
                                      <p:cBhvr>
                                        <p:cTn id="13" dur="1" fill="hold">
                                          <p:stCondLst>
                                            <p:cond delay="0"/>
                                          </p:stCondLst>
                                        </p:cTn>
                                        <p:tgtEl>
                                          <p:spTgt spid="49"/>
                                        </p:tgtEl>
                                        <p:attrNameLst>
                                          <p:attrName>style.visibility</p:attrName>
                                        </p:attrNameLst>
                                      </p:cBhvr>
                                      <p:to>
                                        <p:strVal val="hidden"/>
                                      </p:to>
                                    </p:set>
                                  </p:childTnLst>
                                </p:cTn>
                              </p:par>
                            </p:childTnLst>
                          </p:cTn>
                        </p:par>
                        <p:par>
                          <p:cTn id="14" fill="hold">
                            <p:stCondLst>
                              <p:cond delay="500"/>
                            </p:stCondLst>
                            <p:childTnLst>
                              <p:par>
                                <p:cTn id="15" presetID="1" presetClass="exit" presetSubtype="0" fill="hold" nodeType="afterEffect">
                                  <p:stCondLst>
                                    <p:cond delay="500"/>
                                  </p:stCondLst>
                                  <p:childTnLst>
                                    <p:set>
                                      <p:cBhvr>
                                        <p:cTn id="16" dur="1" fill="hold">
                                          <p:stCondLst>
                                            <p:cond delay="0"/>
                                          </p:stCondLst>
                                        </p:cTn>
                                        <p:tgtEl>
                                          <p:spTgt spid="30"/>
                                        </p:tgtEl>
                                        <p:attrNameLst>
                                          <p:attrName>style.visibility</p:attrName>
                                        </p:attrNameLst>
                                      </p:cBhvr>
                                      <p:to>
                                        <p:strVal val="hidden"/>
                                      </p:to>
                                    </p:set>
                                  </p:childTnLst>
                                </p:cTn>
                              </p:par>
                              <p:par>
                                <p:cTn id="17" presetID="1" presetClass="exit" presetSubtype="0" fill="hold" nodeType="withEffect">
                                  <p:stCondLst>
                                    <p:cond delay="50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3615" y="245897"/>
            <a:ext cx="11375536" cy="762786"/>
          </a:xfrm>
        </p:spPr>
        <p:txBody>
          <a:bodyPr>
            <a:normAutofit/>
          </a:bodyPr>
          <a:lstStyle/>
          <a:p>
            <a:r>
              <a:rPr lang="en-US" sz="3200" spc="-59" dirty="0">
                <a:solidFill>
                  <a:schemeClr val="tx1"/>
                </a:solidFill>
                <a:ea typeface="Segoe UI" pitchFamily="34" charset="0"/>
              </a:rPr>
              <a:t>Cloud Service Web and Worker Role VMs</a:t>
            </a:r>
          </a:p>
        </p:txBody>
      </p:sp>
      <p:sp>
        <p:nvSpPr>
          <p:cNvPr id="3" name="Content Placeholder 2"/>
          <p:cNvSpPr>
            <a:spLocks noGrp="1"/>
          </p:cNvSpPr>
          <p:nvPr>
            <p:ph sz="quarter" idx="10"/>
          </p:nvPr>
        </p:nvSpPr>
        <p:spPr>
          <a:xfrm>
            <a:off x="4098812" y="1073764"/>
            <a:ext cx="7530339" cy="4331870"/>
          </a:xfrm>
        </p:spPr>
        <p:txBody>
          <a:bodyPr/>
          <a:lstStyle/>
          <a:p>
            <a:pPr marL="0" indent="0">
              <a:buNone/>
            </a:pPr>
            <a:r>
              <a:rPr lang="en-US" sz="2400" dirty="0"/>
              <a:t>Preconfigured Virtual Machines (VMs)</a:t>
            </a:r>
          </a:p>
          <a:p>
            <a:pPr marL="812436" lvl="1" indent="-342900">
              <a:buFont typeface="Arial" panose="020B0604020202020204" pitchFamily="34" charset="0"/>
              <a:buChar char="•"/>
            </a:pPr>
            <a:r>
              <a:rPr lang="en-US" sz="2400" dirty="0"/>
              <a:t>Running Windows Server 2012 R2, 2012, or 2008</a:t>
            </a:r>
          </a:p>
          <a:p>
            <a:pPr marL="812436" lvl="1" indent="-342900">
              <a:buFont typeface="Arial" panose="020B0604020202020204" pitchFamily="34" charset="0"/>
              <a:buChar char="•"/>
            </a:pPr>
            <a:r>
              <a:rPr lang="en-US" sz="2400" dirty="0"/>
              <a:t>You DO NOT need to install the OS</a:t>
            </a:r>
          </a:p>
          <a:p>
            <a:pPr marL="812436" lvl="1" indent="-342900">
              <a:buFont typeface="Arial" panose="020B0604020202020204" pitchFamily="34" charset="0"/>
              <a:buChar char="•"/>
            </a:pPr>
            <a:r>
              <a:rPr lang="en-US" sz="2400" dirty="0"/>
              <a:t>You DO NOT need to maintain the OS</a:t>
            </a:r>
          </a:p>
          <a:p>
            <a:pPr marL="812436" lvl="1" indent="-342900">
              <a:buFont typeface="Arial" panose="020B0604020202020204" pitchFamily="34" charset="0"/>
              <a:buChar char="•"/>
            </a:pPr>
            <a:r>
              <a:rPr lang="en-US" sz="2400" dirty="0"/>
              <a:t>Azure monitors the VMs and will restart any that fail</a:t>
            </a:r>
          </a:p>
          <a:p>
            <a:pPr marL="0" indent="0">
              <a:buNone/>
            </a:pPr>
            <a:r>
              <a:rPr lang="en-US" sz="2400" u="sng" dirty="0"/>
              <a:t>They are </a:t>
            </a:r>
            <a:r>
              <a:rPr lang="en-US" sz="2400" b="1" u="sng" dirty="0"/>
              <a:t>STATELESS</a:t>
            </a:r>
          </a:p>
          <a:p>
            <a:pPr marL="812436" lvl="1" indent="-342900">
              <a:buFont typeface="Arial" panose="020B0604020202020204" pitchFamily="34" charset="0"/>
              <a:buChar char="•"/>
            </a:pPr>
            <a:r>
              <a:rPr lang="en-US" sz="2400" dirty="0"/>
              <a:t>When a VM is recycled, no data is preserved</a:t>
            </a:r>
          </a:p>
          <a:p>
            <a:pPr marL="812436" lvl="1" indent="-342900">
              <a:buFont typeface="Arial" panose="020B0604020202020204" pitchFamily="34" charset="0"/>
              <a:buChar char="•"/>
            </a:pPr>
            <a:r>
              <a:rPr lang="en-US" sz="2400" dirty="0"/>
              <a:t>Data in local storage (local to the VM) will be lost as there is no direct persistent storage</a:t>
            </a:r>
          </a:p>
          <a:p>
            <a:pPr marL="812436" lvl="1" indent="-342900">
              <a:buFont typeface="Arial" panose="020B0604020202020204" pitchFamily="34" charset="0"/>
              <a:buChar char="•"/>
            </a:pPr>
            <a:r>
              <a:rPr lang="en-US" sz="2400" b="1" u="sng" dirty="0"/>
              <a:t>Persist data in Table or Blob Storage or SQL Azure</a:t>
            </a:r>
          </a:p>
          <a:p>
            <a:pPr marL="0" indent="0">
              <a:buNone/>
            </a:pPr>
            <a:endParaRPr lang="en-US" sz="2400" dirty="0"/>
          </a:p>
        </p:txBody>
      </p:sp>
      <p:grpSp>
        <p:nvGrpSpPr>
          <p:cNvPr id="4" name="Group 3"/>
          <p:cNvGrpSpPr/>
          <p:nvPr/>
        </p:nvGrpSpPr>
        <p:grpSpPr>
          <a:xfrm>
            <a:off x="394751" y="2043726"/>
            <a:ext cx="3049874" cy="3046069"/>
            <a:chOff x="442650" y="1524445"/>
            <a:chExt cx="1413750" cy="1411986"/>
          </a:xfrm>
          <a:solidFill>
            <a:schemeClr val="bg1"/>
          </a:solidFill>
        </p:grpSpPr>
        <p:sp>
          <p:nvSpPr>
            <p:cNvPr id="5" name="Rectangle 4"/>
            <p:cNvSpPr/>
            <p:nvPr/>
          </p:nvSpPr>
          <p:spPr>
            <a:xfrm>
              <a:off x="442650" y="1524445"/>
              <a:ext cx="1413750" cy="1411986"/>
            </a:xfrm>
            <a:prstGeom prst="rect">
              <a:avLst/>
            </a:prstGeom>
            <a:solidFill>
              <a:srgbClr val="00188F"/>
            </a:solidFill>
            <a:ln w="9525" cap="flat" cmpd="sng" algn="ctr">
              <a:noFill/>
              <a:prstDash val="solid"/>
            </a:ln>
            <a:effectLst/>
          </p:spPr>
          <p:txBody>
            <a:bodyPr rtlCol="0" anchor="b" anchorCtr="0"/>
            <a:lstStyle/>
            <a:p>
              <a:pPr defTabSz="1243193"/>
              <a:r>
                <a:rPr lang="en-US" sz="2230" dirty="0">
                  <a:solidFill>
                    <a:srgbClr val="FFFFFF">
                      <a:alpha val="99000"/>
                    </a:srgbClr>
                  </a:solidFill>
                  <a:ea typeface="Segoe UI" pitchFamily="34" charset="0"/>
                  <a:cs typeface="Segoe UI" pitchFamily="34" charset="0"/>
                </a:rPr>
                <a:t>Role Virtual Machines</a:t>
              </a:r>
            </a:p>
          </p:txBody>
        </p:sp>
        <p:grpSp>
          <p:nvGrpSpPr>
            <p:cNvPr id="6" name="Group 5"/>
            <p:cNvGrpSpPr/>
            <p:nvPr/>
          </p:nvGrpSpPr>
          <p:grpSpPr>
            <a:xfrm>
              <a:off x="739745" y="1752600"/>
              <a:ext cx="819560" cy="871538"/>
              <a:chOff x="739745" y="1752600"/>
              <a:chExt cx="819560" cy="871538"/>
            </a:xfrm>
            <a:grpFill/>
          </p:grpSpPr>
          <p:sp>
            <p:nvSpPr>
              <p:cNvPr id="7" name="Rounded Rectangle 1"/>
              <p:cNvSpPr/>
              <p:nvPr/>
            </p:nvSpPr>
            <p:spPr bwMode="auto">
              <a:xfrm>
                <a:off x="739745" y="1752600"/>
                <a:ext cx="819560" cy="652463"/>
              </a:xfrm>
              <a:custGeom>
                <a:avLst/>
                <a:gdLst/>
                <a:ahLst/>
                <a:cxnLst/>
                <a:rect l="l" t="t" r="r" b="b"/>
                <a:pathLst>
                  <a:path w="819560" h="652463">
                    <a:moveTo>
                      <a:pt x="115718" y="61913"/>
                    </a:moveTo>
                    <a:cubicBezTo>
                      <a:pt x="93045" y="61913"/>
                      <a:pt x="74664" y="80294"/>
                      <a:pt x="74664" y="102967"/>
                    </a:cubicBezTo>
                    <a:lnTo>
                      <a:pt x="74664" y="549497"/>
                    </a:lnTo>
                    <a:cubicBezTo>
                      <a:pt x="74664" y="572170"/>
                      <a:pt x="93045" y="590551"/>
                      <a:pt x="115718" y="590551"/>
                    </a:cubicBezTo>
                    <a:lnTo>
                      <a:pt x="703844" y="590551"/>
                    </a:lnTo>
                    <a:cubicBezTo>
                      <a:pt x="726517" y="590551"/>
                      <a:pt x="744898" y="572170"/>
                      <a:pt x="744898" y="549497"/>
                    </a:cubicBezTo>
                    <a:lnTo>
                      <a:pt x="744898" y="102967"/>
                    </a:lnTo>
                    <a:cubicBezTo>
                      <a:pt x="744898" y="80294"/>
                      <a:pt x="726517" y="61913"/>
                      <a:pt x="703844" y="61913"/>
                    </a:cubicBezTo>
                    <a:close/>
                    <a:moveTo>
                      <a:pt x="37308" y="0"/>
                    </a:moveTo>
                    <a:lnTo>
                      <a:pt x="782252" y="0"/>
                    </a:lnTo>
                    <a:cubicBezTo>
                      <a:pt x="802857" y="0"/>
                      <a:pt x="819560" y="16703"/>
                      <a:pt x="819560" y="37308"/>
                    </a:cubicBezTo>
                    <a:lnTo>
                      <a:pt x="819560" y="615155"/>
                    </a:lnTo>
                    <a:cubicBezTo>
                      <a:pt x="819560" y="635760"/>
                      <a:pt x="802857" y="652463"/>
                      <a:pt x="782252" y="652463"/>
                    </a:cubicBezTo>
                    <a:lnTo>
                      <a:pt x="37308" y="652463"/>
                    </a:lnTo>
                    <a:cubicBezTo>
                      <a:pt x="16703" y="652463"/>
                      <a:pt x="0" y="635760"/>
                      <a:pt x="0" y="615155"/>
                    </a:cubicBezTo>
                    <a:lnTo>
                      <a:pt x="0" y="37308"/>
                    </a:lnTo>
                    <a:cubicBezTo>
                      <a:pt x="0" y="16703"/>
                      <a:pt x="16703" y="0"/>
                      <a:pt x="3730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8" name="Oval 2"/>
              <p:cNvSpPr/>
              <p:nvPr/>
            </p:nvSpPr>
            <p:spPr bwMode="auto">
              <a:xfrm>
                <a:off x="885786" y="1898846"/>
                <a:ext cx="527479" cy="359970"/>
              </a:xfrm>
              <a:custGeom>
                <a:avLst/>
                <a:gdLst/>
                <a:ahLst/>
                <a:cxnLst/>
                <a:rect l="l" t="t" r="r" b="b"/>
                <a:pathLst>
                  <a:path w="806079" h="550097">
                    <a:moveTo>
                      <a:pt x="513182" y="0"/>
                    </a:moveTo>
                    <a:cubicBezTo>
                      <a:pt x="617747" y="0"/>
                      <a:pt x="702514" y="84767"/>
                      <a:pt x="702514" y="189332"/>
                    </a:cubicBezTo>
                    <a:cubicBezTo>
                      <a:pt x="702514" y="206482"/>
                      <a:pt x="700234" y="223099"/>
                      <a:pt x="695191" y="238690"/>
                    </a:cubicBezTo>
                    <a:cubicBezTo>
                      <a:pt x="759875" y="257891"/>
                      <a:pt x="806079" y="318231"/>
                      <a:pt x="806079" y="389361"/>
                    </a:cubicBezTo>
                    <a:cubicBezTo>
                      <a:pt x="806079" y="478132"/>
                      <a:pt x="734115" y="550096"/>
                      <a:pt x="645344" y="550096"/>
                    </a:cubicBezTo>
                    <a:lnTo>
                      <a:pt x="645339" y="550095"/>
                    </a:lnTo>
                    <a:lnTo>
                      <a:pt x="160745" y="550095"/>
                    </a:lnTo>
                    <a:cubicBezTo>
                      <a:pt x="160742" y="550097"/>
                      <a:pt x="160738" y="550097"/>
                      <a:pt x="160735" y="550097"/>
                    </a:cubicBezTo>
                    <a:cubicBezTo>
                      <a:pt x="71964" y="550097"/>
                      <a:pt x="0" y="478133"/>
                      <a:pt x="0" y="389362"/>
                    </a:cubicBezTo>
                    <a:cubicBezTo>
                      <a:pt x="0" y="318387"/>
                      <a:pt x="46004" y="258155"/>
                      <a:pt x="110460" y="238777"/>
                    </a:cubicBezTo>
                    <a:cubicBezTo>
                      <a:pt x="104615" y="226580"/>
                      <a:pt x="102400" y="212977"/>
                      <a:pt x="102400" y="198856"/>
                    </a:cubicBezTo>
                    <a:cubicBezTo>
                      <a:pt x="102400" y="125869"/>
                      <a:pt x="161567" y="66702"/>
                      <a:pt x="234554" y="66702"/>
                    </a:cubicBezTo>
                    <a:cubicBezTo>
                      <a:pt x="277173" y="66702"/>
                      <a:pt x="315080" y="86876"/>
                      <a:pt x="337520" y="119528"/>
                    </a:cubicBezTo>
                    <a:cubicBezTo>
                      <a:pt x="365006" y="49446"/>
                      <a:pt x="433320" y="0"/>
                      <a:pt x="513182"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9" name="Rectangle 8"/>
              <p:cNvSpPr/>
              <p:nvPr/>
            </p:nvSpPr>
            <p:spPr bwMode="auto">
              <a:xfrm>
                <a:off x="904875" y="2426494"/>
                <a:ext cx="423863" cy="197644"/>
              </a:xfrm>
              <a:custGeom>
                <a:avLst/>
                <a:gdLst/>
                <a:ahLst/>
                <a:cxnLst/>
                <a:rect l="l" t="t" r="r" b="b"/>
                <a:pathLst>
                  <a:path w="423863" h="197644">
                    <a:moveTo>
                      <a:pt x="367741" y="126444"/>
                    </a:moveTo>
                    <a:lnTo>
                      <a:pt x="367741" y="152916"/>
                    </a:lnTo>
                    <a:lnTo>
                      <a:pt x="392653" y="152916"/>
                    </a:lnTo>
                    <a:lnTo>
                      <a:pt x="392653" y="126444"/>
                    </a:lnTo>
                    <a:close/>
                    <a:moveTo>
                      <a:pt x="337639" y="126444"/>
                    </a:moveTo>
                    <a:lnTo>
                      <a:pt x="337639" y="152916"/>
                    </a:lnTo>
                    <a:lnTo>
                      <a:pt x="362551" y="152916"/>
                    </a:lnTo>
                    <a:lnTo>
                      <a:pt x="362551" y="126444"/>
                    </a:lnTo>
                    <a:close/>
                    <a:moveTo>
                      <a:pt x="306240" y="126444"/>
                    </a:moveTo>
                    <a:lnTo>
                      <a:pt x="306240" y="152916"/>
                    </a:lnTo>
                    <a:lnTo>
                      <a:pt x="331152" y="152916"/>
                    </a:lnTo>
                    <a:lnTo>
                      <a:pt x="331152" y="126444"/>
                    </a:lnTo>
                    <a:close/>
                    <a:moveTo>
                      <a:pt x="122811" y="126444"/>
                    </a:moveTo>
                    <a:lnTo>
                      <a:pt x="122811" y="152916"/>
                    </a:lnTo>
                    <a:lnTo>
                      <a:pt x="301050" y="152916"/>
                    </a:lnTo>
                    <a:lnTo>
                      <a:pt x="301050" y="126444"/>
                    </a:lnTo>
                    <a:close/>
                    <a:moveTo>
                      <a:pt x="92710" y="126444"/>
                    </a:moveTo>
                    <a:lnTo>
                      <a:pt x="92710" y="152916"/>
                    </a:lnTo>
                    <a:lnTo>
                      <a:pt x="117622" y="152916"/>
                    </a:lnTo>
                    <a:lnTo>
                      <a:pt x="117622" y="126444"/>
                    </a:lnTo>
                    <a:close/>
                    <a:moveTo>
                      <a:pt x="61311" y="126444"/>
                    </a:moveTo>
                    <a:lnTo>
                      <a:pt x="61311" y="152916"/>
                    </a:lnTo>
                    <a:lnTo>
                      <a:pt x="86223" y="152916"/>
                    </a:lnTo>
                    <a:lnTo>
                      <a:pt x="86223" y="126444"/>
                    </a:lnTo>
                    <a:close/>
                    <a:moveTo>
                      <a:pt x="31209" y="126444"/>
                    </a:moveTo>
                    <a:lnTo>
                      <a:pt x="31209" y="152916"/>
                    </a:lnTo>
                    <a:lnTo>
                      <a:pt x="56121" y="152916"/>
                    </a:lnTo>
                    <a:lnTo>
                      <a:pt x="56121" y="126444"/>
                    </a:lnTo>
                    <a:close/>
                    <a:moveTo>
                      <a:pt x="367741" y="94459"/>
                    </a:moveTo>
                    <a:lnTo>
                      <a:pt x="367741" y="120931"/>
                    </a:lnTo>
                    <a:lnTo>
                      <a:pt x="392653" y="120931"/>
                    </a:lnTo>
                    <a:lnTo>
                      <a:pt x="392653" y="94459"/>
                    </a:lnTo>
                    <a:close/>
                    <a:moveTo>
                      <a:pt x="337639" y="94459"/>
                    </a:moveTo>
                    <a:lnTo>
                      <a:pt x="337639" y="120931"/>
                    </a:lnTo>
                    <a:lnTo>
                      <a:pt x="362551" y="120931"/>
                    </a:lnTo>
                    <a:lnTo>
                      <a:pt x="362551" y="94459"/>
                    </a:lnTo>
                    <a:close/>
                    <a:moveTo>
                      <a:pt x="306240" y="94459"/>
                    </a:moveTo>
                    <a:lnTo>
                      <a:pt x="306240" y="120931"/>
                    </a:lnTo>
                    <a:lnTo>
                      <a:pt x="331152" y="120931"/>
                    </a:lnTo>
                    <a:lnTo>
                      <a:pt x="331152" y="94459"/>
                    </a:lnTo>
                    <a:close/>
                    <a:moveTo>
                      <a:pt x="276139" y="94459"/>
                    </a:moveTo>
                    <a:lnTo>
                      <a:pt x="276139" y="120931"/>
                    </a:lnTo>
                    <a:lnTo>
                      <a:pt x="301051" y="120931"/>
                    </a:lnTo>
                    <a:lnTo>
                      <a:pt x="301051" y="94459"/>
                    </a:lnTo>
                    <a:close/>
                    <a:moveTo>
                      <a:pt x="122811" y="94459"/>
                    </a:moveTo>
                    <a:lnTo>
                      <a:pt x="122811" y="120931"/>
                    </a:lnTo>
                    <a:lnTo>
                      <a:pt x="147723" y="120931"/>
                    </a:lnTo>
                    <a:lnTo>
                      <a:pt x="147723" y="94459"/>
                    </a:lnTo>
                    <a:close/>
                    <a:moveTo>
                      <a:pt x="92710" y="94459"/>
                    </a:moveTo>
                    <a:lnTo>
                      <a:pt x="92710" y="120931"/>
                    </a:lnTo>
                    <a:lnTo>
                      <a:pt x="117622" y="120931"/>
                    </a:lnTo>
                    <a:lnTo>
                      <a:pt x="117622" y="94459"/>
                    </a:lnTo>
                    <a:close/>
                    <a:moveTo>
                      <a:pt x="61311" y="94459"/>
                    </a:moveTo>
                    <a:lnTo>
                      <a:pt x="61311" y="120931"/>
                    </a:lnTo>
                    <a:lnTo>
                      <a:pt x="86223" y="120931"/>
                    </a:lnTo>
                    <a:lnTo>
                      <a:pt x="86223" y="94459"/>
                    </a:lnTo>
                    <a:close/>
                    <a:moveTo>
                      <a:pt x="31209" y="94459"/>
                    </a:moveTo>
                    <a:lnTo>
                      <a:pt x="31209" y="120931"/>
                    </a:lnTo>
                    <a:lnTo>
                      <a:pt x="56121" y="120931"/>
                    </a:lnTo>
                    <a:lnTo>
                      <a:pt x="56121" y="94459"/>
                    </a:lnTo>
                    <a:close/>
                    <a:moveTo>
                      <a:pt x="245804" y="94458"/>
                    </a:moveTo>
                    <a:lnTo>
                      <a:pt x="245804" y="120930"/>
                    </a:lnTo>
                    <a:lnTo>
                      <a:pt x="270716" y="120930"/>
                    </a:lnTo>
                    <a:lnTo>
                      <a:pt x="270716" y="94458"/>
                    </a:lnTo>
                    <a:close/>
                    <a:moveTo>
                      <a:pt x="215702" y="94458"/>
                    </a:moveTo>
                    <a:lnTo>
                      <a:pt x="215702" y="120930"/>
                    </a:lnTo>
                    <a:lnTo>
                      <a:pt x="240614" y="120930"/>
                    </a:lnTo>
                    <a:lnTo>
                      <a:pt x="240614" y="94458"/>
                    </a:lnTo>
                    <a:close/>
                    <a:moveTo>
                      <a:pt x="184303" y="94458"/>
                    </a:moveTo>
                    <a:lnTo>
                      <a:pt x="184303" y="120930"/>
                    </a:lnTo>
                    <a:lnTo>
                      <a:pt x="209215" y="120930"/>
                    </a:lnTo>
                    <a:lnTo>
                      <a:pt x="209215" y="94458"/>
                    </a:lnTo>
                    <a:close/>
                    <a:moveTo>
                      <a:pt x="154202" y="94458"/>
                    </a:moveTo>
                    <a:lnTo>
                      <a:pt x="154202" y="120930"/>
                    </a:lnTo>
                    <a:lnTo>
                      <a:pt x="179114" y="120930"/>
                    </a:lnTo>
                    <a:lnTo>
                      <a:pt x="179114" y="94458"/>
                    </a:lnTo>
                    <a:close/>
                    <a:moveTo>
                      <a:pt x="367741" y="62473"/>
                    </a:moveTo>
                    <a:lnTo>
                      <a:pt x="367741" y="88945"/>
                    </a:lnTo>
                    <a:lnTo>
                      <a:pt x="392653" y="88945"/>
                    </a:lnTo>
                    <a:lnTo>
                      <a:pt x="392653" y="62473"/>
                    </a:lnTo>
                    <a:close/>
                    <a:moveTo>
                      <a:pt x="337639" y="62473"/>
                    </a:moveTo>
                    <a:lnTo>
                      <a:pt x="337639" y="88945"/>
                    </a:lnTo>
                    <a:lnTo>
                      <a:pt x="362551" y="88945"/>
                    </a:lnTo>
                    <a:lnTo>
                      <a:pt x="362551" y="62473"/>
                    </a:lnTo>
                    <a:close/>
                    <a:moveTo>
                      <a:pt x="306240" y="62473"/>
                    </a:moveTo>
                    <a:lnTo>
                      <a:pt x="306240" y="88945"/>
                    </a:lnTo>
                    <a:lnTo>
                      <a:pt x="331152" y="88945"/>
                    </a:lnTo>
                    <a:lnTo>
                      <a:pt x="331152" y="62473"/>
                    </a:lnTo>
                    <a:close/>
                    <a:moveTo>
                      <a:pt x="276139" y="62473"/>
                    </a:moveTo>
                    <a:lnTo>
                      <a:pt x="276139" y="88945"/>
                    </a:lnTo>
                    <a:lnTo>
                      <a:pt x="301051" y="88945"/>
                    </a:lnTo>
                    <a:lnTo>
                      <a:pt x="301051" y="62473"/>
                    </a:lnTo>
                    <a:close/>
                    <a:moveTo>
                      <a:pt x="245804" y="62473"/>
                    </a:moveTo>
                    <a:lnTo>
                      <a:pt x="245804" y="88945"/>
                    </a:lnTo>
                    <a:lnTo>
                      <a:pt x="270716" y="88945"/>
                    </a:lnTo>
                    <a:lnTo>
                      <a:pt x="270716" y="62473"/>
                    </a:lnTo>
                    <a:close/>
                    <a:moveTo>
                      <a:pt x="215702" y="62473"/>
                    </a:moveTo>
                    <a:lnTo>
                      <a:pt x="215702" y="88945"/>
                    </a:lnTo>
                    <a:lnTo>
                      <a:pt x="240614" y="88945"/>
                    </a:lnTo>
                    <a:lnTo>
                      <a:pt x="240614" y="62473"/>
                    </a:lnTo>
                    <a:close/>
                    <a:moveTo>
                      <a:pt x="184303" y="62473"/>
                    </a:moveTo>
                    <a:lnTo>
                      <a:pt x="184303" y="88945"/>
                    </a:lnTo>
                    <a:lnTo>
                      <a:pt x="209215" y="88945"/>
                    </a:lnTo>
                    <a:lnTo>
                      <a:pt x="209215" y="62473"/>
                    </a:lnTo>
                    <a:close/>
                    <a:moveTo>
                      <a:pt x="154202" y="62473"/>
                    </a:moveTo>
                    <a:lnTo>
                      <a:pt x="154202" y="88945"/>
                    </a:lnTo>
                    <a:lnTo>
                      <a:pt x="179114" y="88945"/>
                    </a:lnTo>
                    <a:lnTo>
                      <a:pt x="179114" y="62473"/>
                    </a:lnTo>
                    <a:close/>
                    <a:moveTo>
                      <a:pt x="122811" y="62473"/>
                    </a:moveTo>
                    <a:lnTo>
                      <a:pt x="122811" y="88945"/>
                    </a:lnTo>
                    <a:lnTo>
                      <a:pt x="147723" y="88945"/>
                    </a:lnTo>
                    <a:lnTo>
                      <a:pt x="147723" y="62473"/>
                    </a:lnTo>
                    <a:close/>
                    <a:moveTo>
                      <a:pt x="92710" y="62473"/>
                    </a:moveTo>
                    <a:lnTo>
                      <a:pt x="92710" y="88945"/>
                    </a:lnTo>
                    <a:lnTo>
                      <a:pt x="117622" y="88945"/>
                    </a:lnTo>
                    <a:lnTo>
                      <a:pt x="117622" y="62473"/>
                    </a:lnTo>
                    <a:close/>
                    <a:moveTo>
                      <a:pt x="61311" y="62473"/>
                    </a:moveTo>
                    <a:lnTo>
                      <a:pt x="61311" y="88945"/>
                    </a:lnTo>
                    <a:lnTo>
                      <a:pt x="86223" y="88945"/>
                    </a:lnTo>
                    <a:lnTo>
                      <a:pt x="86223" y="62473"/>
                    </a:lnTo>
                    <a:close/>
                    <a:moveTo>
                      <a:pt x="31209" y="62473"/>
                    </a:moveTo>
                    <a:lnTo>
                      <a:pt x="31209" y="88945"/>
                    </a:lnTo>
                    <a:lnTo>
                      <a:pt x="56121" y="88945"/>
                    </a:lnTo>
                    <a:lnTo>
                      <a:pt x="56121" y="62473"/>
                    </a:lnTo>
                    <a:close/>
                    <a:moveTo>
                      <a:pt x="367741" y="30488"/>
                    </a:moveTo>
                    <a:lnTo>
                      <a:pt x="367741" y="56960"/>
                    </a:lnTo>
                    <a:lnTo>
                      <a:pt x="392653" y="56960"/>
                    </a:lnTo>
                    <a:lnTo>
                      <a:pt x="392653" y="30488"/>
                    </a:lnTo>
                    <a:close/>
                    <a:moveTo>
                      <a:pt x="337639" y="30488"/>
                    </a:moveTo>
                    <a:lnTo>
                      <a:pt x="337639" y="56960"/>
                    </a:lnTo>
                    <a:lnTo>
                      <a:pt x="362551" y="56960"/>
                    </a:lnTo>
                    <a:lnTo>
                      <a:pt x="362551" y="30488"/>
                    </a:lnTo>
                    <a:close/>
                    <a:moveTo>
                      <a:pt x="306240" y="30488"/>
                    </a:moveTo>
                    <a:lnTo>
                      <a:pt x="306240" y="56960"/>
                    </a:lnTo>
                    <a:lnTo>
                      <a:pt x="331152" y="56960"/>
                    </a:lnTo>
                    <a:lnTo>
                      <a:pt x="331152" y="30488"/>
                    </a:lnTo>
                    <a:close/>
                    <a:moveTo>
                      <a:pt x="276139" y="30488"/>
                    </a:moveTo>
                    <a:lnTo>
                      <a:pt x="276139" y="56960"/>
                    </a:lnTo>
                    <a:lnTo>
                      <a:pt x="301051" y="56960"/>
                    </a:lnTo>
                    <a:lnTo>
                      <a:pt x="301051" y="30488"/>
                    </a:lnTo>
                    <a:close/>
                    <a:moveTo>
                      <a:pt x="122811" y="30488"/>
                    </a:moveTo>
                    <a:lnTo>
                      <a:pt x="122811" y="56960"/>
                    </a:lnTo>
                    <a:lnTo>
                      <a:pt x="147723" y="56960"/>
                    </a:lnTo>
                    <a:lnTo>
                      <a:pt x="147723" y="30488"/>
                    </a:lnTo>
                    <a:close/>
                    <a:moveTo>
                      <a:pt x="92710" y="30488"/>
                    </a:moveTo>
                    <a:lnTo>
                      <a:pt x="92710" y="56960"/>
                    </a:lnTo>
                    <a:lnTo>
                      <a:pt x="117622" y="56960"/>
                    </a:lnTo>
                    <a:lnTo>
                      <a:pt x="117622" y="30488"/>
                    </a:lnTo>
                    <a:close/>
                    <a:moveTo>
                      <a:pt x="61311" y="30488"/>
                    </a:moveTo>
                    <a:lnTo>
                      <a:pt x="61311" y="56960"/>
                    </a:lnTo>
                    <a:lnTo>
                      <a:pt x="86223" y="56960"/>
                    </a:lnTo>
                    <a:lnTo>
                      <a:pt x="86223" y="30488"/>
                    </a:lnTo>
                    <a:close/>
                    <a:moveTo>
                      <a:pt x="31209" y="30488"/>
                    </a:moveTo>
                    <a:lnTo>
                      <a:pt x="31209" y="56960"/>
                    </a:lnTo>
                    <a:lnTo>
                      <a:pt x="56121" y="56960"/>
                    </a:lnTo>
                    <a:lnTo>
                      <a:pt x="56121" y="30488"/>
                    </a:lnTo>
                    <a:close/>
                    <a:moveTo>
                      <a:pt x="245804" y="30487"/>
                    </a:moveTo>
                    <a:lnTo>
                      <a:pt x="245804" y="56959"/>
                    </a:lnTo>
                    <a:lnTo>
                      <a:pt x="270716" y="56959"/>
                    </a:lnTo>
                    <a:lnTo>
                      <a:pt x="270716" y="30487"/>
                    </a:lnTo>
                    <a:close/>
                    <a:moveTo>
                      <a:pt x="215702" y="30487"/>
                    </a:moveTo>
                    <a:lnTo>
                      <a:pt x="215702" y="56959"/>
                    </a:lnTo>
                    <a:lnTo>
                      <a:pt x="240614" y="56959"/>
                    </a:lnTo>
                    <a:lnTo>
                      <a:pt x="240614" y="30487"/>
                    </a:lnTo>
                    <a:close/>
                    <a:moveTo>
                      <a:pt x="184303" y="30487"/>
                    </a:moveTo>
                    <a:lnTo>
                      <a:pt x="184303" y="56959"/>
                    </a:lnTo>
                    <a:lnTo>
                      <a:pt x="209215" y="56959"/>
                    </a:lnTo>
                    <a:lnTo>
                      <a:pt x="209215" y="30487"/>
                    </a:lnTo>
                    <a:close/>
                    <a:moveTo>
                      <a:pt x="154202" y="30487"/>
                    </a:moveTo>
                    <a:lnTo>
                      <a:pt x="154202" y="56959"/>
                    </a:lnTo>
                    <a:lnTo>
                      <a:pt x="179114" y="56959"/>
                    </a:lnTo>
                    <a:lnTo>
                      <a:pt x="179114" y="30487"/>
                    </a:lnTo>
                    <a:close/>
                    <a:moveTo>
                      <a:pt x="0" y="0"/>
                    </a:moveTo>
                    <a:lnTo>
                      <a:pt x="423863" y="0"/>
                    </a:lnTo>
                    <a:lnTo>
                      <a:pt x="423863" y="197644"/>
                    </a:lnTo>
                    <a:lnTo>
                      <a:pt x="0" y="19764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sp>
            <p:nvSpPr>
              <p:cNvPr id="10" name="Rounded Rectangle 9"/>
              <p:cNvSpPr/>
              <p:nvPr/>
            </p:nvSpPr>
            <p:spPr bwMode="auto">
              <a:xfrm>
                <a:off x="1362009" y="2461991"/>
                <a:ext cx="85791" cy="139633"/>
              </a:xfrm>
              <a:prstGeom prst="round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3256" tIns="46628" rIns="93256" bIns="46628" numCol="1" rtlCol="0" anchor="ctr" anchorCtr="0" compatLnSpc="1">
                <a:prstTxWarp prst="textNoShape">
                  <a:avLst/>
                </a:prstTxWarp>
              </a:bodyPr>
              <a:lstStyle/>
              <a:p>
                <a:pPr algn="ctr" defTabSz="932290" fontAlgn="base">
                  <a:spcBef>
                    <a:spcPct val="0"/>
                  </a:spcBef>
                  <a:spcAft>
                    <a:spcPct val="0"/>
                  </a:spcAft>
                </a:pPr>
                <a:endParaRPr lang="en-US" sz="2244" dirty="0">
                  <a:gradFill>
                    <a:gsLst>
                      <a:gs pos="0">
                        <a:srgbClr val="FFFFFF"/>
                      </a:gs>
                      <a:gs pos="100000">
                        <a:srgbClr val="FFFFFF"/>
                      </a:gs>
                    </a:gsLst>
                    <a:lin ang="5400000" scaled="0"/>
                  </a:gradFill>
                </a:endParaRPr>
              </a:p>
            </p:txBody>
          </p:sp>
        </p:grpSp>
      </p:grpSp>
    </p:spTree>
    <p:extLst>
      <p:ext uri="{BB962C8B-B14F-4D97-AF65-F5344CB8AC3E}">
        <p14:creationId xmlns:p14="http://schemas.microsoft.com/office/powerpoint/2010/main" val="3277384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2032927-F45E-47A6-A8E8-34FA9D488C2C}"/>
              </a:ext>
            </a:extLst>
          </p:cNvPr>
          <p:cNvSpPr>
            <a:spLocks noGrp="1"/>
          </p:cNvSpPr>
          <p:nvPr>
            <p:ph type="title"/>
          </p:nvPr>
        </p:nvSpPr>
        <p:spPr/>
        <p:txBody>
          <a:bodyPr/>
          <a:lstStyle/>
          <a:p>
            <a:r>
              <a:rPr lang="en-US" dirty="0"/>
              <a:t>Cloud Service Topology</a:t>
            </a:r>
          </a:p>
        </p:txBody>
      </p:sp>
      <p:cxnSp>
        <p:nvCxnSpPr>
          <p:cNvPr id="4" name="Straight Connector 3">
            <a:extLst>
              <a:ext uri="{FF2B5EF4-FFF2-40B4-BE49-F238E27FC236}">
                <a16:creationId xmlns:a16="http://schemas.microsoft.com/office/drawing/2014/main" id="{A48504C1-224F-4F5D-8C6B-80FD4E49396F}"/>
              </a:ext>
            </a:extLst>
          </p:cNvPr>
          <p:cNvCxnSpPr/>
          <p:nvPr/>
        </p:nvCxnSpPr>
        <p:spPr>
          <a:xfrm>
            <a:off x="7165039" y="1966999"/>
            <a:ext cx="0" cy="670629"/>
          </a:xfrm>
          <a:prstGeom prst="line">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5" name="Rectangle 4">
            <a:extLst>
              <a:ext uri="{FF2B5EF4-FFF2-40B4-BE49-F238E27FC236}">
                <a16:creationId xmlns:a16="http://schemas.microsoft.com/office/drawing/2014/main" id="{6D6CCB44-F203-4542-812C-4B5A4A41481B}"/>
              </a:ext>
            </a:extLst>
          </p:cNvPr>
          <p:cNvSpPr/>
          <p:nvPr/>
        </p:nvSpPr>
        <p:spPr bwMode="auto">
          <a:xfrm>
            <a:off x="3992789" y="2709047"/>
            <a:ext cx="6562271" cy="3667760"/>
          </a:xfrm>
          <a:prstGeom prst="rect">
            <a:avLst/>
          </a:prstGeom>
          <a:noFill/>
          <a:ln w="254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a:extLst>
              <a:ext uri="{FF2B5EF4-FFF2-40B4-BE49-F238E27FC236}">
                <a16:creationId xmlns:a16="http://schemas.microsoft.com/office/drawing/2014/main" id="{53FAA3AD-55B9-4C3F-9667-51E0DB94F0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38118" y="2414914"/>
            <a:ext cx="1238505" cy="1238505"/>
          </a:xfrm>
          <a:prstGeom prst="rect">
            <a:avLst/>
          </a:prstGeom>
        </p:spPr>
      </p:pic>
      <p:pic>
        <p:nvPicPr>
          <p:cNvPr id="7" name="Picture 6">
            <a:extLst>
              <a:ext uri="{FF2B5EF4-FFF2-40B4-BE49-F238E27FC236}">
                <a16:creationId xmlns:a16="http://schemas.microsoft.com/office/drawing/2014/main" id="{015CEF25-D53B-4C6F-9F6D-BD597428DDB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4412" y="3818517"/>
            <a:ext cx="1456945" cy="1456945"/>
          </a:xfrm>
          <a:prstGeom prst="rect">
            <a:avLst/>
          </a:prstGeom>
        </p:spPr>
      </p:pic>
      <p:pic>
        <p:nvPicPr>
          <p:cNvPr id="8" name="Picture 7">
            <a:extLst>
              <a:ext uri="{FF2B5EF4-FFF2-40B4-BE49-F238E27FC236}">
                <a16:creationId xmlns:a16="http://schemas.microsoft.com/office/drawing/2014/main" id="{56EAEF25-6628-41EF-8613-77208B9AC6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591451" y="3826643"/>
            <a:ext cx="1448819" cy="1448819"/>
          </a:xfrm>
          <a:prstGeom prst="rect">
            <a:avLst/>
          </a:prstGeom>
        </p:spPr>
      </p:pic>
      <p:pic>
        <p:nvPicPr>
          <p:cNvPr id="9" name="Picture 8">
            <a:extLst>
              <a:ext uri="{FF2B5EF4-FFF2-40B4-BE49-F238E27FC236}">
                <a16:creationId xmlns:a16="http://schemas.microsoft.com/office/drawing/2014/main" id="{BFB7829A-2439-449B-8887-95FB21B593C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2980" y="4654541"/>
            <a:ext cx="1030512" cy="1030512"/>
          </a:xfrm>
          <a:prstGeom prst="rect">
            <a:avLst/>
          </a:prstGeom>
        </p:spPr>
      </p:pic>
      <p:pic>
        <p:nvPicPr>
          <p:cNvPr id="10" name="Picture 9">
            <a:extLst>
              <a:ext uri="{FF2B5EF4-FFF2-40B4-BE49-F238E27FC236}">
                <a16:creationId xmlns:a16="http://schemas.microsoft.com/office/drawing/2014/main" id="{6019E1C1-60EF-4692-BFDA-E9DF72F4D6D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18764" y="4702978"/>
            <a:ext cx="904240" cy="904240"/>
          </a:xfrm>
          <a:prstGeom prst="rect">
            <a:avLst/>
          </a:prstGeom>
        </p:spPr>
      </p:pic>
      <p:sp>
        <p:nvSpPr>
          <p:cNvPr id="11" name="TextBox 10">
            <a:extLst>
              <a:ext uri="{FF2B5EF4-FFF2-40B4-BE49-F238E27FC236}">
                <a16:creationId xmlns:a16="http://schemas.microsoft.com/office/drawing/2014/main" id="{6CA2ADA0-1A60-4AF9-BBA3-41F9106D2DA0}"/>
              </a:ext>
            </a:extLst>
          </p:cNvPr>
          <p:cNvSpPr txBox="1"/>
          <p:nvPr/>
        </p:nvSpPr>
        <p:spPr>
          <a:xfrm>
            <a:off x="6549528" y="3553217"/>
            <a:ext cx="1389419" cy="249299"/>
          </a:xfrm>
          <a:prstGeom prst="rect">
            <a:avLst/>
          </a:prstGeom>
          <a:noFill/>
        </p:spPr>
        <p:txBody>
          <a:bodyPr wrap="non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Cloud Service</a:t>
            </a:r>
          </a:p>
        </p:txBody>
      </p:sp>
      <p:sp>
        <p:nvSpPr>
          <p:cNvPr id="12" name="TextBox 11">
            <a:extLst>
              <a:ext uri="{FF2B5EF4-FFF2-40B4-BE49-F238E27FC236}">
                <a16:creationId xmlns:a16="http://schemas.microsoft.com/office/drawing/2014/main" id="{C98EFC74-8086-4567-9D31-AB09BBFB39B0}"/>
              </a:ext>
            </a:extLst>
          </p:cNvPr>
          <p:cNvSpPr txBox="1"/>
          <p:nvPr/>
        </p:nvSpPr>
        <p:spPr>
          <a:xfrm>
            <a:off x="4568335" y="5202074"/>
            <a:ext cx="1069845" cy="249299"/>
          </a:xfrm>
          <a:prstGeom prst="rect">
            <a:avLst/>
          </a:prstGeom>
          <a:noFill/>
        </p:spPr>
        <p:txBody>
          <a:bodyPr wrap="non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Web Roles</a:t>
            </a:r>
          </a:p>
        </p:txBody>
      </p:sp>
      <p:sp>
        <p:nvSpPr>
          <p:cNvPr id="13" name="TextBox 12">
            <a:extLst>
              <a:ext uri="{FF2B5EF4-FFF2-40B4-BE49-F238E27FC236}">
                <a16:creationId xmlns:a16="http://schemas.microsoft.com/office/drawing/2014/main" id="{3D510291-DF8F-455F-AD89-02A98E9A27B4}"/>
              </a:ext>
            </a:extLst>
          </p:cNvPr>
          <p:cNvSpPr txBox="1"/>
          <p:nvPr/>
        </p:nvSpPr>
        <p:spPr>
          <a:xfrm>
            <a:off x="8704991" y="5202074"/>
            <a:ext cx="1339341" cy="249299"/>
          </a:xfrm>
          <a:prstGeom prst="rect">
            <a:avLst/>
          </a:prstGeom>
          <a:noFill/>
        </p:spPr>
        <p:txBody>
          <a:bodyPr wrap="non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Worker Roles</a:t>
            </a:r>
          </a:p>
        </p:txBody>
      </p:sp>
      <p:sp>
        <p:nvSpPr>
          <p:cNvPr id="14" name="TextBox 13">
            <a:extLst>
              <a:ext uri="{FF2B5EF4-FFF2-40B4-BE49-F238E27FC236}">
                <a16:creationId xmlns:a16="http://schemas.microsoft.com/office/drawing/2014/main" id="{AB247280-2333-4B19-8BA0-6131B5F35D9F}"/>
              </a:ext>
            </a:extLst>
          </p:cNvPr>
          <p:cNvSpPr txBox="1"/>
          <p:nvPr/>
        </p:nvSpPr>
        <p:spPr>
          <a:xfrm>
            <a:off x="6257712" y="5651542"/>
            <a:ext cx="781048" cy="249299"/>
          </a:xfrm>
          <a:prstGeom prst="rect">
            <a:avLst/>
          </a:prstGeom>
          <a:noFill/>
        </p:spPr>
        <p:txBody>
          <a:bodyPr wrap="non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Storage</a:t>
            </a:r>
          </a:p>
        </p:txBody>
      </p:sp>
      <p:sp>
        <p:nvSpPr>
          <p:cNvPr id="15" name="TextBox 14">
            <a:extLst>
              <a:ext uri="{FF2B5EF4-FFF2-40B4-BE49-F238E27FC236}">
                <a16:creationId xmlns:a16="http://schemas.microsoft.com/office/drawing/2014/main" id="{4FBD8D22-292A-437F-A1C6-5CD0292E7F86}"/>
              </a:ext>
            </a:extLst>
          </p:cNvPr>
          <p:cNvSpPr txBox="1"/>
          <p:nvPr/>
        </p:nvSpPr>
        <p:spPr>
          <a:xfrm>
            <a:off x="7480245" y="5624840"/>
            <a:ext cx="942759" cy="249299"/>
          </a:xfrm>
          <a:prstGeom prst="rect">
            <a:avLst/>
          </a:prstGeom>
          <a:noFill/>
        </p:spPr>
        <p:txBody>
          <a:bodyPr wrap="non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Database</a:t>
            </a:r>
          </a:p>
        </p:txBody>
      </p:sp>
      <p:pic>
        <p:nvPicPr>
          <p:cNvPr id="16" name="Picture 15">
            <a:extLst>
              <a:ext uri="{FF2B5EF4-FFF2-40B4-BE49-F238E27FC236}">
                <a16:creationId xmlns:a16="http://schemas.microsoft.com/office/drawing/2014/main" id="{39C7CF65-A44D-4680-AAAE-82E6177981C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1731" y="4152782"/>
            <a:ext cx="780290" cy="780290"/>
          </a:xfrm>
          <a:prstGeom prst="rect">
            <a:avLst/>
          </a:prstGeom>
        </p:spPr>
      </p:pic>
      <p:pic>
        <p:nvPicPr>
          <p:cNvPr id="17" name="Picture 16">
            <a:extLst>
              <a:ext uri="{FF2B5EF4-FFF2-40B4-BE49-F238E27FC236}">
                <a16:creationId xmlns:a16="http://schemas.microsoft.com/office/drawing/2014/main" id="{0E93C864-B225-4F80-86DA-1604A667F98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12620" y="1493141"/>
            <a:ext cx="473858" cy="473858"/>
          </a:xfrm>
          <a:prstGeom prst="rect">
            <a:avLst/>
          </a:prstGeom>
        </p:spPr>
      </p:pic>
      <p:sp>
        <p:nvSpPr>
          <p:cNvPr id="18" name="TextBox 17">
            <a:extLst>
              <a:ext uri="{FF2B5EF4-FFF2-40B4-BE49-F238E27FC236}">
                <a16:creationId xmlns:a16="http://schemas.microsoft.com/office/drawing/2014/main" id="{46502910-3573-46B5-B662-9739A0F14965}"/>
              </a:ext>
            </a:extLst>
          </p:cNvPr>
          <p:cNvSpPr txBox="1"/>
          <p:nvPr/>
        </p:nvSpPr>
        <p:spPr>
          <a:xfrm>
            <a:off x="6728982" y="1241181"/>
            <a:ext cx="902491" cy="249299"/>
          </a:xfrm>
          <a:prstGeom prst="rect">
            <a:avLst/>
          </a:prstGeom>
          <a:noFill/>
        </p:spPr>
        <p:txBody>
          <a:bodyPr wrap="none" lIns="0" tIns="0" rIns="0" bIns="0" rtlCol="0">
            <a:spAutoFit/>
          </a:bodyPr>
          <a:lstStyle/>
          <a:p>
            <a:pPr algn="ct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End User</a:t>
            </a:r>
          </a:p>
        </p:txBody>
      </p:sp>
      <p:sp>
        <p:nvSpPr>
          <p:cNvPr id="19" name="TextBox 18">
            <a:extLst>
              <a:ext uri="{FF2B5EF4-FFF2-40B4-BE49-F238E27FC236}">
                <a16:creationId xmlns:a16="http://schemas.microsoft.com/office/drawing/2014/main" id="{6E337C37-79A5-4852-B55C-331B3F6FF317}"/>
              </a:ext>
            </a:extLst>
          </p:cNvPr>
          <p:cNvSpPr txBox="1"/>
          <p:nvPr/>
        </p:nvSpPr>
        <p:spPr>
          <a:xfrm>
            <a:off x="1301901" y="5026163"/>
            <a:ext cx="1459951" cy="249299"/>
          </a:xfrm>
          <a:prstGeom prst="rect">
            <a:avLst/>
          </a:prstGeom>
          <a:noFill/>
        </p:spPr>
        <p:txBody>
          <a:bodyPr wrap="none" lIns="0" tIns="0" rIns="0" bIns="0" rtlCol="0">
            <a:spAutoFit/>
          </a:bodyPr>
          <a:lstStyle/>
          <a:p>
            <a:pPr algn="ct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Service Admin</a:t>
            </a:r>
          </a:p>
        </p:txBody>
      </p:sp>
      <p:cxnSp>
        <p:nvCxnSpPr>
          <p:cNvPr id="20" name="Straight Connector 19">
            <a:extLst>
              <a:ext uri="{FF2B5EF4-FFF2-40B4-BE49-F238E27FC236}">
                <a16:creationId xmlns:a16="http://schemas.microsoft.com/office/drawing/2014/main" id="{1A639AD6-64EC-4213-B4EB-1A35E56CBB9A}"/>
              </a:ext>
            </a:extLst>
          </p:cNvPr>
          <p:cNvCxnSpPr>
            <a:stCxn id="5" idx="1"/>
            <a:endCxn id="16" idx="3"/>
          </p:cNvCxnSpPr>
          <p:nvPr/>
        </p:nvCxnSpPr>
        <p:spPr>
          <a:xfrm flipH="1">
            <a:off x="2422021" y="4542927"/>
            <a:ext cx="1570768" cy="0"/>
          </a:xfrm>
          <a:prstGeom prst="line">
            <a:avLst/>
          </a:prstGeom>
          <a:noFill/>
          <a:ln w="6350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21" name="Straight Arrow Connector 20">
            <a:extLst>
              <a:ext uri="{FF2B5EF4-FFF2-40B4-BE49-F238E27FC236}">
                <a16:creationId xmlns:a16="http://schemas.microsoft.com/office/drawing/2014/main" id="{E002558E-B6E8-4917-BF63-327F9AB24696}"/>
              </a:ext>
            </a:extLst>
          </p:cNvPr>
          <p:cNvCxnSpPr>
            <a:stCxn id="7" idx="3"/>
            <a:endCxn id="8" idx="1"/>
          </p:cNvCxnSpPr>
          <p:nvPr/>
        </p:nvCxnSpPr>
        <p:spPr>
          <a:xfrm>
            <a:off x="5791357" y="4546990"/>
            <a:ext cx="2800094" cy="4063"/>
          </a:xfrm>
          <a:prstGeom prst="straightConnector1">
            <a:avLst/>
          </a:prstGeom>
          <a:ln w="254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EF443CA0-6BC2-4FB8-A36F-53A2E5B6164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6912620" y="3859542"/>
            <a:ext cx="679396" cy="679396"/>
          </a:xfrm>
          <a:prstGeom prst="rect">
            <a:avLst/>
          </a:prstGeom>
        </p:spPr>
      </p:pic>
    </p:spTree>
    <p:extLst>
      <p:ext uri="{BB962C8B-B14F-4D97-AF65-F5344CB8AC3E}">
        <p14:creationId xmlns:p14="http://schemas.microsoft.com/office/powerpoint/2010/main" val="3472849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9"/>
                                        </p:tgtEl>
                                      </p:cBhvr>
                                    </p:animEffect>
                                    <p:animScale>
                                      <p:cBhvr>
                                        <p:cTn id="10"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75270D-CC65-4AF9-A99D-0F150B0B7645}"/>
              </a:ext>
            </a:extLst>
          </p:cNvPr>
          <p:cNvSpPr>
            <a:spLocks noGrp="1"/>
          </p:cNvSpPr>
          <p:nvPr>
            <p:ph type="body" sz="quarter" idx="15"/>
          </p:nvPr>
        </p:nvSpPr>
        <p:spPr/>
        <p:txBody>
          <a:bodyPr/>
          <a:lstStyle/>
          <a:p>
            <a:r>
              <a:rPr lang="en-US" dirty="0"/>
              <a:t>Introduction to PaaS</a:t>
            </a:r>
          </a:p>
        </p:txBody>
      </p:sp>
      <p:sp>
        <p:nvSpPr>
          <p:cNvPr id="3" name="Text Placeholder 2">
            <a:extLst>
              <a:ext uri="{FF2B5EF4-FFF2-40B4-BE49-F238E27FC236}">
                <a16:creationId xmlns:a16="http://schemas.microsoft.com/office/drawing/2014/main" id="{786D078D-AF9A-4C81-837C-D988C0988F55}"/>
              </a:ext>
            </a:extLst>
          </p:cNvPr>
          <p:cNvSpPr>
            <a:spLocks noGrp="1"/>
          </p:cNvSpPr>
          <p:nvPr>
            <p:ph type="body" sz="quarter" idx="16"/>
          </p:nvPr>
        </p:nvSpPr>
        <p:spPr>
          <a:xfrm>
            <a:off x="461111" y="3139451"/>
            <a:ext cx="5748583" cy="917291"/>
          </a:xfrm>
        </p:spPr>
        <p:txBody>
          <a:bodyPr/>
          <a:lstStyle/>
          <a:p>
            <a:r>
              <a:rPr lang="en-US" dirty="0"/>
              <a:t>Introduction to Azure Storage and Data Services</a:t>
            </a:r>
          </a:p>
        </p:txBody>
      </p:sp>
    </p:spTree>
    <p:extLst>
      <p:ext uri="{BB962C8B-B14F-4D97-AF65-F5344CB8AC3E}">
        <p14:creationId xmlns:p14="http://schemas.microsoft.com/office/powerpoint/2010/main" val="1144223334"/>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249F14-F7AF-417F-A4F5-B9BA18E78BFD}"/>
              </a:ext>
            </a:extLst>
          </p:cNvPr>
          <p:cNvSpPr>
            <a:spLocks noGrp="1"/>
          </p:cNvSpPr>
          <p:nvPr>
            <p:ph type="body" sz="quarter" idx="11"/>
          </p:nvPr>
        </p:nvSpPr>
        <p:spPr/>
        <p:txBody>
          <a:bodyPr/>
          <a:lstStyle/>
          <a:p>
            <a:r>
              <a:rPr lang="en-US" b="1" dirty="0"/>
              <a:t>Container</a:t>
            </a:r>
            <a:r>
              <a:rPr lang="en-US" dirty="0"/>
              <a:t> for storage services</a:t>
            </a:r>
          </a:p>
          <a:p>
            <a:r>
              <a:rPr lang="en-US" b="1" dirty="0"/>
              <a:t>Namespace</a:t>
            </a:r>
            <a:r>
              <a:rPr lang="en-US" dirty="0"/>
              <a:t> for storage services</a:t>
            </a:r>
          </a:p>
          <a:p>
            <a:r>
              <a:rPr lang="en-US" b="1" dirty="0"/>
              <a:t>Region</a:t>
            </a:r>
            <a:r>
              <a:rPr lang="en-US" dirty="0"/>
              <a:t> bound</a:t>
            </a:r>
          </a:p>
          <a:p>
            <a:r>
              <a:rPr lang="en-US" b="1" dirty="0"/>
              <a:t>Durability and high availability boundary</a:t>
            </a:r>
          </a:p>
          <a:p>
            <a:pPr lvl="1"/>
            <a:r>
              <a:rPr lang="en-US" sz="2000" dirty="0"/>
              <a:t>Locally-, geo-, or read-access geo-redundant storage</a:t>
            </a:r>
          </a:p>
          <a:p>
            <a:r>
              <a:rPr lang="en-US" b="1" dirty="0"/>
              <a:t>Security</a:t>
            </a:r>
            <a:r>
              <a:rPr lang="en-US" dirty="0"/>
              <a:t> boundary</a:t>
            </a:r>
          </a:p>
          <a:p>
            <a:r>
              <a:rPr lang="en-US" b="1" dirty="0"/>
              <a:t>Access</a:t>
            </a:r>
            <a:r>
              <a:rPr lang="en-US" dirty="0"/>
              <a:t> boundary</a:t>
            </a:r>
          </a:p>
          <a:p>
            <a:endParaRPr lang="en-US" dirty="0"/>
          </a:p>
        </p:txBody>
      </p:sp>
      <p:sp>
        <p:nvSpPr>
          <p:cNvPr id="7" name="Text Placeholder 6">
            <a:extLst>
              <a:ext uri="{FF2B5EF4-FFF2-40B4-BE49-F238E27FC236}">
                <a16:creationId xmlns:a16="http://schemas.microsoft.com/office/drawing/2014/main" id="{F192C514-D799-4F8E-96C7-454932DE2803}"/>
              </a:ext>
            </a:extLst>
          </p:cNvPr>
          <p:cNvSpPr>
            <a:spLocks noGrp="1"/>
          </p:cNvSpPr>
          <p:nvPr>
            <p:ph type="body" sz="quarter" idx="10"/>
          </p:nvPr>
        </p:nvSpPr>
        <p:spPr/>
        <p:txBody>
          <a:bodyPr/>
          <a:lstStyle/>
          <a:p>
            <a:r>
              <a:rPr lang="en-US" dirty="0"/>
              <a:t>Storage Accounts</a:t>
            </a:r>
          </a:p>
        </p:txBody>
      </p:sp>
      <p:sp>
        <p:nvSpPr>
          <p:cNvPr id="4" name="Title 3">
            <a:extLst>
              <a:ext uri="{FF2B5EF4-FFF2-40B4-BE49-F238E27FC236}">
                <a16:creationId xmlns:a16="http://schemas.microsoft.com/office/drawing/2014/main" id="{CB5814C2-8E92-4053-8CCC-1F68E83C9C19}"/>
              </a:ext>
            </a:extLst>
          </p:cNvPr>
          <p:cNvSpPr>
            <a:spLocks noGrp="1"/>
          </p:cNvSpPr>
          <p:nvPr>
            <p:ph type="title"/>
          </p:nvPr>
        </p:nvSpPr>
        <p:spPr/>
        <p:txBody>
          <a:bodyPr/>
          <a:lstStyle/>
          <a:p>
            <a:r>
              <a:rPr lang="en-US" dirty="0"/>
              <a:t>Azure Storage</a:t>
            </a:r>
          </a:p>
        </p:txBody>
      </p:sp>
      <p:pic>
        <p:nvPicPr>
          <p:cNvPr id="8" name="Picture 7">
            <a:extLst>
              <a:ext uri="{FF2B5EF4-FFF2-40B4-BE49-F238E27FC236}">
                <a16:creationId xmlns:a16="http://schemas.microsoft.com/office/drawing/2014/main" id="{01E77BFF-1767-45D5-89CB-C02C8CEDD3ED}"/>
              </a:ext>
            </a:extLst>
          </p:cNvPr>
          <p:cNvPicPr>
            <a:picLocks noChangeAspect="1"/>
          </p:cNvPicPr>
          <p:nvPr/>
        </p:nvPicPr>
        <p:blipFill>
          <a:blip r:embed="rId3"/>
          <a:stretch>
            <a:fillRect/>
          </a:stretch>
        </p:blipFill>
        <p:spPr>
          <a:xfrm>
            <a:off x="8680374" y="1437136"/>
            <a:ext cx="3139294" cy="2648021"/>
          </a:xfrm>
          <a:prstGeom prst="rect">
            <a:avLst/>
          </a:prstGeom>
        </p:spPr>
      </p:pic>
      <p:pic>
        <p:nvPicPr>
          <p:cNvPr id="10" name="Picture 9">
            <a:extLst>
              <a:ext uri="{FF2B5EF4-FFF2-40B4-BE49-F238E27FC236}">
                <a16:creationId xmlns:a16="http://schemas.microsoft.com/office/drawing/2014/main" id="{D9DB8F4C-5168-4767-A4E2-3766C0A502E5}"/>
              </a:ext>
            </a:extLst>
          </p:cNvPr>
          <p:cNvPicPr>
            <a:picLocks noChangeAspect="1"/>
          </p:cNvPicPr>
          <p:nvPr/>
        </p:nvPicPr>
        <p:blipFill>
          <a:blip r:embed="rId4"/>
          <a:stretch>
            <a:fillRect/>
          </a:stretch>
        </p:blipFill>
        <p:spPr>
          <a:xfrm>
            <a:off x="9019162" y="4689847"/>
            <a:ext cx="780290" cy="780290"/>
          </a:xfrm>
          <a:prstGeom prst="rect">
            <a:avLst/>
          </a:prstGeom>
        </p:spPr>
      </p:pic>
      <p:pic>
        <p:nvPicPr>
          <p:cNvPr id="12" name="Picture 11">
            <a:extLst>
              <a:ext uri="{FF2B5EF4-FFF2-40B4-BE49-F238E27FC236}">
                <a16:creationId xmlns:a16="http://schemas.microsoft.com/office/drawing/2014/main" id="{941FC7E5-4902-4803-B6BC-477A6C9BAD79}"/>
              </a:ext>
            </a:extLst>
          </p:cNvPr>
          <p:cNvPicPr>
            <a:picLocks noChangeAspect="1"/>
          </p:cNvPicPr>
          <p:nvPr/>
        </p:nvPicPr>
        <p:blipFill>
          <a:blip r:embed="rId5"/>
          <a:stretch>
            <a:fillRect/>
          </a:stretch>
        </p:blipFill>
        <p:spPr>
          <a:xfrm>
            <a:off x="10255438" y="4689847"/>
            <a:ext cx="780290" cy="780290"/>
          </a:xfrm>
          <a:prstGeom prst="rect">
            <a:avLst/>
          </a:prstGeom>
        </p:spPr>
      </p:pic>
      <p:pic>
        <p:nvPicPr>
          <p:cNvPr id="16" name="Picture 15">
            <a:extLst>
              <a:ext uri="{FF2B5EF4-FFF2-40B4-BE49-F238E27FC236}">
                <a16:creationId xmlns:a16="http://schemas.microsoft.com/office/drawing/2014/main" id="{338606AB-8A9A-425E-9777-82B17C0E2387}"/>
              </a:ext>
            </a:extLst>
          </p:cNvPr>
          <p:cNvPicPr>
            <a:picLocks noChangeAspect="1"/>
          </p:cNvPicPr>
          <p:nvPr/>
        </p:nvPicPr>
        <p:blipFill>
          <a:blip r:embed="rId6"/>
          <a:stretch>
            <a:fillRect/>
          </a:stretch>
        </p:blipFill>
        <p:spPr>
          <a:xfrm>
            <a:off x="9637300" y="5079992"/>
            <a:ext cx="780290" cy="780290"/>
          </a:xfrm>
          <a:prstGeom prst="rect">
            <a:avLst/>
          </a:prstGeom>
        </p:spPr>
      </p:pic>
      <p:pic>
        <p:nvPicPr>
          <p:cNvPr id="17" name="Picture 16">
            <a:extLst>
              <a:ext uri="{FF2B5EF4-FFF2-40B4-BE49-F238E27FC236}">
                <a16:creationId xmlns:a16="http://schemas.microsoft.com/office/drawing/2014/main" id="{4A22A057-94C1-4485-8097-6E9ECB55E0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876481" y="5063339"/>
            <a:ext cx="767906" cy="767906"/>
          </a:xfrm>
          <a:prstGeom prst="rect">
            <a:avLst/>
          </a:prstGeom>
        </p:spPr>
      </p:pic>
    </p:spTree>
    <p:extLst>
      <p:ext uri="{BB962C8B-B14F-4D97-AF65-F5344CB8AC3E}">
        <p14:creationId xmlns:p14="http://schemas.microsoft.com/office/powerpoint/2010/main" val="58037609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D3663FE4-7E44-4150-8E9D-96C69B8A3CE6}"/>
              </a:ext>
            </a:extLst>
          </p:cNvPr>
          <p:cNvSpPr>
            <a:spLocks noGrp="1"/>
          </p:cNvSpPr>
          <p:nvPr>
            <p:ph type="body" sz="quarter" idx="10"/>
          </p:nvPr>
        </p:nvSpPr>
        <p:spPr/>
        <p:txBody>
          <a:bodyPr/>
          <a:lstStyle/>
          <a:p>
            <a:endParaRPr lang="en-US" dirty="0"/>
          </a:p>
        </p:txBody>
      </p:sp>
      <p:sp>
        <p:nvSpPr>
          <p:cNvPr id="4" name="Title 3">
            <a:extLst>
              <a:ext uri="{FF2B5EF4-FFF2-40B4-BE49-F238E27FC236}">
                <a16:creationId xmlns:a16="http://schemas.microsoft.com/office/drawing/2014/main" id="{20C2A37F-4112-4A31-9254-0C5F8FF311BD}"/>
              </a:ext>
            </a:extLst>
          </p:cNvPr>
          <p:cNvSpPr>
            <a:spLocks noGrp="1"/>
          </p:cNvSpPr>
          <p:nvPr>
            <p:ph type="title"/>
          </p:nvPr>
        </p:nvSpPr>
        <p:spPr/>
        <p:txBody>
          <a:bodyPr/>
          <a:lstStyle/>
          <a:p>
            <a:r>
              <a:rPr lang="en-US" dirty="0"/>
              <a:t>Referencing Storage</a:t>
            </a:r>
          </a:p>
        </p:txBody>
      </p:sp>
      <p:graphicFrame>
        <p:nvGraphicFramePr>
          <p:cNvPr id="5" name="Diagram 4">
            <a:extLst>
              <a:ext uri="{FF2B5EF4-FFF2-40B4-BE49-F238E27FC236}">
                <a16:creationId xmlns:a16="http://schemas.microsoft.com/office/drawing/2014/main" id="{1294C873-641C-424F-B49D-C087D0D5DFD5}"/>
              </a:ext>
            </a:extLst>
          </p:cNvPr>
          <p:cNvGraphicFramePr/>
          <p:nvPr>
            <p:extLst/>
          </p:nvPr>
        </p:nvGraphicFramePr>
        <p:xfrm>
          <a:off x="185254" y="1365662"/>
          <a:ext cx="11485912" cy="500329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17909194"/>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Azure Storage Durability Types</a:t>
            </a:r>
          </a:p>
        </p:txBody>
      </p:sp>
      <p:graphicFrame>
        <p:nvGraphicFramePr>
          <p:cNvPr id="14" name="Table 13"/>
          <p:cNvGraphicFramePr>
            <a:graphicFrameLocks noGrp="1"/>
          </p:cNvGraphicFramePr>
          <p:nvPr>
            <p:extLst/>
          </p:nvPr>
        </p:nvGraphicFramePr>
        <p:xfrm>
          <a:off x="361518" y="1201462"/>
          <a:ext cx="11553674" cy="4156710"/>
        </p:xfrm>
        <a:graphic>
          <a:graphicData uri="http://schemas.openxmlformats.org/drawingml/2006/table">
            <a:tbl>
              <a:tblPr firstRow="1" bandRow="1">
                <a:tableStyleId>{5C22544A-7EE6-4342-B048-85BDC9FD1C3A}</a:tableStyleId>
              </a:tblPr>
              <a:tblGrid>
                <a:gridCol w="5776837">
                  <a:extLst>
                    <a:ext uri="{9D8B030D-6E8A-4147-A177-3AD203B41FA5}">
                      <a16:colId xmlns:a16="http://schemas.microsoft.com/office/drawing/2014/main" val="20000"/>
                    </a:ext>
                  </a:extLst>
                </a:gridCol>
                <a:gridCol w="5776837">
                  <a:extLst>
                    <a:ext uri="{9D8B030D-6E8A-4147-A177-3AD203B41FA5}">
                      <a16:colId xmlns:a16="http://schemas.microsoft.com/office/drawing/2014/main" val="20001"/>
                    </a:ext>
                  </a:extLst>
                </a:gridCol>
              </a:tblGrid>
              <a:tr h="370840">
                <a:tc>
                  <a:txBody>
                    <a:bodyPr/>
                    <a:lstStyle/>
                    <a:p>
                      <a:r>
                        <a:rPr kumimoji="0" lang="en-US" sz="1400" b="1" i="0" u="none" strike="noStrike" kern="1200" cap="none" spc="0" normalizeH="0" baseline="0" dirty="0">
                          <a:ln>
                            <a:noFill/>
                          </a:ln>
                          <a:solidFill>
                            <a:srgbClr val="FFFFFF"/>
                          </a:solidFill>
                          <a:effectLst/>
                          <a:uLnTx/>
                          <a:uFillTx/>
                          <a:latin typeface="+mn-lt"/>
                          <a:ea typeface="+mn-ea"/>
                          <a:cs typeface="+mn-cs"/>
                        </a:rPr>
                        <a:t>Durability Type</a:t>
                      </a:r>
                    </a:p>
                  </a:txBody>
                  <a:tcPr marL="108000" marR="108000" marT="72000" marB="72000">
                    <a:lnL w="12700" cmpd="sng">
                      <a:noFill/>
                    </a:lnL>
                    <a:lnT w="12700" cmpd="sng">
                      <a:noFill/>
                    </a:lnT>
                    <a:lnB w="38100" cmpd="sng">
                      <a:noFill/>
                    </a:lnB>
                    <a:solidFill>
                      <a:srgbClr val="00ABEC"/>
                    </a:solidFill>
                  </a:tcPr>
                </a:tc>
                <a:tc>
                  <a:txBody>
                    <a:bodyPr/>
                    <a:lstStyle/>
                    <a:p>
                      <a:pPr marL="0" marR="0" lvl="0" indent="0" algn="l" defTabSz="1109758"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mn-lt"/>
                          <a:ea typeface="+mn-ea"/>
                          <a:cs typeface="+mn-cs"/>
                        </a:rPr>
                        <a:t>Description</a:t>
                      </a:r>
                    </a:p>
                  </a:txBody>
                  <a:tcPr marL="108000" marR="108000" marT="72000" marB="72000">
                    <a:lnT w="12700" cmpd="sng">
                      <a:noFill/>
                    </a:lnT>
                    <a:lnB w="38100" cmpd="sng">
                      <a:noFill/>
                    </a:lnB>
                    <a:solidFill>
                      <a:srgbClr val="00ABEC"/>
                    </a:solidFill>
                  </a:tcPr>
                </a:tc>
                <a:extLst>
                  <a:ext uri="{0D108BD9-81ED-4DB2-BD59-A6C34878D82A}">
                    <a16:rowId xmlns:a16="http://schemas.microsoft.com/office/drawing/2014/main" val="10000"/>
                  </a:ext>
                </a:extLst>
              </a:tr>
              <a:tr h="370840">
                <a:tc>
                  <a:txBody>
                    <a:bodyPr/>
                    <a:lstStyle/>
                    <a:p>
                      <a:r>
                        <a:rPr lang="en-US" dirty="0"/>
                        <a:t>Locally Redundant Storage </a:t>
                      </a:r>
                      <a:r>
                        <a:rPr lang="en-US" b="1" dirty="0"/>
                        <a:t>(LRS)</a:t>
                      </a:r>
                    </a:p>
                  </a:txBody>
                  <a:tcPr>
                    <a:lnT w="38100" cmpd="sng">
                      <a:noFill/>
                    </a:lnT>
                    <a:solidFill>
                      <a:schemeClr val="bg1">
                        <a:lumMod val="85000"/>
                      </a:schemeClr>
                    </a:solidFill>
                  </a:tcPr>
                </a:tc>
                <a:tc>
                  <a:txBody>
                    <a:bodyPr/>
                    <a:lstStyle/>
                    <a:p>
                      <a:r>
                        <a:rPr lang="en-US" dirty="0"/>
                        <a:t>3 copies within a single datacenter</a:t>
                      </a:r>
                    </a:p>
                  </a:txBody>
                  <a:tcPr>
                    <a:lnT w="38100" cmpd="sng">
                      <a:noFill/>
                    </a:lnT>
                    <a:solidFill>
                      <a:schemeClr val="bg1">
                        <a:lumMod val="85000"/>
                      </a:schemeClr>
                    </a:solidFill>
                  </a:tcPr>
                </a:tc>
                <a:extLst>
                  <a:ext uri="{0D108BD9-81ED-4DB2-BD59-A6C34878D82A}">
                    <a16:rowId xmlns:a16="http://schemas.microsoft.com/office/drawing/2014/main" val="10001"/>
                  </a:ext>
                </a:extLst>
              </a:tr>
              <a:tr h="370840">
                <a:tc>
                  <a:txBody>
                    <a:bodyPr/>
                    <a:lstStyle/>
                    <a:p>
                      <a:r>
                        <a:rPr lang="en-US" dirty="0"/>
                        <a:t>Zone Redundant Storage </a:t>
                      </a:r>
                      <a:r>
                        <a:rPr lang="en-US" b="1" dirty="0"/>
                        <a:t>(ZRS)</a:t>
                      </a:r>
                    </a:p>
                  </a:txBody>
                  <a:tcPr>
                    <a:solidFill>
                      <a:schemeClr val="bg1">
                        <a:lumMod val="95000"/>
                      </a:schemeClr>
                    </a:solidFill>
                  </a:tcPr>
                </a:tc>
                <a:tc>
                  <a:txBody>
                    <a:bodyPr/>
                    <a:lstStyle/>
                    <a:p>
                      <a:r>
                        <a:rPr lang="en-US" dirty="0"/>
                        <a:t>3 copies across multiple datacenters within a region</a:t>
                      </a:r>
                    </a:p>
                  </a:txBody>
                  <a:tcPr>
                    <a:solidFill>
                      <a:schemeClr val="bg1">
                        <a:lumMod val="95000"/>
                      </a:schemeClr>
                    </a:solidFill>
                  </a:tcPr>
                </a:tc>
                <a:extLst>
                  <a:ext uri="{0D108BD9-81ED-4DB2-BD59-A6C34878D82A}">
                    <a16:rowId xmlns:a16="http://schemas.microsoft.com/office/drawing/2014/main" val="10002"/>
                  </a:ext>
                </a:extLst>
              </a:tr>
              <a:tr h="370840">
                <a:tc>
                  <a:txBody>
                    <a:bodyPr/>
                    <a:lstStyle/>
                    <a:p>
                      <a:r>
                        <a:rPr lang="en-US" dirty="0"/>
                        <a:t>Geographically Redundant Storage </a:t>
                      </a:r>
                      <a:r>
                        <a:rPr lang="en-US" b="1" dirty="0"/>
                        <a:t>(GRS)</a:t>
                      </a:r>
                    </a:p>
                  </a:txBody>
                  <a:tcPr>
                    <a:solidFill>
                      <a:schemeClr val="bg1">
                        <a:lumMod val="85000"/>
                      </a:schemeClr>
                    </a:solidFill>
                  </a:tcPr>
                </a:tc>
                <a:tc>
                  <a:txBody>
                    <a:bodyPr/>
                    <a:lstStyle/>
                    <a:p>
                      <a:r>
                        <a:rPr lang="en-US" dirty="0"/>
                        <a:t>3 copies within a single datacenter</a:t>
                      </a:r>
                    </a:p>
                    <a:p>
                      <a:r>
                        <a:rPr lang="en-US" dirty="0"/>
                        <a:t>3 copies in a second datacenter in another region</a:t>
                      </a:r>
                    </a:p>
                  </a:txBody>
                  <a:tcPr>
                    <a:solidFill>
                      <a:schemeClr val="bg1">
                        <a:lumMod val="85000"/>
                      </a:schemeClr>
                    </a:solidFill>
                  </a:tcPr>
                </a:tc>
                <a:extLst>
                  <a:ext uri="{0D108BD9-81ED-4DB2-BD59-A6C34878D82A}">
                    <a16:rowId xmlns:a16="http://schemas.microsoft.com/office/drawing/2014/main" val="10003"/>
                  </a:ext>
                </a:extLst>
              </a:tr>
              <a:tr h="370840">
                <a:tc>
                  <a:txBody>
                    <a:bodyPr/>
                    <a:lstStyle/>
                    <a:p>
                      <a:r>
                        <a:rPr lang="en-US" dirty="0"/>
                        <a:t>Read-Access Geographically Redundant Storage </a:t>
                      </a:r>
                      <a:r>
                        <a:rPr lang="en-US" b="1" dirty="0"/>
                        <a:t>(RA-GRS)</a:t>
                      </a:r>
                    </a:p>
                  </a:txBody>
                  <a:tcPr>
                    <a:solidFill>
                      <a:schemeClr val="bg1">
                        <a:lumMod val="95000"/>
                      </a:schemeClr>
                    </a:solidFill>
                  </a:tcPr>
                </a:tc>
                <a:tc>
                  <a:txBody>
                    <a:bodyPr/>
                    <a:lstStyle/>
                    <a:p>
                      <a:r>
                        <a:rPr lang="en-US" dirty="0"/>
                        <a:t>3 copies within a single datacenter</a:t>
                      </a:r>
                    </a:p>
                    <a:p>
                      <a:r>
                        <a:rPr lang="en-US" dirty="0"/>
                        <a:t>3 copies in a second datacenter in another region</a:t>
                      </a:r>
                    </a:p>
                    <a:p>
                      <a:r>
                        <a:rPr lang="en-US" dirty="0"/>
                        <a:t>Read-Access to secondary datacenter copies</a:t>
                      </a:r>
                    </a:p>
                  </a:txBody>
                  <a:tcPr>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97079377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0A5A5-0815-43DB-875E-EA56FC011952}"/>
              </a:ext>
            </a:extLst>
          </p:cNvPr>
          <p:cNvSpPr>
            <a:spLocks noGrp="1"/>
          </p:cNvSpPr>
          <p:nvPr>
            <p:ph type="body" sz="quarter" idx="10"/>
          </p:nvPr>
        </p:nvSpPr>
        <p:spPr/>
        <p:txBody>
          <a:bodyPr/>
          <a:lstStyle/>
          <a:p>
            <a:endParaRPr lang="en-US" dirty="0"/>
          </a:p>
        </p:txBody>
      </p:sp>
      <p:sp>
        <p:nvSpPr>
          <p:cNvPr id="3" name="Title 2">
            <a:extLst>
              <a:ext uri="{FF2B5EF4-FFF2-40B4-BE49-F238E27FC236}">
                <a16:creationId xmlns:a16="http://schemas.microsoft.com/office/drawing/2014/main" id="{7E63DB81-CC48-4656-AE95-7ACD9726C57F}"/>
              </a:ext>
            </a:extLst>
          </p:cNvPr>
          <p:cNvSpPr>
            <a:spLocks noGrp="1"/>
          </p:cNvSpPr>
          <p:nvPr>
            <p:ph type="title"/>
          </p:nvPr>
        </p:nvSpPr>
        <p:spPr/>
        <p:txBody>
          <a:bodyPr/>
          <a:lstStyle/>
          <a:p>
            <a:r>
              <a:rPr lang="en-US" dirty="0"/>
              <a:t>Locally Redundant Storage (LRS)</a:t>
            </a:r>
          </a:p>
        </p:txBody>
      </p:sp>
      <p:sp>
        <p:nvSpPr>
          <p:cNvPr id="4" name="Rectangle 3">
            <a:extLst>
              <a:ext uri="{FF2B5EF4-FFF2-40B4-BE49-F238E27FC236}">
                <a16:creationId xmlns:a16="http://schemas.microsoft.com/office/drawing/2014/main" id="{D141DCF9-6E43-43D4-9E61-A46C7DA362D7}"/>
              </a:ext>
            </a:extLst>
          </p:cNvPr>
          <p:cNvSpPr/>
          <p:nvPr/>
        </p:nvSpPr>
        <p:spPr bwMode="auto">
          <a:xfrm>
            <a:off x="3278537" y="1292587"/>
            <a:ext cx="4086538" cy="391529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5" name="Picture 4">
            <a:extLst>
              <a:ext uri="{FF2B5EF4-FFF2-40B4-BE49-F238E27FC236}">
                <a16:creationId xmlns:a16="http://schemas.microsoft.com/office/drawing/2014/main" id="{9AE679F4-9330-4980-97D4-936A1E5979A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367" y="1467695"/>
            <a:ext cx="780290" cy="780290"/>
          </a:xfrm>
          <a:prstGeom prst="rect">
            <a:avLst/>
          </a:prstGeom>
        </p:spPr>
      </p:pic>
      <p:pic>
        <p:nvPicPr>
          <p:cNvPr id="6" name="Picture 5">
            <a:extLst>
              <a:ext uri="{FF2B5EF4-FFF2-40B4-BE49-F238E27FC236}">
                <a16:creationId xmlns:a16="http://schemas.microsoft.com/office/drawing/2014/main" id="{A82E8DFD-8060-4C73-AEFF-A7815FB587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8197" y="2913387"/>
            <a:ext cx="780290" cy="780290"/>
          </a:xfrm>
          <a:prstGeom prst="rect">
            <a:avLst/>
          </a:prstGeom>
        </p:spPr>
      </p:pic>
      <p:pic>
        <p:nvPicPr>
          <p:cNvPr id="7" name="Picture 6">
            <a:extLst>
              <a:ext uri="{FF2B5EF4-FFF2-40B4-BE49-F238E27FC236}">
                <a16:creationId xmlns:a16="http://schemas.microsoft.com/office/drawing/2014/main" id="{8E3046F9-3B73-43AC-B174-4DCBB9B8808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102" y="2187374"/>
            <a:ext cx="780290" cy="780290"/>
          </a:xfrm>
          <a:prstGeom prst="rect">
            <a:avLst/>
          </a:prstGeom>
        </p:spPr>
      </p:pic>
      <p:sp>
        <p:nvSpPr>
          <p:cNvPr id="8" name="TextBox 7">
            <a:extLst>
              <a:ext uri="{FF2B5EF4-FFF2-40B4-BE49-F238E27FC236}">
                <a16:creationId xmlns:a16="http://schemas.microsoft.com/office/drawing/2014/main" id="{A9324E99-5C24-46F4-B5B0-60761A4BD09A}"/>
              </a:ext>
            </a:extLst>
          </p:cNvPr>
          <p:cNvSpPr txBox="1"/>
          <p:nvPr/>
        </p:nvSpPr>
        <p:spPr>
          <a:xfrm>
            <a:off x="374073" y="3125585"/>
            <a:ext cx="4284378" cy="249299"/>
          </a:xfrm>
          <a:prstGeom prst="rect">
            <a:avLst/>
          </a:prstGeom>
          <a:noFill/>
        </p:spPr>
        <p:txBody>
          <a:bodyPr wrap="squar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Application / Service</a:t>
            </a:r>
          </a:p>
        </p:txBody>
      </p:sp>
      <p:sp>
        <p:nvSpPr>
          <p:cNvPr id="9" name="TextBox 8">
            <a:extLst>
              <a:ext uri="{FF2B5EF4-FFF2-40B4-BE49-F238E27FC236}">
                <a16:creationId xmlns:a16="http://schemas.microsoft.com/office/drawing/2014/main" id="{AAF05698-78A3-41E2-BD73-74A04DAB268D}"/>
              </a:ext>
            </a:extLst>
          </p:cNvPr>
          <p:cNvSpPr txBox="1"/>
          <p:nvPr/>
        </p:nvSpPr>
        <p:spPr>
          <a:xfrm>
            <a:off x="4466705" y="1608541"/>
            <a:ext cx="2665614" cy="615553"/>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Azure Storage Account</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in </a:t>
            </a:r>
            <a:r>
              <a:rPr lang="en-US" sz="2000" b="1" dirty="0">
                <a:gradFill>
                  <a:gsLst>
                    <a:gs pos="0">
                      <a:srgbClr val="292929">
                        <a:lumMod val="90000"/>
                        <a:lumOff val="10000"/>
                      </a:srgbClr>
                    </a:gs>
                    <a:gs pos="86000">
                      <a:srgbClr val="292929">
                        <a:lumMod val="90000"/>
                        <a:lumOff val="10000"/>
                      </a:srgbClr>
                    </a:gs>
                  </a:gsLst>
                  <a:lin ang="5400000" scaled="0"/>
                </a:gradFill>
              </a:rPr>
              <a:t>Azure Region</a:t>
            </a:r>
          </a:p>
        </p:txBody>
      </p:sp>
      <p:sp>
        <p:nvSpPr>
          <p:cNvPr id="10" name="TextBox 9">
            <a:extLst>
              <a:ext uri="{FF2B5EF4-FFF2-40B4-BE49-F238E27FC236}">
                <a16:creationId xmlns:a16="http://schemas.microsoft.com/office/drawing/2014/main" id="{EB61ACB5-8EAF-4952-8A7F-8948F608C245}"/>
              </a:ext>
            </a:extLst>
          </p:cNvPr>
          <p:cNvSpPr txBox="1"/>
          <p:nvPr/>
        </p:nvSpPr>
        <p:spPr>
          <a:xfrm>
            <a:off x="3858197" y="3720304"/>
            <a:ext cx="103046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Primary</a:t>
            </a:r>
          </a:p>
        </p:txBody>
      </p:sp>
      <p:pic>
        <p:nvPicPr>
          <p:cNvPr id="11" name="Picture 10">
            <a:extLst>
              <a:ext uri="{FF2B5EF4-FFF2-40B4-BE49-F238E27FC236}">
                <a16:creationId xmlns:a16="http://schemas.microsoft.com/office/drawing/2014/main" id="{988DD65D-16B7-4371-8819-9441A276C67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7570" y="2373971"/>
            <a:ext cx="780290" cy="780290"/>
          </a:xfrm>
          <a:prstGeom prst="rect">
            <a:avLst/>
          </a:prstGeom>
        </p:spPr>
      </p:pic>
      <p:sp>
        <p:nvSpPr>
          <p:cNvPr id="12" name="TextBox 11">
            <a:extLst>
              <a:ext uri="{FF2B5EF4-FFF2-40B4-BE49-F238E27FC236}">
                <a16:creationId xmlns:a16="http://schemas.microsoft.com/office/drawing/2014/main" id="{A4AB07E0-36B5-43EB-A7AD-216579553B43}"/>
              </a:ext>
            </a:extLst>
          </p:cNvPr>
          <p:cNvSpPr txBox="1"/>
          <p:nvPr/>
        </p:nvSpPr>
        <p:spPr>
          <a:xfrm>
            <a:off x="5589959" y="3155665"/>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pic>
        <p:nvPicPr>
          <p:cNvPr id="13" name="Picture 12">
            <a:extLst>
              <a:ext uri="{FF2B5EF4-FFF2-40B4-BE49-F238E27FC236}">
                <a16:creationId xmlns:a16="http://schemas.microsoft.com/office/drawing/2014/main" id="{FF384076-6175-43B8-AFD6-9D9DD130C1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8391" y="3841486"/>
            <a:ext cx="780290" cy="780290"/>
          </a:xfrm>
          <a:prstGeom prst="rect">
            <a:avLst/>
          </a:prstGeom>
        </p:spPr>
      </p:pic>
      <p:sp>
        <p:nvSpPr>
          <p:cNvPr id="14" name="TextBox 13">
            <a:extLst>
              <a:ext uri="{FF2B5EF4-FFF2-40B4-BE49-F238E27FC236}">
                <a16:creationId xmlns:a16="http://schemas.microsoft.com/office/drawing/2014/main" id="{EE5FDBD4-6D35-4BF9-A9B8-F907B24A0B59}"/>
              </a:ext>
            </a:extLst>
          </p:cNvPr>
          <p:cNvSpPr txBox="1"/>
          <p:nvPr/>
        </p:nvSpPr>
        <p:spPr>
          <a:xfrm>
            <a:off x="5610780" y="4623180"/>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cxnSp>
        <p:nvCxnSpPr>
          <p:cNvPr id="15" name="Straight Arrow Connector 14">
            <a:extLst>
              <a:ext uri="{FF2B5EF4-FFF2-40B4-BE49-F238E27FC236}">
                <a16:creationId xmlns:a16="http://schemas.microsoft.com/office/drawing/2014/main" id="{EBE2CEFC-420B-4F71-86E1-86D327BA5E86}"/>
              </a:ext>
            </a:extLst>
          </p:cNvPr>
          <p:cNvCxnSpPr/>
          <p:nvPr/>
        </p:nvCxnSpPr>
        <p:spPr>
          <a:xfrm>
            <a:off x="2244436" y="2685011"/>
            <a:ext cx="1479666" cy="5652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572A0C4-EA96-4E09-9FAE-5F07E0F031D7}"/>
              </a:ext>
            </a:extLst>
          </p:cNvPr>
          <p:cNvCxnSpPr/>
          <p:nvPr/>
        </p:nvCxnSpPr>
        <p:spPr>
          <a:xfrm flipV="1">
            <a:off x="4641809" y="2872331"/>
            <a:ext cx="1157703" cy="3505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D18C1AC-DB40-44F7-A960-A8B43C02B497}"/>
              </a:ext>
            </a:extLst>
          </p:cNvPr>
          <p:cNvCxnSpPr/>
          <p:nvPr/>
        </p:nvCxnSpPr>
        <p:spPr>
          <a:xfrm>
            <a:off x="4665875" y="3560085"/>
            <a:ext cx="1151695" cy="67154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40522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1892CA-694C-43D2-A7A0-545D263526CF}"/>
              </a:ext>
            </a:extLst>
          </p:cNvPr>
          <p:cNvSpPr>
            <a:spLocks noGrp="1"/>
          </p:cNvSpPr>
          <p:nvPr>
            <p:ph type="body" sz="quarter" idx="10"/>
          </p:nvPr>
        </p:nvSpPr>
        <p:spPr/>
        <p:txBody>
          <a:bodyPr/>
          <a:lstStyle/>
          <a:p>
            <a:endParaRPr lang="en-US"/>
          </a:p>
        </p:txBody>
      </p:sp>
      <p:sp>
        <p:nvSpPr>
          <p:cNvPr id="3" name="Title 2">
            <a:extLst>
              <a:ext uri="{FF2B5EF4-FFF2-40B4-BE49-F238E27FC236}">
                <a16:creationId xmlns:a16="http://schemas.microsoft.com/office/drawing/2014/main" id="{0EDAD2C5-5688-4749-95CA-FB673B72C6C2}"/>
              </a:ext>
            </a:extLst>
          </p:cNvPr>
          <p:cNvSpPr>
            <a:spLocks noGrp="1"/>
          </p:cNvSpPr>
          <p:nvPr>
            <p:ph type="title"/>
          </p:nvPr>
        </p:nvSpPr>
        <p:spPr/>
        <p:txBody>
          <a:bodyPr/>
          <a:lstStyle/>
          <a:p>
            <a:r>
              <a:rPr lang="en-US" dirty="0"/>
              <a:t>Geo-Redundant Storage (GRS)</a:t>
            </a:r>
          </a:p>
        </p:txBody>
      </p:sp>
      <p:sp>
        <p:nvSpPr>
          <p:cNvPr id="4" name="Text Placeholder 2">
            <a:extLst>
              <a:ext uri="{FF2B5EF4-FFF2-40B4-BE49-F238E27FC236}">
                <a16:creationId xmlns:a16="http://schemas.microsoft.com/office/drawing/2014/main" id="{34C3732E-DA33-4D31-AF32-3E33207B8E79}"/>
              </a:ext>
            </a:extLst>
          </p:cNvPr>
          <p:cNvSpPr txBox="1">
            <a:spLocks/>
          </p:cNvSpPr>
          <p:nvPr/>
        </p:nvSpPr>
        <p:spPr>
          <a:xfrm>
            <a:off x="519249" y="5458415"/>
            <a:ext cx="11151917" cy="1022962"/>
          </a:xfrm>
          <a:prstGeom prst="rect">
            <a:avLst/>
          </a:prstGeom>
        </p:spPr>
        <p:txBody>
          <a:bodyPr vert="horz"/>
          <a:lstStyle>
            <a:lvl1pPr marL="0" indent="0" algn="l" defTabSz="1109758" rtl="0" eaLnBrk="1" latinLnBrk="0" hangingPunct="1">
              <a:spcBef>
                <a:spcPct val="20000"/>
              </a:spcBef>
              <a:buClr>
                <a:srgbClr val="0072C6"/>
              </a:buClr>
              <a:buSzPct val="100000"/>
              <a:buFont typeface="Wingdings" pitchFamily="2" charset="2"/>
              <a:buNone/>
              <a:defRPr sz="2200" kern="1200">
                <a:solidFill>
                  <a:srgbClr val="0072C6"/>
                </a:solidFill>
                <a:latin typeface="Segoe UI" pitchFamily="34" charset="0"/>
                <a:ea typeface="Segoe UI" pitchFamily="34" charset="0"/>
                <a:cs typeface="Segoe UI" pitchFamily="34" charset="0"/>
              </a:defRPr>
            </a:lvl1pPr>
            <a:lvl2pPr marL="485544" indent="-198264" algn="l" defTabSz="1109758" rtl="0" eaLnBrk="1" latinLnBrk="0" hangingPunct="1">
              <a:spcBef>
                <a:spcPct val="20000"/>
              </a:spcBef>
              <a:buFont typeface="Arial" pitchFamily="34" charset="0"/>
              <a:buChar char="–"/>
              <a:defRPr sz="1836" kern="1200">
                <a:solidFill>
                  <a:srgbClr val="505050"/>
                </a:solidFill>
                <a:latin typeface="Segoe UI" pitchFamily="34" charset="0"/>
                <a:ea typeface="Segoe UI" pitchFamily="34" charset="0"/>
                <a:cs typeface="Segoe UI" pitchFamily="34" charset="0"/>
              </a:defRPr>
            </a:lvl2pPr>
            <a:lvl3pPr marL="776870" indent="-176683" algn="l" defTabSz="1109758" rtl="0" eaLnBrk="1" latinLnBrk="0" hangingPunct="1">
              <a:spcBef>
                <a:spcPct val="20000"/>
              </a:spcBef>
              <a:buFont typeface="Arial" pitchFamily="34" charset="0"/>
              <a:buChar char="•"/>
              <a:defRPr sz="1632" kern="1200">
                <a:solidFill>
                  <a:srgbClr val="505050"/>
                </a:solidFill>
                <a:latin typeface="Segoe UI" pitchFamily="34" charset="0"/>
                <a:ea typeface="Segoe UI" pitchFamily="34" charset="0"/>
                <a:cs typeface="Segoe UI" pitchFamily="34" charset="0"/>
              </a:defRPr>
            </a:lvl3pPr>
            <a:lvl4pPr marL="1068196" indent="-180730"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4pPr>
            <a:lvl5pPr marL="1310968" indent="-183428" algn="l" defTabSz="1109758" rtl="0" eaLnBrk="1" latinLnBrk="0" hangingPunct="1">
              <a:spcBef>
                <a:spcPct val="20000"/>
              </a:spcBef>
              <a:buFont typeface="Arial" pitchFamily="34" charset="0"/>
              <a:buChar char="»"/>
              <a:defRPr sz="1428" kern="1200">
                <a:solidFill>
                  <a:srgbClr val="505050"/>
                </a:solidFill>
                <a:latin typeface="Segoe UI" pitchFamily="34" charset="0"/>
                <a:ea typeface="Segoe UI" pitchFamily="34" charset="0"/>
                <a:cs typeface="Segoe UI" pitchFamily="34" charset="0"/>
              </a:defRPr>
            </a:lvl5pPr>
            <a:lvl6pPr marL="3051837"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6pPr>
            <a:lvl7pPr marL="360671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7pPr>
            <a:lvl8pPr marL="4161596"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8pPr>
            <a:lvl9pPr marL="4716475" indent="-277439" algn="l" defTabSz="1109758" rtl="0" eaLnBrk="1" latinLnBrk="0" hangingPunct="1">
              <a:spcBef>
                <a:spcPct val="20000"/>
              </a:spcBef>
              <a:buFont typeface="Arial" pitchFamily="34" charset="0"/>
              <a:buChar char="•"/>
              <a:defRPr sz="2550" kern="1200">
                <a:solidFill>
                  <a:schemeClr val="tx1"/>
                </a:solidFill>
                <a:latin typeface="+mn-lt"/>
                <a:ea typeface="+mn-ea"/>
                <a:cs typeface="+mn-cs"/>
              </a:defRPr>
            </a:lvl9pPr>
          </a:lstStyle>
          <a:p>
            <a:r>
              <a:rPr lang="en-US" sz="3200" dirty="0">
                <a:solidFill>
                  <a:srgbClr val="00B0F0"/>
                </a:solidFill>
              </a:rPr>
              <a:t>Read-Access Geo-Redundant Storage (RAGS) works the same, but with a </a:t>
            </a:r>
            <a:r>
              <a:rPr lang="en-US" sz="3200" b="1" dirty="0">
                <a:solidFill>
                  <a:srgbClr val="00B0F0"/>
                </a:solidFill>
              </a:rPr>
              <a:t>readable Secondary copy</a:t>
            </a:r>
            <a:r>
              <a:rPr lang="en-US" sz="3200" dirty="0">
                <a:solidFill>
                  <a:srgbClr val="00B0F0"/>
                </a:solidFill>
              </a:rPr>
              <a:t>.</a:t>
            </a:r>
          </a:p>
        </p:txBody>
      </p:sp>
      <p:sp>
        <p:nvSpPr>
          <p:cNvPr id="5" name="Rectangle 4">
            <a:extLst>
              <a:ext uri="{FF2B5EF4-FFF2-40B4-BE49-F238E27FC236}">
                <a16:creationId xmlns:a16="http://schemas.microsoft.com/office/drawing/2014/main" id="{7FD6787F-1F49-45AB-950A-BCC79249755F}"/>
              </a:ext>
            </a:extLst>
          </p:cNvPr>
          <p:cNvSpPr/>
          <p:nvPr/>
        </p:nvSpPr>
        <p:spPr bwMode="auto">
          <a:xfrm>
            <a:off x="3278537" y="1292587"/>
            <a:ext cx="4086538" cy="391529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6" name="Picture 5">
            <a:extLst>
              <a:ext uri="{FF2B5EF4-FFF2-40B4-BE49-F238E27FC236}">
                <a16:creationId xmlns:a16="http://schemas.microsoft.com/office/drawing/2014/main" id="{D5E436C0-0168-47AE-A5FE-25214551231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19367" y="1467695"/>
            <a:ext cx="780290" cy="780290"/>
          </a:xfrm>
          <a:prstGeom prst="rect">
            <a:avLst/>
          </a:prstGeom>
        </p:spPr>
      </p:pic>
      <p:pic>
        <p:nvPicPr>
          <p:cNvPr id="7" name="Picture 6">
            <a:extLst>
              <a:ext uri="{FF2B5EF4-FFF2-40B4-BE49-F238E27FC236}">
                <a16:creationId xmlns:a16="http://schemas.microsoft.com/office/drawing/2014/main" id="{829108D8-CF84-4B7C-A355-AD476A8FE1E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58197" y="2913387"/>
            <a:ext cx="780290" cy="780290"/>
          </a:xfrm>
          <a:prstGeom prst="rect">
            <a:avLst/>
          </a:prstGeom>
        </p:spPr>
      </p:pic>
      <p:pic>
        <p:nvPicPr>
          <p:cNvPr id="8" name="Picture 7">
            <a:extLst>
              <a:ext uri="{FF2B5EF4-FFF2-40B4-BE49-F238E27FC236}">
                <a16:creationId xmlns:a16="http://schemas.microsoft.com/office/drawing/2014/main" id="{4820C949-4440-40E7-8173-4573F515184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4102" y="2187374"/>
            <a:ext cx="780290" cy="780290"/>
          </a:xfrm>
          <a:prstGeom prst="rect">
            <a:avLst/>
          </a:prstGeom>
        </p:spPr>
      </p:pic>
      <p:sp>
        <p:nvSpPr>
          <p:cNvPr id="9" name="TextBox 8">
            <a:extLst>
              <a:ext uri="{FF2B5EF4-FFF2-40B4-BE49-F238E27FC236}">
                <a16:creationId xmlns:a16="http://schemas.microsoft.com/office/drawing/2014/main" id="{1094294F-5315-448F-A8CD-6C2103FF4E9D}"/>
              </a:ext>
            </a:extLst>
          </p:cNvPr>
          <p:cNvSpPr txBox="1"/>
          <p:nvPr/>
        </p:nvSpPr>
        <p:spPr>
          <a:xfrm>
            <a:off x="374073" y="3125585"/>
            <a:ext cx="4284378" cy="249299"/>
          </a:xfrm>
          <a:prstGeom prst="rect">
            <a:avLst/>
          </a:prstGeom>
          <a:noFill/>
        </p:spPr>
        <p:txBody>
          <a:bodyPr wrap="square" lIns="0" tIns="0" rIns="0" bIns="0" rtlCol="0">
            <a:spAutoFit/>
          </a:bodyPr>
          <a:lstStyle/>
          <a:p>
            <a:pPr>
              <a:lnSpc>
                <a:spcPct val="90000"/>
              </a:lnSpc>
              <a:spcBef>
                <a:spcPct val="20000"/>
              </a:spcBef>
              <a:buSzPct val="80000"/>
            </a:pPr>
            <a:r>
              <a:rPr lang="en-US" dirty="0">
                <a:gradFill>
                  <a:gsLst>
                    <a:gs pos="0">
                      <a:srgbClr val="292929">
                        <a:lumMod val="90000"/>
                        <a:lumOff val="10000"/>
                      </a:srgbClr>
                    </a:gs>
                    <a:gs pos="86000">
                      <a:srgbClr val="292929">
                        <a:lumMod val="90000"/>
                        <a:lumOff val="10000"/>
                      </a:srgbClr>
                    </a:gs>
                  </a:gsLst>
                  <a:lin ang="5400000" scaled="0"/>
                </a:gradFill>
              </a:rPr>
              <a:t>Application / Service</a:t>
            </a:r>
          </a:p>
        </p:txBody>
      </p:sp>
      <p:sp>
        <p:nvSpPr>
          <p:cNvPr id="10" name="TextBox 9">
            <a:extLst>
              <a:ext uri="{FF2B5EF4-FFF2-40B4-BE49-F238E27FC236}">
                <a16:creationId xmlns:a16="http://schemas.microsoft.com/office/drawing/2014/main" id="{F90ABCE1-00F1-4F83-B578-B025D2E36977}"/>
              </a:ext>
            </a:extLst>
          </p:cNvPr>
          <p:cNvSpPr txBox="1"/>
          <p:nvPr/>
        </p:nvSpPr>
        <p:spPr>
          <a:xfrm>
            <a:off x="4466705" y="1608541"/>
            <a:ext cx="2665614" cy="615553"/>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Azure Storage Account</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in </a:t>
            </a:r>
            <a:r>
              <a:rPr lang="en-US" sz="2000" b="1" dirty="0">
                <a:gradFill>
                  <a:gsLst>
                    <a:gs pos="0">
                      <a:srgbClr val="292929">
                        <a:lumMod val="90000"/>
                        <a:lumOff val="10000"/>
                      </a:srgbClr>
                    </a:gs>
                    <a:gs pos="86000">
                      <a:srgbClr val="292929">
                        <a:lumMod val="90000"/>
                        <a:lumOff val="10000"/>
                      </a:srgbClr>
                    </a:gs>
                  </a:gsLst>
                  <a:lin ang="5400000" scaled="0"/>
                </a:gradFill>
              </a:rPr>
              <a:t>Primary Region</a:t>
            </a:r>
          </a:p>
        </p:txBody>
      </p:sp>
      <p:sp>
        <p:nvSpPr>
          <p:cNvPr id="11" name="TextBox 10">
            <a:extLst>
              <a:ext uri="{FF2B5EF4-FFF2-40B4-BE49-F238E27FC236}">
                <a16:creationId xmlns:a16="http://schemas.microsoft.com/office/drawing/2014/main" id="{83DE338C-7876-4EE1-89D0-F8F15B407FAA}"/>
              </a:ext>
            </a:extLst>
          </p:cNvPr>
          <p:cNvSpPr txBox="1"/>
          <p:nvPr/>
        </p:nvSpPr>
        <p:spPr>
          <a:xfrm>
            <a:off x="3858197" y="3720304"/>
            <a:ext cx="103046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Primary</a:t>
            </a:r>
          </a:p>
        </p:txBody>
      </p:sp>
      <p:pic>
        <p:nvPicPr>
          <p:cNvPr id="12" name="Picture 11">
            <a:extLst>
              <a:ext uri="{FF2B5EF4-FFF2-40B4-BE49-F238E27FC236}">
                <a16:creationId xmlns:a16="http://schemas.microsoft.com/office/drawing/2014/main" id="{46F9CA0D-AFCC-4CCB-ADAA-BBA38036CF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17570" y="2373971"/>
            <a:ext cx="780290" cy="780290"/>
          </a:xfrm>
          <a:prstGeom prst="rect">
            <a:avLst/>
          </a:prstGeom>
        </p:spPr>
      </p:pic>
      <p:sp>
        <p:nvSpPr>
          <p:cNvPr id="13" name="TextBox 12">
            <a:extLst>
              <a:ext uri="{FF2B5EF4-FFF2-40B4-BE49-F238E27FC236}">
                <a16:creationId xmlns:a16="http://schemas.microsoft.com/office/drawing/2014/main" id="{F2659424-CEBE-425B-B5BB-9CA4977969AC}"/>
              </a:ext>
            </a:extLst>
          </p:cNvPr>
          <p:cNvSpPr txBox="1"/>
          <p:nvPr/>
        </p:nvSpPr>
        <p:spPr>
          <a:xfrm>
            <a:off x="5589959" y="3155665"/>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pic>
        <p:nvPicPr>
          <p:cNvPr id="14" name="Picture 13">
            <a:extLst>
              <a:ext uri="{FF2B5EF4-FFF2-40B4-BE49-F238E27FC236}">
                <a16:creationId xmlns:a16="http://schemas.microsoft.com/office/drawing/2014/main" id="{1B31C6D6-E0FB-4A7D-AD11-889B9181E07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8391" y="3841486"/>
            <a:ext cx="780290" cy="780290"/>
          </a:xfrm>
          <a:prstGeom prst="rect">
            <a:avLst/>
          </a:prstGeom>
        </p:spPr>
      </p:pic>
      <p:sp>
        <p:nvSpPr>
          <p:cNvPr id="15" name="TextBox 14">
            <a:extLst>
              <a:ext uri="{FF2B5EF4-FFF2-40B4-BE49-F238E27FC236}">
                <a16:creationId xmlns:a16="http://schemas.microsoft.com/office/drawing/2014/main" id="{66A4B56E-B905-411F-8F90-FC82C876A52C}"/>
              </a:ext>
            </a:extLst>
          </p:cNvPr>
          <p:cNvSpPr txBox="1"/>
          <p:nvPr/>
        </p:nvSpPr>
        <p:spPr>
          <a:xfrm>
            <a:off x="5610780" y="4623180"/>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cxnSp>
        <p:nvCxnSpPr>
          <p:cNvPr id="16" name="Straight Arrow Connector 15">
            <a:extLst>
              <a:ext uri="{FF2B5EF4-FFF2-40B4-BE49-F238E27FC236}">
                <a16:creationId xmlns:a16="http://schemas.microsoft.com/office/drawing/2014/main" id="{3CC04FCF-3B2B-4D96-A15C-FCB7525022F7}"/>
              </a:ext>
            </a:extLst>
          </p:cNvPr>
          <p:cNvCxnSpPr/>
          <p:nvPr/>
        </p:nvCxnSpPr>
        <p:spPr>
          <a:xfrm>
            <a:off x="2244436" y="2685011"/>
            <a:ext cx="1479666" cy="56526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189B9AF-ED8C-4D36-A258-CA00F16005E5}"/>
              </a:ext>
            </a:extLst>
          </p:cNvPr>
          <p:cNvCxnSpPr/>
          <p:nvPr/>
        </p:nvCxnSpPr>
        <p:spPr>
          <a:xfrm flipV="1">
            <a:off x="4641809" y="2872331"/>
            <a:ext cx="1157703" cy="3505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C9B6004-C3A0-4616-9D7A-466079E8F8CE}"/>
              </a:ext>
            </a:extLst>
          </p:cNvPr>
          <p:cNvCxnSpPr/>
          <p:nvPr/>
        </p:nvCxnSpPr>
        <p:spPr>
          <a:xfrm>
            <a:off x="4665875" y="3560085"/>
            <a:ext cx="1151695" cy="67154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0DDA1E3-A437-4886-8087-CE30F793A3B2}"/>
              </a:ext>
            </a:extLst>
          </p:cNvPr>
          <p:cNvSpPr/>
          <p:nvPr/>
        </p:nvSpPr>
        <p:spPr bwMode="auto">
          <a:xfrm>
            <a:off x="7756979" y="1297027"/>
            <a:ext cx="4086538" cy="3915294"/>
          </a:xfrm>
          <a:prstGeom prst="rect">
            <a:avLst/>
          </a:prstGeom>
          <a:solidFill>
            <a:schemeClr val="tx1">
              <a:lumMod val="10000"/>
              <a:lumOff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ndParaRPr>
          </a:p>
        </p:txBody>
      </p:sp>
      <p:pic>
        <p:nvPicPr>
          <p:cNvPr id="20" name="Picture 19">
            <a:extLst>
              <a:ext uri="{FF2B5EF4-FFF2-40B4-BE49-F238E27FC236}">
                <a16:creationId xmlns:a16="http://schemas.microsoft.com/office/drawing/2014/main" id="{32A11551-99A1-42D9-8306-820CAE0A08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97809" y="1472135"/>
            <a:ext cx="780290" cy="780290"/>
          </a:xfrm>
          <a:prstGeom prst="rect">
            <a:avLst/>
          </a:prstGeom>
        </p:spPr>
      </p:pic>
      <p:pic>
        <p:nvPicPr>
          <p:cNvPr id="21" name="Picture 20">
            <a:extLst>
              <a:ext uri="{FF2B5EF4-FFF2-40B4-BE49-F238E27FC236}">
                <a16:creationId xmlns:a16="http://schemas.microsoft.com/office/drawing/2014/main" id="{2981347B-4ABA-4551-B4F7-29D8B64AD4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36639" y="2917827"/>
            <a:ext cx="780290" cy="780290"/>
          </a:xfrm>
          <a:prstGeom prst="rect">
            <a:avLst/>
          </a:prstGeom>
        </p:spPr>
      </p:pic>
      <p:sp>
        <p:nvSpPr>
          <p:cNvPr id="22" name="TextBox 21">
            <a:extLst>
              <a:ext uri="{FF2B5EF4-FFF2-40B4-BE49-F238E27FC236}">
                <a16:creationId xmlns:a16="http://schemas.microsoft.com/office/drawing/2014/main" id="{C703AEDC-D3FC-48E3-83E8-36696131F788}"/>
              </a:ext>
            </a:extLst>
          </p:cNvPr>
          <p:cNvSpPr txBox="1"/>
          <p:nvPr/>
        </p:nvSpPr>
        <p:spPr>
          <a:xfrm>
            <a:off x="8945147" y="1612981"/>
            <a:ext cx="2665614" cy="615553"/>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Azure Storage Account</a:t>
            </a:r>
          </a:p>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in </a:t>
            </a:r>
            <a:r>
              <a:rPr lang="en-US" sz="2000" b="1" dirty="0">
                <a:gradFill>
                  <a:gsLst>
                    <a:gs pos="0">
                      <a:srgbClr val="292929">
                        <a:lumMod val="90000"/>
                        <a:lumOff val="10000"/>
                      </a:srgbClr>
                    </a:gs>
                    <a:gs pos="86000">
                      <a:srgbClr val="292929">
                        <a:lumMod val="90000"/>
                        <a:lumOff val="10000"/>
                      </a:srgbClr>
                    </a:gs>
                  </a:gsLst>
                  <a:lin ang="5400000" scaled="0"/>
                </a:gradFill>
              </a:rPr>
              <a:t>Secondary Region</a:t>
            </a:r>
          </a:p>
        </p:txBody>
      </p:sp>
      <p:sp>
        <p:nvSpPr>
          <p:cNvPr id="23" name="TextBox 22">
            <a:extLst>
              <a:ext uri="{FF2B5EF4-FFF2-40B4-BE49-F238E27FC236}">
                <a16:creationId xmlns:a16="http://schemas.microsoft.com/office/drawing/2014/main" id="{2165B9D0-14E4-4950-A01F-46A697DB0C77}"/>
              </a:ext>
            </a:extLst>
          </p:cNvPr>
          <p:cNvSpPr txBox="1"/>
          <p:nvPr/>
        </p:nvSpPr>
        <p:spPr>
          <a:xfrm>
            <a:off x="8336639" y="3724744"/>
            <a:ext cx="1030464"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Primary</a:t>
            </a:r>
          </a:p>
        </p:txBody>
      </p:sp>
      <p:pic>
        <p:nvPicPr>
          <p:cNvPr id="24" name="Picture 23">
            <a:extLst>
              <a:ext uri="{FF2B5EF4-FFF2-40B4-BE49-F238E27FC236}">
                <a16:creationId xmlns:a16="http://schemas.microsoft.com/office/drawing/2014/main" id="{A85C0121-9863-4F67-B7C2-23905C159C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96012" y="2378411"/>
            <a:ext cx="780290" cy="780290"/>
          </a:xfrm>
          <a:prstGeom prst="rect">
            <a:avLst/>
          </a:prstGeom>
        </p:spPr>
      </p:pic>
      <p:sp>
        <p:nvSpPr>
          <p:cNvPr id="25" name="TextBox 24">
            <a:extLst>
              <a:ext uri="{FF2B5EF4-FFF2-40B4-BE49-F238E27FC236}">
                <a16:creationId xmlns:a16="http://schemas.microsoft.com/office/drawing/2014/main" id="{98C5F497-E459-4E9A-87C0-9E8077B1B25F}"/>
              </a:ext>
            </a:extLst>
          </p:cNvPr>
          <p:cNvSpPr txBox="1"/>
          <p:nvPr/>
        </p:nvSpPr>
        <p:spPr>
          <a:xfrm>
            <a:off x="10068401" y="3160105"/>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pic>
        <p:nvPicPr>
          <p:cNvPr id="26" name="Picture 25">
            <a:extLst>
              <a:ext uri="{FF2B5EF4-FFF2-40B4-BE49-F238E27FC236}">
                <a16:creationId xmlns:a16="http://schemas.microsoft.com/office/drawing/2014/main" id="{C1B7A30D-5685-4784-A075-D30CE1ACAEE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16833" y="3845926"/>
            <a:ext cx="780290" cy="780290"/>
          </a:xfrm>
          <a:prstGeom prst="rect">
            <a:avLst/>
          </a:prstGeom>
        </p:spPr>
      </p:pic>
      <p:sp>
        <p:nvSpPr>
          <p:cNvPr id="27" name="TextBox 26">
            <a:extLst>
              <a:ext uri="{FF2B5EF4-FFF2-40B4-BE49-F238E27FC236}">
                <a16:creationId xmlns:a16="http://schemas.microsoft.com/office/drawing/2014/main" id="{D79FE9F3-B989-454F-B472-330EBB831EE7}"/>
              </a:ext>
            </a:extLst>
          </p:cNvPr>
          <p:cNvSpPr txBox="1"/>
          <p:nvPr/>
        </p:nvSpPr>
        <p:spPr>
          <a:xfrm>
            <a:off x="10089222" y="4627620"/>
            <a:ext cx="1235512" cy="276999"/>
          </a:xfrm>
          <a:prstGeom prst="rect">
            <a:avLst/>
          </a:prstGeom>
          <a:noFill/>
        </p:spPr>
        <p:txBody>
          <a:bodyPr wrap="square" lIns="0" tIns="0" rIns="0" bIns="0" rtlCol="0">
            <a:spAutoFit/>
          </a:bodyPr>
          <a:lstStyle/>
          <a:p>
            <a:pPr>
              <a:lnSpc>
                <a:spcPct val="90000"/>
              </a:lnSpc>
              <a:spcBef>
                <a:spcPct val="20000"/>
              </a:spcBef>
              <a:buSzPct val="80000"/>
            </a:pPr>
            <a:r>
              <a:rPr lang="en-US" sz="2000" dirty="0">
                <a:gradFill>
                  <a:gsLst>
                    <a:gs pos="0">
                      <a:srgbClr val="292929">
                        <a:lumMod val="90000"/>
                        <a:lumOff val="10000"/>
                      </a:srgbClr>
                    </a:gs>
                    <a:gs pos="86000">
                      <a:srgbClr val="292929">
                        <a:lumMod val="90000"/>
                        <a:lumOff val="10000"/>
                      </a:srgbClr>
                    </a:gs>
                  </a:gsLst>
                  <a:lin ang="5400000" scaled="0"/>
                </a:gradFill>
              </a:rPr>
              <a:t>Secondary</a:t>
            </a:r>
          </a:p>
        </p:txBody>
      </p:sp>
      <p:cxnSp>
        <p:nvCxnSpPr>
          <p:cNvPr id="28" name="Straight Arrow Connector 27">
            <a:extLst>
              <a:ext uri="{FF2B5EF4-FFF2-40B4-BE49-F238E27FC236}">
                <a16:creationId xmlns:a16="http://schemas.microsoft.com/office/drawing/2014/main" id="{260AFC51-751C-4C81-AF9F-37B4A4CE849B}"/>
              </a:ext>
            </a:extLst>
          </p:cNvPr>
          <p:cNvCxnSpPr/>
          <p:nvPr/>
        </p:nvCxnSpPr>
        <p:spPr>
          <a:xfrm flipV="1">
            <a:off x="9120251" y="2876771"/>
            <a:ext cx="1157703" cy="350531"/>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865FB22-8052-462A-B82A-868C83D2C8C6}"/>
              </a:ext>
            </a:extLst>
          </p:cNvPr>
          <p:cNvCxnSpPr/>
          <p:nvPr/>
        </p:nvCxnSpPr>
        <p:spPr>
          <a:xfrm>
            <a:off x="9144317" y="3564525"/>
            <a:ext cx="1151695" cy="67154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33A2CE2E-62E9-4216-BC61-2CE7CB7FF430}"/>
              </a:ext>
            </a:extLst>
          </p:cNvPr>
          <p:cNvCxnSpPr/>
          <p:nvPr/>
        </p:nvCxnSpPr>
        <p:spPr>
          <a:xfrm flipV="1">
            <a:off x="6825471" y="3497590"/>
            <a:ext cx="1387338" cy="10826"/>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5282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par>
                                <p:cTn id="28" presetID="10"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childTnLst>
                          </p:cTn>
                        </p:par>
                        <p:par>
                          <p:cTn id="31" fill="hold">
                            <p:stCondLst>
                              <p:cond delay="1500"/>
                            </p:stCondLst>
                            <p:childTnLst>
                              <p:par>
                                <p:cTn id="32" presetID="10"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4">
                                            <p:txEl>
                                              <p:pRg st="0" end="0"/>
                                            </p:txEl>
                                          </p:spTgt>
                                        </p:tgtEl>
                                        <p:attrNameLst>
                                          <p:attrName>style.visibility</p:attrName>
                                        </p:attrNameLst>
                                      </p:cBhvr>
                                      <p:to>
                                        <p:strVal val="visible"/>
                                      </p:to>
                                    </p:set>
                                    <p:animEffect transition="in" filter="fade">
                                      <p:cBhvr>
                                        <p:cTn id="48"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19" grpId="0" animBg="1"/>
      <p:bldP spid="22" grpId="0"/>
      <p:bldP spid="23" grpId="0"/>
      <p:bldP spid="25" grpId="0"/>
      <p:bldP spid="27"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MloeXTvM8kiNwAslONFSe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QacWcdo6o06rs3wuUsMGmg"/>
</p:tagLst>
</file>

<file path=ppt/tags/tag3.xml><?xml version="1.0" encoding="utf-8"?>
<p:tagLst xmlns:a="http://schemas.openxmlformats.org/drawingml/2006/main" xmlns:r="http://schemas.openxmlformats.org/officeDocument/2006/relationships" xmlns:p="http://schemas.openxmlformats.org/presentationml/2006/main">
  <p:tag name="TIMING" val="|16.9|11|9|12.4|3.8|7.9|14.4"/>
</p:tagLst>
</file>

<file path=ppt/tags/tag4.xml><?xml version="1.0" encoding="utf-8"?>
<p:tagLst xmlns:a="http://schemas.openxmlformats.org/drawingml/2006/main" xmlns:r="http://schemas.openxmlformats.org/officeDocument/2006/relationships" xmlns:p="http://schemas.openxmlformats.org/presentationml/2006/main">
  <p:tag name="TIMING" val="|24.1|2.5|3|2.1|12.7|1.6"/>
</p:tagLst>
</file>

<file path=ppt/tags/tag5.xml><?xml version="1.0" encoding="utf-8"?>
<p:tagLst xmlns:a="http://schemas.openxmlformats.org/drawingml/2006/main" xmlns:r="http://schemas.openxmlformats.org/officeDocument/2006/relationships" xmlns:p="http://schemas.openxmlformats.org/presentationml/2006/main">
  <p:tag name="TIMING" val="|13.7|4.7|23.7"/>
</p:tagLst>
</file>

<file path=ppt/theme/theme1.xml><?xml version="1.0" encoding="utf-8"?>
<a:theme xmlns:a="http://schemas.openxmlformats.org/drawingml/2006/main" name="3-50053 Microsoft Dynamics 365 Template 16-9">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2000" dirty="0">
            <a:gradFill>
              <a:gsLst>
                <a:gs pos="0">
                  <a:srgbClr val="FFFFFF"/>
                </a:gs>
                <a:gs pos="10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 Dynamics 365 Template Light_v04.potx" id="{61CA157E-4BA0-43AB-B1FE-E6E4C9458082}" vid="{B96531A8-F3E7-4853-8408-61574EB1A5EE}"/>
    </a:ext>
  </a:extLst>
</a:theme>
</file>

<file path=ppt/theme/theme2.xml><?xml version="1.0" encoding="utf-8"?>
<a:theme xmlns:a="http://schemas.openxmlformats.org/drawingml/2006/main" name="FY13_EPG_External_Light">
  <a:themeElements>
    <a:clrScheme name="Boot Camp Theme Colors">
      <a:dk1>
        <a:srgbClr val="002050"/>
      </a:dk1>
      <a:lt1>
        <a:srgbClr val="FFFFFF"/>
      </a:lt1>
      <a:dk2>
        <a:srgbClr val="002050"/>
      </a:dk2>
      <a:lt2>
        <a:srgbClr val="00BCF2"/>
      </a:lt2>
      <a:accent1>
        <a:srgbClr val="0078D7"/>
      </a:accent1>
      <a:accent2>
        <a:srgbClr val="00188F"/>
      </a:accent2>
      <a:accent3>
        <a:srgbClr val="BAD80A"/>
      </a:accent3>
      <a:accent4>
        <a:srgbClr val="107C10"/>
      </a:accent4>
      <a:accent5>
        <a:srgbClr val="004B1C"/>
      </a:accent5>
      <a:accent6>
        <a:srgbClr val="5C2D91"/>
      </a:accent6>
      <a:hlink>
        <a:srgbClr val="277DFF"/>
      </a:hlink>
      <a:folHlink>
        <a:srgbClr val="00203E"/>
      </a:folHlink>
    </a:clrScheme>
    <a:fontScheme name="Segoe">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ot="0" spcFirstLastPara="0" vertOverflow="overflow" horzOverflow="overflow" vert="horz" wrap="square" lIns="91440" tIns="91440" rIns="91440" bIns="91440" numCol="1" spcCol="0" rtlCol="0" fromWordArt="0" anchor="b" anchorCtr="0" forceAA="0" compatLnSpc="1">
        <a:prstTxWarp prst="textNoShape">
          <a:avLst/>
        </a:prstTxWarp>
        <a:noAutofit/>
      </a:bodyPr>
      <a:lstStyle>
        <a:defPPr algn="r">
          <a:defRPr sz="1200"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bodyPr vert="horz" wrap="square" lIns="91440" tIns="91440" rIns="91440" bIns="91440" rtlCol="0" anchor="t">
        <a:spAutoFit/>
      </a:bodyPr>
      <a:lstStyle>
        <a:defPPr>
          <a:defRPr sz="1600" dirty="0" err="1" smtClean="0">
            <a:latin typeface="Segoe UI" pitchFamily="34" charset="0"/>
            <a:ea typeface="Segoe UI" pitchFamily="34" charset="0"/>
            <a:cs typeface="Segoe UI" pitchFamily="34" charset="0"/>
          </a:defRPr>
        </a:defPPr>
      </a:lst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5253B0A39536C34A88A418826D8AA97B" ma:contentTypeVersion="2" ma:contentTypeDescription="Create a new document." ma:contentTypeScope="" ma:versionID="961e6f55ca5fe072b819b90baa3d847a">
  <xsd:schema xmlns:xsd="http://www.w3.org/2001/XMLSchema" xmlns:xs="http://www.w3.org/2001/XMLSchema" xmlns:p="http://schemas.microsoft.com/office/2006/metadata/properties" xmlns:ns2="da31b447-b223-4ecd-9a5f-b07752a02a28" targetNamespace="http://schemas.microsoft.com/office/2006/metadata/properties" ma:root="true" ma:fieldsID="f68fc0c15468d84d4573e1cfc9317e7b" ns2:_="">
    <xsd:import namespace="da31b447-b223-4ecd-9a5f-b07752a02a28"/>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a31b447-b223-4ecd-9a5f-b07752a02a2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1A35F7D-FECB-4E80-8484-207FE0092BB0}">
  <ds:schemaRefs>
    <ds:schemaRef ds:uri="458d7a43-806e-4d2a-b750-93d4f2a0c766"/>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fb659718-d461-4dfb-975d-de683c4abd2f"/>
    <ds:schemaRef ds:uri="http://www.w3.org/XML/1998/namespace"/>
    <ds:schemaRef ds:uri="http://purl.org/dc/dcmitype/"/>
  </ds:schemaRefs>
</ds:datastoreItem>
</file>

<file path=customXml/itemProps2.xml><?xml version="1.0" encoding="utf-8"?>
<ds:datastoreItem xmlns:ds="http://schemas.openxmlformats.org/officeDocument/2006/customXml" ds:itemID="{424C4CD2-D533-4612-8965-240E1EFCDA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a31b447-b223-4ecd-9a5f-b07752a02a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289E2D5-7311-46E2-B6B7-F1A5355B052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QuickBooks Conversation Guide 2017 02 09a</Template>
  <TotalTime>0</TotalTime>
  <Words>25066</Words>
  <Application>Microsoft Office PowerPoint</Application>
  <PresentationFormat>Custom</PresentationFormat>
  <Paragraphs>4118</Paragraphs>
  <Slides>271</Slides>
  <Notes>271</Notes>
  <HiddenSlides>6</HiddenSlides>
  <MMClips>0</MMClips>
  <ScaleCrop>false</ScaleCrop>
  <HeadingPairs>
    <vt:vector size="6" baseType="variant">
      <vt:variant>
        <vt:lpstr>Fonts Used</vt:lpstr>
      </vt:variant>
      <vt:variant>
        <vt:i4>22</vt:i4>
      </vt:variant>
      <vt:variant>
        <vt:lpstr>Theme</vt:lpstr>
      </vt:variant>
      <vt:variant>
        <vt:i4>2</vt:i4>
      </vt:variant>
      <vt:variant>
        <vt:lpstr>Slide Titles</vt:lpstr>
      </vt:variant>
      <vt:variant>
        <vt:i4>271</vt:i4>
      </vt:variant>
    </vt:vector>
  </HeadingPairs>
  <TitlesOfParts>
    <vt:vector size="295" baseType="lpstr">
      <vt:lpstr>MS Mincho</vt:lpstr>
      <vt:lpstr>MS PGothic</vt:lpstr>
      <vt:lpstr>Arial</vt:lpstr>
      <vt:lpstr>Arial Unicode MS</vt:lpstr>
      <vt:lpstr>az_ea_font</vt:lpstr>
      <vt:lpstr>Calibri</vt:lpstr>
      <vt:lpstr>Consolas</vt:lpstr>
      <vt:lpstr>Courier New</vt:lpstr>
      <vt:lpstr>Kozuka Gothic Pro R</vt:lpstr>
      <vt:lpstr>Lucida Console</vt:lpstr>
      <vt:lpstr>Lucida Grande</vt:lpstr>
      <vt:lpstr>Marlett</vt:lpstr>
      <vt:lpstr>MS Reference Sans Serif</vt:lpstr>
      <vt:lpstr>Segoe UI</vt:lpstr>
      <vt:lpstr>Segoe UI Light</vt:lpstr>
      <vt:lpstr>Segoe UI Semibold</vt:lpstr>
      <vt:lpstr>Segoe UI Semilight</vt:lpstr>
      <vt:lpstr>Symbol</vt:lpstr>
      <vt:lpstr>Times New Roman</vt:lpstr>
      <vt:lpstr>Wingdings</vt:lpstr>
      <vt:lpstr>Wingdings 3</vt:lpstr>
      <vt:lpstr>ヒラギノ角ゴ ProN W3</vt:lpstr>
      <vt:lpstr>3-50053 Microsoft Dynamics 365 Template 16-9</vt:lpstr>
      <vt:lpstr>FY13_EPG_External_Light</vt:lpstr>
      <vt:lpstr>PowerPoint Presentation</vt:lpstr>
      <vt:lpstr>PowerPoint Presentation</vt:lpstr>
      <vt:lpstr>What is “the cloud” ? </vt:lpstr>
      <vt:lpstr>Cloud Service Models</vt:lpstr>
      <vt:lpstr>PowerPoint Presentation</vt:lpstr>
      <vt:lpstr>Common Reasons for IaaS</vt:lpstr>
      <vt:lpstr>Contoso Ads Scenario</vt:lpstr>
      <vt:lpstr>Other Common Reasons for IaaS</vt:lpstr>
      <vt:lpstr>PowerPoint Presentation</vt:lpstr>
      <vt:lpstr>Azure Virtual Machines compatibility with Hyper-V Virtual Machines</vt:lpstr>
      <vt:lpstr>IAAS VM Compute Tiers (“VM Sizes”)</vt:lpstr>
      <vt:lpstr>Azure Marketplace – Virtual Machine images</vt:lpstr>
      <vt:lpstr>PowerPoint Presentation</vt:lpstr>
      <vt:lpstr>Building Blocks of Azure IaaS</vt:lpstr>
      <vt:lpstr>PowerPoint Presentation</vt:lpstr>
      <vt:lpstr>Azure Virtual Machine Disks Storage</vt:lpstr>
      <vt:lpstr>Standard vs Premium Storage</vt:lpstr>
      <vt:lpstr>Azure Managed Disks</vt:lpstr>
      <vt:lpstr>PowerPoint Presentation</vt:lpstr>
      <vt:lpstr>Virtual Machine Networking Overview</vt:lpstr>
      <vt:lpstr>Azure Virtual Machine Networking Aspects</vt:lpstr>
      <vt:lpstr>Contoso Ads Network for Lab 1</vt:lpstr>
      <vt:lpstr>PowerPoint Presentation</vt:lpstr>
      <vt:lpstr>Deploying Azure Virtual Machines</vt:lpstr>
      <vt:lpstr>Scaling IaaS Workloads</vt:lpstr>
      <vt:lpstr>Virtual Machine Scale Sets</vt:lpstr>
      <vt:lpstr>PowerPoint Presentation</vt:lpstr>
      <vt:lpstr>Virtual Machine Guest Agent</vt:lpstr>
      <vt:lpstr>Virtual Machine Extensions</vt:lpstr>
      <vt:lpstr>Virtual Machine Extensions</vt:lpstr>
      <vt:lpstr>PowerPoint Presentation</vt:lpstr>
      <vt:lpstr>Virtual Machine Availability</vt:lpstr>
      <vt:lpstr>Availability Overview</vt:lpstr>
      <vt:lpstr>Availability sets </vt:lpstr>
      <vt:lpstr>Virtual Machine Availability Sets</vt:lpstr>
      <vt:lpstr>Managed Disks behavior with VM Availability Sets</vt:lpstr>
      <vt:lpstr>Virtual Machine Availability Sets</vt:lpstr>
      <vt:lpstr>Azure Regions</vt:lpstr>
      <vt:lpstr>Azure Regions – Regional Paired Datacenters</vt:lpstr>
      <vt:lpstr>Availability Zones</vt:lpstr>
      <vt:lpstr>PowerPoint Presentation</vt:lpstr>
      <vt:lpstr>Request to a Server</vt:lpstr>
      <vt:lpstr>Request to a Server</vt:lpstr>
      <vt:lpstr>Azure Networking Overview</vt:lpstr>
      <vt:lpstr>Defining a Virtual Network</vt:lpstr>
      <vt:lpstr>Azure Provided Name Resolution</vt:lpstr>
      <vt:lpstr>Bring your own DNS</vt:lpstr>
      <vt:lpstr>Public IP Address Assignment</vt:lpstr>
      <vt:lpstr>PowerPoint Presentation</vt:lpstr>
      <vt:lpstr>Network Security Groups - Overview</vt:lpstr>
      <vt:lpstr>Network Security Groups - Association</vt:lpstr>
      <vt:lpstr>Stateful Firewall Rules using NSGs</vt:lpstr>
      <vt:lpstr>Virtual Appliances</vt:lpstr>
      <vt:lpstr>Azure Certified Firewalls from the Azure Marketplace</vt:lpstr>
      <vt:lpstr>PowerPoint Presentation</vt:lpstr>
      <vt:lpstr>Azure Routing</vt:lpstr>
      <vt:lpstr>Azure Routing</vt:lpstr>
      <vt:lpstr>Forced Tunneling</vt:lpstr>
      <vt:lpstr>PowerPoint Presentation</vt:lpstr>
      <vt:lpstr>Load Balancing Options</vt:lpstr>
      <vt:lpstr>Load Balancing Options</vt:lpstr>
      <vt:lpstr>Azure Load Balancer</vt:lpstr>
      <vt:lpstr>Application Gateway</vt:lpstr>
      <vt:lpstr>Application Gateway with WAF</vt:lpstr>
      <vt:lpstr>Azure Certified Load Balancers from the Azure Marketplace</vt:lpstr>
      <vt:lpstr>PowerPoint Presentation</vt:lpstr>
      <vt:lpstr>DNS Services</vt:lpstr>
      <vt:lpstr>Traffic Manager  </vt:lpstr>
      <vt:lpstr>Performance</vt:lpstr>
      <vt:lpstr>Weighted</vt:lpstr>
      <vt:lpstr>Priority</vt:lpstr>
      <vt:lpstr>Geographic</vt:lpstr>
      <vt:lpstr>PowerPoint Presentation</vt:lpstr>
      <vt:lpstr>PowerPoint Presentation</vt:lpstr>
      <vt:lpstr>Cloud Service Models</vt:lpstr>
      <vt:lpstr>Common Reasons for PaaS</vt:lpstr>
      <vt:lpstr>PowerPoint Presentation</vt:lpstr>
      <vt:lpstr>Platform as a Service</vt:lpstr>
      <vt:lpstr>PowerPoint Presentation</vt:lpstr>
      <vt:lpstr>Azure Cloud Services, Serverless and Azure App Service</vt:lpstr>
      <vt:lpstr>PowerPoint Presentation</vt:lpstr>
      <vt:lpstr>What is a Cloud Service?</vt:lpstr>
      <vt:lpstr>Web Roles</vt:lpstr>
      <vt:lpstr>PowerPoint Presentation</vt:lpstr>
      <vt:lpstr>Worker Roles</vt:lpstr>
      <vt:lpstr>Worker Roles</vt:lpstr>
      <vt:lpstr>Roles vs. Instances</vt:lpstr>
      <vt:lpstr>PowerPoint Presentation</vt:lpstr>
      <vt:lpstr>PowerPoint Presentation</vt:lpstr>
      <vt:lpstr>Scale Out</vt:lpstr>
      <vt:lpstr>Scale In</vt:lpstr>
      <vt:lpstr>Cloud Service Web and Worker Role VMs</vt:lpstr>
      <vt:lpstr>Cloud Service Topology</vt:lpstr>
      <vt:lpstr>PowerPoint Presentation</vt:lpstr>
      <vt:lpstr>Azure Storage</vt:lpstr>
      <vt:lpstr>Referencing Storage</vt:lpstr>
      <vt:lpstr>Azure Storage Durability Types</vt:lpstr>
      <vt:lpstr>Locally Redundant Storage (LRS)</vt:lpstr>
      <vt:lpstr>Geo-Redundant Storage (GRS)</vt:lpstr>
      <vt:lpstr>Blob Storage</vt:lpstr>
      <vt:lpstr>Storage Queues</vt:lpstr>
      <vt:lpstr>File Storage</vt:lpstr>
      <vt:lpstr>Table Storage</vt:lpstr>
      <vt:lpstr>Types of Storage</vt:lpstr>
      <vt:lpstr>What is NoSQL?</vt:lpstr>
      <vt:lpstr>Relational Database</vt:lpstr>
      <vt:lpstr>Azure Cosmos DB</vt:lpstr>
      <vt:lpstr>Azure Cosmos DB</vt:lpstr>
      <vt:lpstr>Azure Cosmos DB</vt:lpstr>
      <vt:lpstr>Relational Databases:  Azure SQL Database</vt:lpstr>
      <vt:lpstr>Azure SQL Database</vt:lpstr>
      <vt:lpstr>Azure SQL Database</vt:lpstr>
      <vt:lpstr>Contoso Ads  Cloud Service Topology</vt:lpstr>
      <vt:lpstr>PowerPoint Presentation</vt:lpstr>
      <vt:lpstr>PowerPoint Presentation</vt:lpstr>
      <vt:lpstr>PowerPoint Presentation</vt:lpstr>
      <vt:lpstr>Azure Resource Manager</vt:lpstr>
      <vt:lpstr>What can you do with Resource Manager?</vt:lpstr>
      <vt:lpstr>What can you do with Resource Manager?</vt:lpstr>
      <vt:lpstr>Resource Groups</vt:lpstr>
      <vt:lpstr>Moving Resources</vt:lpstr>
      <vt:lpstr>Tags</vt:lpstr>
      <vt:lpstr>What can you do with Resource Manager?</vt:lpstr>
      <vt:lpstr>Role Based Access Control</vt:lpstr>
      <vt:lpstr>Identity comes from Azure AD</vt:lpstr>
      <vt:lpstr>Controlling Resources within a Subscription</vt:lpstr>
      <vt:lpstr>Resource Manager Policies</vt:lpstr>
      <vt:lpstr>What can you do with Resource Manager?</vt:lpstr>
      <vt:lpstr>ARM Templates</vt:lpstr>
      <vt:lpstr>Parameter Files</vt:lpstr>
      <vt:lpstr>Resource Providers</vt:lpstr>
      <vt:lpstr>Azure Resource Explorer</vt:lpstr>
      <vt:lpstr>PowerPoint Presentation</vt:lpstr>
      <vt:lpstr>Tooling for Azure Resource Manager</vt:lpstr>
      <vt:lpstr>Anatomy of an ARM Template</vt:lpstr>
      <vt:lpstr>PowerPoint Presentation</vt:lpstr>
      <vt:lpstr>PowerPoint Presentation</vt:lpstr>
      <vt:lpstr>Deployment Modes</vt:lpstr>
      <vt:lpstr>Deployment Options</vt:lpstr>
      <vt:lpstr>Deployment Options</vt:lpstr>
      <vt:lpstr>Deployment Options</vt:lpstr>
      <vt:lpstr>More Resources</vt:lpstr>
      <vt:lpstr>PowerPoint Presentation</vt:lpstr>
      <vt:lpstr>Containers</vt:lpstr>
      <vt:lpstr>A History of Containers</vt:lpstr>
      <vt:lpstr>Architecture</vt:lpstr>
      <vt:lpstr>What is a Container?</vt:lpstr>
      <vt:lpstr>Why Containers?</vt:lpstr>
      <vt:lpstr>Container Runtime</vt:lpstr>
      <vt:lpstr>Containers</vt:lpstr>
      <vt:lpstr>Containers Registries</vt:lpstr>
      <vt:lpstr>Using Docker Images: Linux</vt:lpstr>
      <vt:lpstr>Docker Containers on Windows</vt:lpstr>
      <vt:lpstr>Using Docker Images: Windows</vt:lpstr>
      <vt:lpstr>Docker Command Line</vt:lpstr>
      <vt:lpstr>Docker File</vt:lpstr>
      <vt:lpstr>PowerPoint Presentation</vt:lpstr>
      <vt:lpstr>Web Deployment – Cloud IaaS</vt:lpstr>
      <vt:lpstr>Web Deployment – Manual Docker</vt:lpstr>
      <vt:lpstr>What is the Role of the Container Orchestrator?</vt:lpstr>
      <vt:lpstr>Container Orchestrator Leaders</vt:lpstr>
      <vt:lpstr>Kubernetes</vt:lpstr>
      <vt:lpstr>DC/OS (Datacenter Operating System)</vt:lpstr>
      <vt:lpstr>PowerPoint Presentation</vt:lpstr>
      <vt:lpstr>Running Docker on Azure VMs</vt:lpstr>
      <vt:lpstr>Using Docker with Azure App Service</vt:lpstr>
      <vt:lpstr>Azure Container Service (ACS)</vt:lpstr>
      <vt:lpstr>Creating a Cluster using Azure Container Service</vt:lpstr>
      <vt:lpstr>Azure Container Instances</vt:lpstr>
      <vt:lpstr>Azure Container Registry</vt:lpstr>
      <vt:lpstr>Docker Containers on Service Fabric</vt:lpstr>
      <vt:lpstr>Finding the Right Azure Container Service</vt:lpstr>
      <vt:lpstr>PowerPoint Presentation</vt:lpstr>
      <vt:lpstr>Why are architecture practices changing?</vt:lpstr>
      <vt:lpstr>PowerPoint Presentation</vt:lpstr>
      <vt:lpstr>Some Problems with Traditional Application Design</vt:lpstr>
      <vt:lpstr>PowerPoint Presentation</vt:lpstr>
      <vt:lpstr>Microservices approach</vt:lpstr>
      <vt:lpstr>PowerPoint Presentation</vt:lpstr>
      <vt:lpstr>Benefits enabled by Microservices &amp; Containers</vt:lpstr>
      <vt:lpstr>The Complexities of Microservices and Containers</vt:lpstr>
      <vt:lpstr>PowerPoint Presentation</vt:lpstr>
      <vt:lpstr>Service Fabric offers an E2E integrated solution</vt:lpstr>
      <vt:lpstr>PowerPoint Presentation</vt:lpstr>
      <vt:lpstr>Capabilities of Service Fabric</vt:lpstr>
      <vt:lpstr>PowerPoint Presentation</vt:lpstr>
      <vt:lpstr>Traditional service pattern</vt:lpstr>
      <vt:lpstr>An alternative : Stateful services</vt:lpstr>
      <vt:lpstr>Reliable Actors</vt:lpstr>
      <vt:lpstr>Reliable Services Framework</vt:lpstr>
      <vt:lpstr>PowerPoint Presentation</vt:lpstr>
      <vt:lpstr>Defining Application Types &amp; Service Types</vt:lpstr>
      <vt:lpstr>Service Fabric Applications</vt:lpstr>
      <vt:lpstr>Service Fabric Clusters</vt:lpstr>
      <vt:lpstr>Contoso Ads Application and Services</vt:lpstr>
      <vt:lpstr>Service Fabric Nodes and Node Types</vt:lpstr>
      <vt:lpstr>Contoso Ads Nodes</vt:lpstr>
      <vt:lpstr>Service Fabric System Management</vt:lpstr>
      <vt:lpstr>Rolling upgrades</vt:lpstr>
      <vt:lpstr>Uses Fault Domains and Update Domains</vt:lpstr>
      <vt:lpstr>Increasing scale</vt:lpstr>
      <vt:lpstr>Increasing scale</vt:lpstr>
      <vt:lpstr>Increasing scale</vt:lpstr>
      <vt:lpstr>Autoscale</vt:lpstr>
      <vt:lpstr>Service healing</vt:lpstr>
      <vt:lpstr>Service healing</vt:lpstr>
      <vt:lpstr>Service healing</vt:lpstr>
      <vt:lpstr>Service healing</vt:lpstr>
      <vt:lpstr>Service healing</vt:lpstr>
      <vt:lpstr>PowerPoint Presentation</vt:lpstr>
      <vt:lpstr>Modernize Applications</vt:lpstr>
      <vt:lpstr>PowerPoint Presentation</vt:lpstr>
      <vt:lpstr>Azure App Service</vt:lpstr>
      <vt:lpstr>App Service</vt:lpstr>
      <vt:lpstr>App Service</vt:lpstr>
      <vt:lpstr>App Service</vt:lpstr>
      <vt:lpstr>App Service</vt:lpstr>
      <vt:lpstr>App Service</vt:lpstr>
      <vt:lpstr>App Service</vt:lpstr>
      <vt:lpstr>PowerPoint Presentation</vt:lpstr>
      <vt:lpstr>Web Jobs</vt:lpstr>
      <vt:lpstr>Light-weight CPU Intensive Tasks</vt:lpstr>
      <vt:lpstr>Example Web Jobs Scenarios</vt:lpstr>
      <vt:lpstr>PowerPoint Presentation</vt:lpstr>
      <vt:lpstr>Benefits of “Serverless”</vt:lpstr>
      <vt:lpstr>Azure Functions</vt:lpstr>
      <vt:lpstr>Azure Functions Use Cases</vt:lpstr>
      <vt:lpstr>Azure Functions – Event Integration</vt:lpstr>
      <vt:lpstr>Contoso Ads Function</vt:lpstr>
      <vt:lpstr>Azure Logic Apps</vt:lpstr>
      <vt:lpstr>Built-in API Connectors</vt:lpstr>
      <vt:lpstr>Logic Apps Benefits</vt:lpstr>
      <vt:lpstr>Authoring Logic Apps</vt:lpstr>
      <vt:lpstr>Azure Event Grid</vt:lpstr>
      <vt:lpstr>Azure Event Grid</vt:lpstr>
      <vt:lpstr>Using Cloud Design Patterns for Azure</vt:lpstr>
      <vt:lpstr>PowerPoint Presentation</vt:lpstr>
      <vt:lpstr>Why are architecture practices changing?</vt:lpstr>
      <vt:lpstr>PowerPoint Presentation</vt:lpstr>
      <vt:lpstr>PowerPoint Presentation</vt:lpstr>
      <vt:lpstr>Distributed applications consist of many (micro)services</vt:lpstr>
      <vt:lpstr>PowerPoint Presentation</vt:lpstr>
      <vt:lpstr>PowerPoint Presentation</vt:lpstr>
      <vt:lpstr>Cloud computing is all about embracing failure</vt:lpstr>
      <vt:lpstr>Infrastructure/Platform/Containers/Functions as a Service (aka Orchestrators)</vt:lpstr>
      <vt:lpstr>PC’s, VM’s and Containers:  Isolation Versus Density</vt:lpstr>
      <vt:lpstr>PowerPoint Presentation</vt:lpstr>
      <vt:lpstr>PowerPoint Presentation</vt:lpstr>
      <vt:lpstr>Forward &amp; Reverse Proxies</vt:lpstr>
      <vt:lpstr>Turning a monolith into a (micro)service</vt:lpstr>
      <vt:lpstr>4 reasons to split a monolith into (micro)services</vt:lpstr>
      <vt:lpstr>Clients must retry failed network operations</vt:lpstr>
      <vt:lpstr>Idempotent CRUD considerations</vt:lpstr>
      <vt:lpstr>PowerPoint Presentation</vt:lpstr>
      <vt:lpstr>Messaging communication</vt:lpstr>
      <vt:lpstr>Messaging with queues</vt:lpstr>
      <vt:lpstr>Fault-tolerant message processing</vt:lpstr>
      <vt:lpstr>PowerPoint Presentation</vt:lpstr>
      <vt:lpstr>DB storage services</vt:lpstr>
      <vt:lpstr>Relational DB vs Non-relational DB</vt:lpstr>
      <vt:lpstr>Data partitioning &amp; replicas</vt:lpstr>
      <vt:lpstr>PowerPoint Presentation</vt:lpstr>
      <vt:lpstr>Data consistency</vt:lpstr>
      <vt:lpstr>Consistency or availability: which is better?</vt:lpstr>
      <vt:lpstr>CQRS: Command Query Responsibility Segregation</vt:lpstr>
      <vt:lpstr>Event Sourcing</vt:lpstr>
      <vt:lpstr>Saga pattern</vt:lpstr>
      <vt:lpstr>PowerPoint Presentation</vt:lpstr>
      <vt:lpstr>Concurrency control</vt:lpstr>
      <vt:lpstr>Optimistic concurrency:   Two instances adding $23 &amp; $32 to Jeff’s balance</vt:lpstr>
      <vt:lpstr>For More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Office 365 integration capabilities for Dynamics 365 for Sales</dc:title>
  <dc:creator/>
  <cp:keywords/>
  <cp:lastModifiedBy/>
  <cp:revision>2</cp:revision>
  <dcterms:created xsi:type="dcterms:W3CDTF">2017-03-10T21:37:56Z</dcterms:created>
  <dcterms:modified xsi:type="dcterms:W3CDTF">2018-06-25T19:56:33Z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0x0101005253B0A39536C34A88A418826D8AA97B</vt:lpwstr>
  </property>
  <property fmtid="{D5CDD505-2E9C-101B-9397-08002B2CF9AE}" pid="3" name="TaxKeyword">
    <vt:lpwstr/>
  </property>
  <property fmtid="{D5CDD505-2E9C-101B-9397-08002B2CF9AE}" pid="4" name="Audiences">
    <vt:lpwstr/>
  </property>
  <property fmtid="{D5CDD505-2E9C-101B-9397-08002B2CF9AE}" pid="5" name="Region">
    <vt:lpwstr/>
  </property>
  <property fmtid="{D5CDD505-2E9C-101B-9397-08002B2CF9AE}" pid="6" name="Industries">
    <vt:lpwstr/>
  </property>
  <property fmtid="{D5CDD505-2E9C-101B-9397-08002B2CF9AE}" pid="7" name="Roles">
    <vt:lpwstr/>
  </property>
  <property fmtid="{D5CDD505-2E9C-101B-9397-08002B2CF9AE}" pid="8" name="Competitors">
    <vt:lpwstr/>
  </property>
  <property fmtid="{D5CDD505-2E9C-101B-9397-08002B2CF9AE}" pid="9" name="SMSGDomain">
    <vt:lpwstr>454;#Dynamics Domain|c9ee6292-a1e2-403c-bbb9-76077437e5b5;#21;#Cloud and Enterprise|adc2fe87-c79a-4ded-a449-3f86b954069d</vt:lpwstr>
  </property>
  <property fmtid="{D5CDD505-2E9C-101B-9397-08002B2CF9AE}" pid="10" name="BusinessArchitecture">
    <vt:lpwstr/>
  </property>
  <property fmtid="{D5CDD505-2E9C-101B-9397-08002B2CF9AE}" pid="11" name="Products">
    <vt:lpwstr>1914;#Microsoft Dynamics 365|c2a9df9f-196f-4107-bcef-47e3624d0e98;#1913;#Microsoft Dynamics 365, Business edition|c849efe6-fadd-4189-98ba-7a6e8ea80fb9</vt:lpwstr>
  </property>
  <property fmtid="{D5CDD505-2E9C-101B-9397-08002B2CF9AE}" pid="12" name="Segments">
    <vt:lpwstr/>
  </property>
  <property fmtid="{D5CDD505-2E9C-101B-9397-08002B2CF9AE}" pid="13" name="ActivitiesAndPrograms">
    <vt:lpwstr/>
  </property>
  <property fmtid="{D5CDD505-2E9C-101B-9397-08002B2CF9AE}" pid="14" name="Partners">
    <vt:lpwstr/>
  </property>
  <property fmtid="{D5CDD505-2E9C-101B-9397-08002B2CF9AE}" pid="15" name="Topics">
    <vt:lpwstr>222;#readiness|0bad9107-5243-4424-8599-de9537dda9af</vt:lpwstr>
  </property>
  <property fmtid="{D5CDD505-2E9C-101B-9397-08002B2CF9AE}" pid="16" name="Groups">
    <vt:lpwstr>1241;#Dynamics Lead MBS Community|29042913-2610-472d-8777-3abcefce15f9</vt:lpwstr>
  </property>
  <property fmtid="{D5CDD505-2E9C-101B-9397-08002B2CF9AE}" pid="17" name="_dlc_policyId">
    <vt:lpwstr/>
  </property>
  <property fmtid="{D5CDD505-2E9C-101B-9397-08002B2CF9AE}" pid="18" name="ItemRetentionFormula">
    <vt:lpwstr/>
  </property>
  <property fmtid="{D5CDD505-2E9C-101B-9397-08002B2CF9AE}" pid="19" name="_dlc_DocIdItemGuid">
    <vt:lpwstr>68e030d8-424b-4059-8ced-ee33bc8ed255</vt:lpwstr>
  </property>
  <property fmtid="{D5CDD505-2E9C-101B-9397-08002B2CF9AE}" pid="20" name="of67e5d4b76f4a9db8769983fda9cec0">
    <vt:lpwstr/>
  </property>
  <property fmtid="{D5CDD505-2E9C-101B-9397-08002B2CF9AE}" pid="21" name="NewsType">
    <vt:lpwstr/>
  </property>
  <property fmtid="{D5CDD505-2E9C-101B-9397-08002B2CF9AE}" pid="22" name="ItemType">
    <vt:lpwstr>372;#guides|a17095fa-a6ac-4a75-9440-dcf827a69e76</vt:lpwstr>
  </property>
  <property fmtid="{D5CDD505-2E9C-101B-9397-08002B2CF9AE}" pid="23" name="Confidentiality">
    <vt:lpwstr>247;#non-disclosure|bbbc96b5-28db-4fa8-9b87-269e6dfb4878</vt:lpwstr>
  </property>
  <property fmtid="{D5CDD505-2E9C-101B-9397-08002B2CF9AE}" pid="24" name="ga0c0bf70a6644469c61b3efa7025301">
    <vt:lpwstr/>
  </property>
  <property fmtid="{D5CDD505-2E9C-101B-9397-08002B2CF9AE}" pid="25" name="MSProducts">
    <vt:lpwstr/>
  </property>
  <property fmtid="{D5CDD505-2E9C-101B-9397-08002B2CF9AE}" pid="26" name="ExperienceContentType">
    <vt:lpwstr/>
  </property>
  <property fmtid="{D5CDD505-2E9C-101B-9397-08002B2CF9AE}" pid="27" name="EnterpriseDomainTags">
    <vt:lpwstr/>
  </property>
  <property fmtid="{D5CDD505-2E9C-101B-9397-08002B2CF9AE}" pid="28" name="j3562c58ee414e028925bc902cfc01a1">
    <vt:lpwstr/>
  </property>
  <property fmtid="{D5CDD505-2E9C-101B-9397-08002B2CF9AE}" pid="29" name="l6f004f21209409da86a713c0f24627d">
    <vt:lpwstr/>
  </property>
  <property fmtid="{D5CDD505-2E9C-101B-9397-08002B2CF9AE}" pid="30" name="la4444b61d19467597d63190b69ac227">
    <vt:lpwstr/>
  </property>
  <property fmtid="{D5CDD505-2E9C-101B-9397-08002B2CF9AE}" pid="31" name="MSProductsTaxHTField0">
    <vt:lpwstr/>
  </property>
  <property fmtid="{D5CDD505-2E9C-101B-9397-08002B2CF9AE}" pid="32" name="Languages">
    <vt:lpwstr/>
  </property>
  <property fmtid="{D5CDD505-2E9C-101B-9397-08002B2CF9AE}" pid="33" name="e8080b0481964c759b2c36ae49591b31">
    <vt:lpwstr/>
  </property>
  <property fmtid="{D5CDD505-2E9C-101B-9397-08002B2CF9AE}" pid="34" name="TechnicalLevel">
    <vt:lpwstr/>
  </property>
  <property fmtid="{D5CDD505-2E9C-101B-9397-08002B2CF9AE}" pid="35" name="ldac8aee9d1f469e8cd8c3f8d6a615f2">
    <vt:lpwstr/>
  </property>
  <property fmtid="{D5CDD505-2E9C-101B-9397-08002B2CF9AE}" pid="36" name="EmployeeRole">
    <vt:lpwstr/>
  </property>
  <property fmtid="{D5CDD505-2E9C-101B-9397-08002B2CF9AE}" pid="37" name="NewsTopic">
    <vt:lpwstr/>
  </property>
  <property fmtid="{D5CDD505-2E9C-101B-9397-08002B2CF9AE}" pid="38" name="NewsSource">
    <vt:lpwstr/>
  </property>
  <property fmtid="{D5CDD505-2E9C-101B-9397-08002B2CF9AE}" pid="39" name="SMSGTags">
    <vt:lpwstr/>
  </property>
  <property fmtid="{D5CDD505-2E9C-101B-9397-08002B2CF9AE}" pid="40" name="MSPhysicalGeography">
    <vt:lpwstr/>
  </property>
  <property fmtid="{D5CDD505-2E9C-101B-9397-08002B2CF9AE}" pid="41" name="_docset_NoMedatataSyncRequired">
    <vt:lpwstr>False</vt:lpwstr>
  </property>
  <property fmtid="{D5CDD505-2E9C-101B-9397-08002B2CF9AE}" pid="42" name="MSIP_Label_f42aa342-8706-4288-bd11-ebb85995028c_Enabled">
    <vt:lpwstr>True</vt:lpwstr>
  </property>
  <property fmtid="{D5CDD505-2E9C-101B-9397-08002B2CF9AE}" pid="43" name="MSIP_Label_f42aa342-8706-4288-bd11-ebb85995028c_SiteId">
    <vt:lpwstr>72f988bf-86f1-41af-91ab-2d7cd011db47</vt:lpwstr>
  </property>
  <property fmtid="{D5CDD505-2E9C-101B-9397-08002B2CF9AE}" pid="44" name="MSIP_Label_f42aa342-8706-4288-bd11-ebb85995028c_Ref">
    <vt:lpwstr>https://api.informationprotection.azure.com/api/72f988bf-86f1-41af-91ab-2d7cd011db47</vt:lpwstr>
  </property>
  <property fmtid="{D5CDD505-2E9C-101B-9397-08002B2CF9AE}" pid="45" name="MSIP_Label_f42aa342-8706-4288-bd11-ebb85995028c_SetBy">
    <vt:lpwstr>shrsh@microsoft.com</vt:lpwstr>
  </property>
  <property fmtid="{D5CDD505-2E9C-101B-9397-08002B2CF9AE}" pid="46" name="MSIP_Label_f42aa342-8706-4288-bd11-ebb85995028c_SetDate">
    <vt:lpwstr>2017-05-04T15:10:15.9535393-07:00</vt:lpwstr>
  </property>
  <property fmtid="{D5CDD505-2E9C-101B-9397-08002B2CF9AE}" pid="47" name="MSIP_Label_f42aa342-8706-4288-bd11-ebb85995028c_Name">
    <vt:lpwstr>General</vt:lpwstr>
  </property>
  <property fmtid="{D5CDD505-2E9C-101B-9397-08002B2CF9AE}" pid="48" name="MSIP_Label_f42aa342-8706-4288-bd11-ebb85995028c_Application">
    <vt:lpwstr>Microsoft Azure Information Protection</vt:lpwstr>
  </property>
  <property fmtid="{D5CDD505-2E9C-101B-9397-08002B2CF9AE}" pid="49" name="MSIP_Label_f42aa342-8706-4288-bd11-ebb85995028c_Extended_MSFT_Method">
    <vt:lpwstr>Automatic</vt:lpwstr>
  </property>
  <property fmtid="{D5CDD505-2E9C-101B-9397-08002B2CF9AE}" pid="50" name="Sensitivity">
    <vt:lpwstr>General</vt:lpwstr>
  </property>
</Properties>
</file>